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Lst>
  <p:notesMasterIdLst>
    <p:notesMasterId r:id="rId62"/>
  </p:notesMasterIdLst>
  <p:handoutMasterIdLst>
    <p:handoutMasterId r:id="rId63"/>
  </p:handoutMasterIdLst>
  <p:sldIdLst>
    <p:sldId id="264" r:id="rId2"/>
    <p:sldId id="334" r:id="rId3"/>
    <p:sldId id="262" r:id="rId4"/>
    <p:sldId id="296" r:id="rId5"/>
    <p:sldId id="297" r:id="rId6"/>
    <p:sldId id="298" r:id="rId7"/>
    <p:sldId id="300" r:id="rId8"/>
    <p:sldId id="290" r:id="rId9"/>
    <p:sldId id="274" r:id="rId10"/>
    <p:sldId id="332" r:id="rId11"/>
    <p:sldId id="331" r:id="rId12"/>
    <p:sldId id="333" r:id="rId13"/>
    <p:sldId id="301" r:id="rId14"/>
    <p:sldId id="330" r:id="rId15"/>
    <p:sldId id="302" r:id="rId16"/>
    <p:sldId id="291" r:id="rId17"/>
    <p:sldId id="285" r:id="rId18"/>
    <p:sldId id="319" r:id="rId19"/>
    <p:sldId id="322" r:id="rId20"/>
    <p:sldId id="303" r:id="rId21"/>
    <p:sldId id="272" r:id="rId22"/>
    <p:sldId id="284" r:id="rId23"/>
    <p:sldId id="321" r:id="rId24"/>
    <p:sldId id="320" r:id="rId25"/>
    <p:sldId id="304" r:id="rId26"/>
    <p:sldId id="286" r:id="rId27"/>
    <p:sldId id="318" r:id="rId28"/>
    <p:sldId id="317" r:id="rId29"/>
    <p:sldId id="305" r:id="rId30"/>
    <p:sldId id="287" r:id="rId31"/>
    <p:sldId id="288" r:id="rId32"/>
    <p:sldId id="323" r:id="rId33"/>
    <p:sldId id="324" r:id="rId34"/>
    <p:sldId id="306" r:id="rId35"/>
    <p:sldId id="336" r:id="rId36"/>
    <p:sldId id="277" r:id="rId37"/>
    <p:sldId id="307" r:id="rId38"/>
    <p:sldId id="335" r:id="rId39"/>
    <p:sldId id="292" r:id="rId40"/>
    <p:sldId id="265" r:id="rId41"/>
    <p:sldId id="308" r:id="rId42"/>
    <p:sldId id="293" r:id="rId43"/>
    <p:sldId id="326" r:id="rId44"/>
    <p:sldId id="309" r:id="rId45"/>
    <p:sldId id="282" r:id="rId46"/>
    <p:sldId id="325" r:id="rId47"/>
    <p:sldId id="294" r:id="rId48"/>
    <p:sldId id="311" r:id="rId49"/>
    <p:sldId id="328" r:id="rId50"/>
    <p:sldId id="312" r:id="rId51"/>
    <p:sldId id="289" r:id="rId52"/>
    <p:sldId id="338" r:id="rId53"/>
    <p:sldId id="329" r:id="rId54"/>
    <p:sldId id="313" r:id="rId55"/>
    <p:sldId id="310" r:id="rId56"/>
    <p:sldId id="266" r:id="rId57"/>
    <p:sldId id="314" r:id="rId58"/>
    <p:sldId id="327" r:id="rId59"/>
    <p:sldId id="339" r:id="rId60"/>
    <p:sldId id="295" r:id="rId61"/>
  </p:sldIdLst>
  <p:sldSz cx="9144000" cy="6858000" type="screen4x3"/>
  <p:notesSz cx="6858000" cy="9144000"/>
  <p:custDataLst>
    <p:tags r:id="rId64"/>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E59074"/>
    <a:srgbClr val="3399FF"/>
    <a:srgbClr val="04374A"/>
    <a:srgbClr val="66669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620" autoAdjust="0"/>
    <p:restoredTop sz="97574" autoAdjust="0"/>
  </p:normalViewPr>
  <p:slideViewPr>
    <p:cSldViewPr>
      <p:cViewPr>
        <p:scale>
          <a:sx n="90" d="100"/>
          <a:sy n="90" d="100"/>
        </p:scale>
        <p:origin x="-2244" y="-61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3492"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6663A1-BE93-4F19-BCAE-33E954C20B2B}" type="datetimeFigureOut">
              <a:rPr lang="ru-RU" smtClean="0"/>
              <a:pPr/>
              <a:t>24.01.2023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0DF26E-F902-4582-B614-0C9EE35F2135}" type="slidenum">
              <a:rPr lang="ru-RU" smtClean="0"/>
              <a:pPr/>
              <a:t>‹#›</a:t>
            </a:fld>
            <a:endParaRPr lang="ru-RU"/>
          </a:p>
        </p:txBody>
      </p:sp>
    </p:spTree>
    <p:extLst>
      <p:ext uri="{BB962C8B-B14F-4D97-AF65-F5344CB8AC3E}">
        <p14:creationId xmlns="" xmlns:p14="http://schemas.microsoft.com/office/powerpoint/2010/main" val="4043283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0C0431-2448-4DC3-AF70-2785FBE2C445}" type="datetimeFigureOut">
              <a:rPr lang="ru-RU" smtClean="0"/>
              <a:pPr/>
              <a:t>24.01.2023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4341FE-AE5C-47F1-8FD8-47C4A673A802}" type="slidenum">
              <a:rPr lang="ru-RU" smtClean="0"/>
              <a:pPr/>
              <a:t>‹#›</a:t>
            </a:fld>
            <a:endParaRPr lang="ru-RU"/>
          </a:p>
        </p:txBody>
      </p:sp>
    </p:spTree>
    <p:extLst>
      <p:ext uri="{BB962C8B-B14F-4D97-AF65-F5344CB8AC3E}">
        <p14:creationId xmlns="" xmlns:p14="http://schemas.microsoft.com/office/powerpoint/2010/main" val="202611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4341FE-AE5C-47F1-8FD8-47C4A673A802}" type="slidenum">
              <a:rPr lang="ru-RU" smtClean="0"/>
              <a:pPr/>
              <a:t>1</a:t>
            </a:fld>
            <a:endParaRPr lang="ru-RU"/>
          </a:p>
        </p:txBody>
      </p:sp>
    </p:spTree>
    <p:extLst>
      <p:ext uri="{BB962C8B-B14F-4D97-AF65-F5344CB8AC3E}">
        <p14:creationId xmlns="" xmlns:p14="http://schemas.microsoft.com/office/powerpoint/2010/main" val="4221614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A5E48A96-E1BB-4C8F-80B2-32A47A48A9D5}" type="datetimeFigureOut">
              <a:rPr lang="ru-RU" smtClean="0"/>
              <a:pPr/>
              <a:t>24.01.2023</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544A1F6A-164B-43BA-A19E-4AE6BB502A21}"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5E48A96-E1BB-4C8F-80B2-32A47A48A9D5}" type="datetimeFigureOut">
              <a:rPr lang="ru-RU" smtClean="0"/>
              <a:pPr/>
              <a:t>24.01.2023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4A1F6A-164B-43BA-A19E-4AE6BB502A21}"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A5E48A96-E1BB-4C8F-80B2-32A47A48A9D5}" type="datetimeFigureOut">
              <a:rPr lang="ru-RU" smtClean="0"/>
              <a:pPr/>
              <a:t>24.01.2023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44A1F6A-164B-43BA-A19E-4AE6BB502A21}"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31640" y="2381537"/>
            <a:ext cx="6480720" cy="1080120"/>
          </a:xfrm>
        </p:spPr>
        <p:txBody>
          <a:bodyPr/>
          <a:lstStyle>
            <a:lvl1pPr>
              <a:defRPr b="1">
                <a:solidFill>
                  <a:schemeClr val="bg2">
                    <a:lumMod val="50000"/>
                  </a:schemeClr>
                </a:solidFill>
                <a:effectLst>
                  <a:outerShdw blurRad="38100" dist="38100" dir="2700000" algn="tl">
                    <a:srgbClr val="000000">
                      <a:alpha val="43137"/>
                    </a:srgbClr>
                  </a:outerShdw>
                </a:effectLst>
              </a:defRPr>
            </a:lvl1pPr>
          </a:lstStyle>
          <a:p>
            <a:r>
              <a:rPr lang="ru-RU" dirty="0" smtClean="0"/>
              <a:t>Образец</a:t>
            </a:r>
            <a:r>
              <a:rPr lang="en-US" dirty="0" smtClean="0"/>
              <a:t> </a:t>
            </a:r>
            <a:r>
              <a:rPr lang="ru-RU" dirty="0" smtClean="0"/>
              <a:t>заголовка</a:t>
            </a:r>
            <a:endParaRPr lang="ru-RU" dirty="0"/>
          </a:p>
        </p:txBody>
      </p:sp>
      <p:sp>
        <p:nvSpPr>
          <p:cNvPr id="4" name="Дата 3"/>
          <p:cNvSpPr>
            <a:spLocks noGrp="1"/>
          </p:cNvSpPr>
          <p:nvPr>
            <p:ph type="dt" sz="half" idx="10"/>
          </p:nvPr>
        </p:nvSpPr>
        <p:spPr/>
        <p:txBody>
          <a:bodyPr/>
          <a:lstStyle>
            <a:lvl1pPr>
              <a:defRPr>
                <a:solidFill>
                  <a:schemeClr val="bg2">
                    <a:lumMod val="50000"/>
                  </a:schemeClr>
                </a:solidFill>
              </a:defRPr>
            </a:lvl1pPr>
          </a:lstStyle>
          <a:p>
            <a:fld id="{A5E48A96-E1BB-4C8F-80B2-32A47A48A9D5}" type="datetimeFigureOut">
              <a:rPr lang="ru-RU" smtClean="0"/>
              <a:pPr/>
              <a:t>24.01.2023</a:t>
            </a:fld>
            <a:endParaRPr lang="ru-RU"/>
          </a:p>
        </p:txBody>
      </p:sp>
      <p:sp>
        <p:nvSpPr>
          <p:cNvPr id="5" name="Нижний колонтитул 4"/>
          <p:cNvSpPr>
            <a:spLocks noGrp="1"/>
          </p:cNvSpPr>
          <p:nvPr>
            <p:ph type="ftr" sz="quarter" idx="11"/>
          </p:nvPr>
        </p:nvSpPr>
        <p:spPr/>
        <p:txBody>
          <a:bodyPr/>
          <a:lstStyle>
            <a:lvl1pPr>
              <a:defRPr>
                <a:solidFill>
                  <a:schemeClr val="bg2">
                    <a:lumMod val="50000"/>
                  </a:schemeClr>
                </a:solidFill>
              </a:defRPr>
            </a:lvl1pPr>
          </a:lstStyle>
          <a:p>
            <a:endParaRPr lang="ru-RU" dirty="0"/>
          </a:p>
        </p:txBody>
      </p:sp>
      <p:sp>
        <p:nvSpPr>
          <p:cNvPr id="6" name="Номер слайда 5"/>
          <p:cNvSpPr>
            <a:spLocks noGrp="1"/>
          </p:cNvSpPr>
          <p:nvPr>
            <p:ph type="sldNum" sz="quarter" idx="12"/>
          </p:nvPr>
        </p:nvSpPr>
        <p:spPr/>
        <p:txBody>
          <a:bodyPr/>
          <a:lstStyle>
            <a:lvl1pPr>
              <a:defRPr>
                <a:solidFill>
                  <a:schemeClr val="bg2">
                    <a:lumMod val="50000"/>
                  </a:schemeClr>
                </a:solidFill>
              </a:defRPr>
            </a:lvl1pPr>
          </a:lstStyle>
          <a:p>
            <a:fld id="{544A1F6A-164B-43BA-A19E-4AE6BB502A21}" type="slidenum">
              <a:rPr lang="ru-RU" smtClean="0"/>
              <a:pPr/>
              <a:t>‹#›</a:t>
            </a:fld>
            <a:endParaRPr lang="ru-RU"/>
          </a:p>
        </p:txBody>
      </p:sp>
    </p:spTree>
    <p:extLst>
      <p:ext uri="{BB962C8B-B14F-4D97-AF65-F5344CB8AC3E}">
        <p14:creationId xmlns="" xmlns:p14="http://schemas.microsoft.com/office/powerpoint/2010/main" val="25156427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lvl1pPr>
              <a:defRPr>
                <a:solidFill>
                  <a:schemeClr val="bg2">
                    <a:lumMod val="50000"/>
                  </a:schemeClr>
                </a:solidFill>
              </a:defRPr>
            </a:lvl1pPr>
          </a:lstStyle>
          <a:p>
            <a:fld id="{A5E48A96-E1BB-4C8F-80B2-32A47A48A9D5}" type="datetimeFigureOut">
              <a:rPr lang="ru-RU" smtClean="0"/>
              <a:pPr/>
              <a:t>24.01.2023</a:t>
            </a:fld>
            <a:endParaRPr lang="ru-RU"/>
          </a:p>
        </p:txBody>
      </p:sp>
      <p:sp>
        <p:nvSpPr>
          <p:cNvPr id="5" name="Нижний колонтитул 4"/>
          <p:cNvSpPr>
            <a:spLocks noGrp="1"/>
          </p:cNvSpPr>
          <p:nvPr>
            <p:ph type="ftr" sz="quarter" idx="11"/>
          </p:nvPr>
        </p:nvSpPr>
        <p:spPr/>
        <p:txBody>
          <a:bodyPr/>
          <a:lstStyle>
            <a:lvl1pPr>
              <a:defRPr>
                <a:solidFill>
                  <a:schemeClr val="bg2">
                    <a:lumMod val="50000"/>
                  </a:schemeClr>
                </a:solidFill>
              </a:defRPr>
            </a:lvl1pPr>
          </a:lstStyle>
          <a:p>
            <a:endParaRPr lang="ru-RU"/>
          </a:p>
        </p:txBody>
      </p:sp>
      <p:sp>
        <p:nvSpPr>
          <p:cNvPr id="6" name="Номер слайда 5"/>
          <p:cNvSpPr>
            <a:spLocks noGrp="1"/>
          </p:cNvSpPr>
          <p:nvPr>
            <p:ph type="sldNum" sz="quarter" idx="12"/>
          </p:nvPr>
        </p:nvSpPr>
        <p:spPr/>
        <p:txBody>
          <a:bodyPr/>
          <a:lstStyle>
            <a:lvl1pPr>
              <a:defRPr>
                <a:solidFill>
                  <a:schemeClr val="bg2">
                    <a:lumMod val="50000"/>
                  </a:schemeClr>
                </a:solidFill>
              </a:defRPr>
            </a:lvl1pPr>
          </a:lstStyle>
          <a:p>
            <a:fld id="{544A1F6A-164B-43BA-A19E-4AE6BB502A21}" type="slidenum">
              <a:rPr lang="ru-RU" smtClean="0"/>
              <a:pPr/>
              <a:t>‹#›</a:t>
            </a:fld>
            <a:endParaRPr lang="ru-RU"/>
          </a:p>
        </p:txBody>
      </p:sp>
      <p:sp>
        <p:nvSpPr>
          <p:cNvPr id="12" name="Номер слайда 5"/>
          <p:cNvSpPr txBox="1">
            <a:spLocks/>
          </p:cNvSpPr>
          <p:nvPr userDrawn="1"/>
        </p:nvSpPr>
        <p:spPr>
          <a:xfrm>
            <a:off x="6705600" y="65087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3399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dirty="0">
              <a:solidFill>
                <a:schemeClr val="bg2">
                  <a:lumMod val="50000"/>
                </a:schemeClr>
              </a:solidFill>
            </a:endParaRPr>
          </a:p>
        </p:txBody>
      </p:sp>
      <p:sp>
        <p:nvSpPr>
          <p:cNvPr id="8" name="Заголовок 1"/>
          <p:cNvSpPr>
            <a:spLocks noGrp="1"/>
          </p:cNvSpPr>
          <p:nvPr>
            <p:ph type="title"/>
          </p:nvPr>
        </p:nvSpPr>
        <p:spPr>
          <a:xfrm>
            <a:off x="251520" y="191549"/>
            <a:ext cx="7344816" cy="1224136"/>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10" name="Текст 2"/>
          <p:cNvSpPr>
            <a:spLocks noGrp="1"/>
          </p:cNvSpPr>
          <p:nvPr>
            <p:ph idx="1"/>
          </p:nvPr>
        </p:nvSpPr>
        <p:spPr>
          <a:xfrm>
            <a:off x="971600" y="1556792"/>
            <a:ext cx="7344816" cy="4680520"/>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Tree>
    <p:extLst>
      <p:ext uri="{BB962C8B-B14F-4D97-AF65-F5344CB8AC3E}">
        <p14:creationId xmlns="" xmlns:p14="http://schemas.microsoft.com/office/powerpoint/2010/main" val="154301415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A5E48A96-E1BB-4C8F-80B2-32A47A48A9D5}" type="datetimeFigureOut">
              <a:rPr lang="ru-RU" smtClean="0"/>
              <a:pPr/>
              <a:t>24.01.2023</a:t>
            </a:fld>
            <a:endParaRPr lang="ru-RU"/>
          </a:p>
        </p:txBody>
      </p:sp>
      <p:sp>
        <p:nvSpPr>
          <p:cNvPr id="9" name="Номер слайда 8"/>
          <p:cNvSpPr>
            <a:spLocks noGrp="1"/>
          </p:cNvSpPr>
          <p:nvPr>
            <p:ph type="sldNum" sz="quarter" idx="15"/>
          </p:nvPr>
        </p:nvSpPr>
        <p:spPr/>
        <p:txBody>
          <a:bodyPr rtlCol="0"/>
          <a:lstStyle/>
          <a:p>
            <a:fld id="{544A1F6A-164B-43BA-A19E-4AE6BB502A21}"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
        <p:nvSpPr>
          <p:cNvPr id="11" name="Номер слайда 5"/>
          <p:cNvSpPr txBox="1">
            <a:spLocks/>
          </p:cNvSpPr>
          <p:nvPr userDrawn="1"/>
        </p:nvSpPr>
        <p:spPr>
          <a:xfrm>
            <a:off x="6705600" y="65087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rgbClr val="3399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ru-RU" dirty="0">
              <a:solidFill>
                <a:schemeClr val="bg2">
                  <a:lumMod val="50000"/>
                </a:schemeClr>
              </a:solidFill>
            </a:endParaRPr>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A5E48A96-E1BB-4C8F-80B2-32A47A48A9D5}" type="datetimeFigureOut">
              <a:rPr lang="ru-RU" smtClean="0"/>
              <a:pPr/>
              <a:t>24.01.2023</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544A1F6A-164B-43BA-A19E-4AE6BB502A21}"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A5E48A96-E1BB-4C8F-80B2-32A47A48A9D5}" type="datetimeFigureOut">
              <a:rPr lang="ru-RU" smtClean="0"/>
              <a:pPr/>
              <a:t>24.01.2023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44A1F6A-164B-43BA-A19E-4AE6BB502A21}"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A5E48A96-E1BB-4C8F-80B2-32A47A48A9D5}" type="datetimeFigureOut">
              <a:rPr lang="ru-RU" smtClean="0"/>
              <a:pPr/>
              <a:t>24.01.2023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44A1F6A-164B-43BA-A19E-4AE6BB502A21}"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A5E48A96-E1BB-4C8F-80B2-32A47A48A9D5}" type="datetimeFigureOut">
              <a:rPr lang="ru-RU" smtClean="0"/>
              <a:pPr/>
              <a:t>24.01.2023</a:t>
            </a:fld>
            <a:endParaRPr lang="ru-RU"/>
          </a:p>
        </p:txBody>
      </p:sp>
      <p:sp>
        <p:nvSpPr>
          <p:cNvPr id="7" name="Номер слайда 6"/>
          <p:cNvSpPr>
            <a:spLocks noGrp="1"/>
          </p:cNvSpPr>
          <p:nvPr>
            <p:ph type="sldNum" sz="quarter" idx="11"/>
          </p:nvPr>
        </p:nvSpPr>
        <p:spPr/>
        <p:txBody>
          <a:bodyPr rtlCol="0"/>
          <a:lstStyle/>
          <a:p>
            <a:fld id="{544A1F6A-164B-43BA-A19E-4AE6BB502A21}"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5E48A96-E1BB-4C8F-80B2-32A47A48A9D5}" type="datetimeFigureOut">
              <a:rPr lang="ru-RU" smtClean="0"/>
              <a:pPr/>
              <a:t>24.01.2023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44A1F6A-164B-43BA-A19E-4AE6BB502A21}" type="slidenum">
              <a:rPr lang="ru-RU" smtClean="0"/>
              <a:pPr/>
              <a:t>‹#›</a:t>
            </a:fld>
            <a:endParaRPr lang="ru-RU"/>
          </a:p>
        </p:txBody>
      </p:sp>
    </p:spTree>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A5E48A96-E1BB-4C8F-80B2-32A47A48A9D5}" type="datetimeFigureOut">
              <a:rPr lang="ru-RU" smtClean="0"/>
              <a:pPr/>
              <a:t>24.01.2023</a:t>
            </a:fld>
            <a:endParaRPr lang="ru-RU"/>
          </a:p>
        </p:txBody>
      </p:sp>
      <p:sp>
        <p:nvSpPr>
          <p:cNvPr id="22" name="Номер слайда 21"/>
          <p:cNvSpPr>
            <a:spLocks noGrp="1"/>
          </p:cNvSpPr>
          <p:nvPr>
            <p:ph type="sldNum" sz="quarter" idx="15"/>
          </p:nvPr>
        </p:nvSpPr>
        <p:spPr/>
        <p:txBody>
          <a:bodyPr rtlCol="0"/>
          <a:lstStyle/>
          <a:p>
            <a:fld id="{544A1F6A-164B-43BA-A19E-4AE6BB502A21}"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A5E48A96-E1BB-4C8F-80B2-32A47A48A9D5}" type="datetimeFigureOut">
              <a:rPr lang="ru-RU" smtClean="0"/>
              <a:pPr/>
              <a:t>24.01.2023</a:t>
            </a:fld>
            <a:endParaRPr lang="ru-RU"/>
          </a:p>
        </p:txBody>
      </p:sp>
      <p:sp>
        <p:nvSpPr>
          <p:cNvPr id="18" name="Номер слайда 17"/>
          <p:cNvSpPr>
            <a:spLocks noGrp="1"/>
          </p:cNvSpPr>
          <p:nvPr>
            <p:ph type="sldNum" sz="quarter" idx="11"/>
          </p:nvPr>
        </p:nvSpPr>
        <p:spPr/>
        <p:txBody>
          <a:bodyPr rtlCol="0"/>
          <a:lstStyle/>
          <a:p>
            <a:fld id="{544A1F6A-164B-43BA-A19E-4AE6BB502A21}"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presentation-creation.ru/"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A5E48A96-E1BB-4C8F-80B2-32A47A48A9D5}" type="datetimeFigureOut">
              <a:rPr lang="ru-RU" smtClean="0"/>
              <a:pPr/>
              <a:t>24.01.2023</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544A1F6A-164B-43BA-A19E-4AE6BB502A21}" type="slidenum">
              <a:rPr lang="ru-RU" smtClean="0"/>
              <a:pPr/>
              <a:t>‹#›</a:t>
            </a:fld>
            <a:endParaRPr lang="ru-RU"/>
          </a:p>
        </p:txBody>
      </p:sp>
      <p:pic>
        <p:nvPicPr>
          <p:cNvPr id="15" name="Рисунок 14">
            <a:hlinkClick r:id="rId15"/>
          </p:cNvPr>
          <p:cNvPicPr>
            <a:picLocks noChangeAspect="1"/>
          </p:cNvPicPr>
          <p:nvPr userDrawn="1"/>
        </p:nvPicPr>
        <p:blipFill>
          <a:blip r:embed="rId16">
            <a:extLst>
              <a:ext uri="{28A0092B-C50C-407E-A947-70E740481C1C}">
                <a14:useLocalDpi xmlns="" xmlns:a14="http://schemas.microsoft.com/office/drawing/2010/main" val="0"/>
              </a:ext>
            </a:extLst>
          </a:blip>
          <a:stretch>
            <a:fillRect/>
          </a:stretch>
        </p:blipFill>
        <p:spPr>
          <a:xfrm>
            <a:off x="-1620688" y="45855"/>
            <a:ext cx="757762" cy="757762"/>
          </a:xfrm>
          <a:prstGeom prst="rect">
            <a:avLst/>
          </a:prstGeom>
        </p:spPr>
      </p:pic>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854" r:id="rId12"/>
    <p:sldLayoutId id="2147483650" r:id="rId13"/>
  </p:sldLayoutIdLst>
  <p:transition spd="med">
    <p:fade/>
  </p:transition>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9.jpeg"/><Relationship Id="rId7" Type="http://schemas.openxmlformats.org/officeDocument/2006/relationships/image" Target="../media/image91.jpeg"/><Relationship Id="rId2" Type="http://schemas.openxmlformats.org/officeDocument/2006/relationships/image" Target="../media/image88.jpeg"/><Relationship Id="rId1" Type="http://schemas.openxmlformats.org/officeDocument/2006/relationships/slideLayout" Target="../slideLayouts/slideLayout7.xml"/><Relationship Id="rId6" Type="http://schemas.microsoft.com/office/2007/relationships/hdphoto" Target="../media/hdphoto1.wdp"/><Relationship Id="rId4" Type="http://schemas.openxmlformats.org/officeDocument/2006/relationships/image" Target="../media/image90.jpeg"/><Relationship Id="rId9" Type="http://schemas.openxmlformats.org/officeDocument/2006/relationships/image" Target="../media/image9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 Id="rId9" Type="http://schemas.openxmlformats.org/officeDocument/2006/relationships/image" Target="../media/image117.jpeg"/></Relationships>
</file>

<file path=ppt/slides/_rels/slide46.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 Id="rId9" Type="http://schemas.openxmlformats.org/officeDocument/2006/relationships/image" Target="../media/image125.jpeg"/></Relationships>
</file>

<file path=ppt/slides/_rels/slide47.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 Id="rId9" Type="http://schemas.openxmlformats.org/officeDocument/2006/relationships/image" Target="../media/image1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4.jpeg"/><Relationship Id="rId5" Type="http://schemas.openxmlformats.org/officeDocument/2006/relationships/image" Target="../media/image138.jpeg"/><Relationship Id="rId4" Type="http://schemas.openxmlformats.org/officeDocument/2006/relationships/image" Target="../media/image143.jpeg"/></Relationships>
</file>

<file path=ppt/slides/_rels/slide52.xml.rels><?xml version="1.0" encoding="UTF-8" standalone="yes"?>
<Relationships xmlns="http://schemas.openxmlformats.org/package/2006/relationships"><Relationship Id="rId8" Type="http://schemas.openxmlformats.org/officeDocument/2006/relationships/image" Target="../media/image151.jpeg"/><Relationship Id="rId13" Type="http://schemas.openxmlformats.org/officeDocument/2006/relationships/image" Target="../media/image156.jpeg"/><Relationship Id="rId3" Type="http://schemas.openxmlformats.org/officeDocument/2006/relationships/image" Target="../media/image146.jpeg"/><Relationship Id="rId7" Type="http://schemas.openxmlformats.org/officeDocument/2006/relationships/image" Target="../media/image150.jpeg"/><Relationship Id="rId12" Type="http://schemas.openxmlformats.org/officeDocument/2006/relationships/image" Target="../media/image155.jpeg"/><Relationship Id="rId2"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49.jpeg"/><Relationship Id="rId11" Type="http://schemas.openxmlformats.org/officeDocument/2006/relationships/image" Target="../media/image154.jpeg"/><Relationship Id="rId5" Type="http://schemas.openxmlformats.org/officeDocument/2006/relationships/image" Target="../media/image148.jpeg"/><Relationship Id="rId10" Type="http://schemas.openxmlformats.org/officeDocument/2006/relationships/image" Target="../media/image153.jpeg"/><Relationship Id="rId4" Type="http://schemas.openxmlformats.org/officeDocument/2006/relationships/image" Target="../media/image147.jpeg"/><Relationship Id="rId9" Type="http://schemas.openxmlformats.org/officeDocument/2006/relationships/image" Target="../media/image152.jpeg"/></Relationships>
</file>

<file path=ppt/slides/_rels/slide53.xml.rels><?xml version="1.0" encoding="UTF-8" standalone="yes"?>
<Relationships xmlns="http://schemas.openxmlformats.org/package/2006/relationships"><Relationship Id="rId8" Type="http://schemas.openxmlformats.org/officeDocument/2006/relationships/image" Target="../media/image163.jpeg"/><Relationship Id="rId3" Type="http://schemas.openxmlformats.org/officeDocument/2006/relationships/image" Target="../media/image158.jpeg"/><Relationship Id="rId7" Type="http://schemas.openxmlformats.org/officeDocument/2006/relationships/image" Target="../media/image162.jpeg"/><Relationship Id="rId2" Type="http://schemas.openxmlformats.org/officeDocument/2006/relationships/image" Target="../media/image157.jpeg"/><Relationship Id="rId1" Type="http://schemas.openxmlformats.org/officeDocument/2006/relationships/slideLayout" Target="../slideLayouts/slideLayout7.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159.jpeg"/><Relationship Id="rId9" Type="http://schemas.openxmlformats.org/officeDocument/2006/relationships/image" Target="../media/image16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65.jpeg"/><Relationship Id="rId1" Type="http://schemas.openxmlformats.org/officeDocument/2006/relationships/slideLayout" Target="../slideLayouts/slideLayout7.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image" Target="../media/image175.jpeg"/><Relationship Id="rId1" Type="http://schemas.openxmlformats.org/officeDocument/2006/relationships/slideLayout" Target="../slideLayouts/slideLayout7.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5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7.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192.168.200.3\фотографии\Новый фасад\IMG_6860.JPG"/>
          <p:cNvPicPr>
            <a:picLocks noChangeAspect="1" noChangeArrowheads="1"/>
          </p:cNvPicPr>
          <p:nvPr/>
        </p:nvPicPr>
        <p:blipFill>
          <a:blip r:embed="rId3" cstate="print"/>
          <a:srcRect l="9091" r="7575"/>
          <a:stretch>
            <a:fillRect/>
          </a:stretch>
        </p:blipFill>
        <p:spPr bwMode="auto">
          <a:xfrm>
            <a:off x="142844" y="664752"/>
            <a:ext cx="9001156" cy="6063132"/>
          </a:xfrm>
          <a:prstGeom prst="rect">
            <a:avLst/>
          </a:prstGeom>
          <a:ln>
            <a:noFill/>
          </a:ln>
          <a:effectLst>
            <a:softEdge rad="317500"/>
          </a:effectLst>
        </p:spPr>
      </p:pic>
      <p:sp>
        <p:nvSpPr>
          <p:cNvPr id="6" name="TextBox 5"/>
          <p:cNvSpPr txBox="1"/>
          <p:nvPr/>
        </p:nvSpPr>
        <p:spPr>
          <a:xfrm>
            <a:off x="0" y="5929330"/>
            <a:ext cx="9144000" cy="300082"/>
          </a:xfrm>
          <a:prstGeom prst="rect">
            <a:avLst/>
          </a:prstGeom>
          <a:solidFill>
            <a:schemeClr val="bg1"/>
          </a:solidFill>
        </p:spPr>
        <p:txBody>
          <a:bodyPr wrap="square" rtlCol="0">
            <a:spAutoFit/>
          </a:bodyPr>
          <a:lstStyle/>
          <a:p>
            <a:pPr algn="ctr"/>
            <a:r>
              <a:rPr lang="kk-KZ" sz="1350" b="1" i="1" dirty="0" smtClean="0">
                <a:effectLst>
                  <a:outerShdw blurRad="38100" dist="38100" dir="2700000" algn="tl">
                    <a:srgbClr val="000000">
                      <a:alpha val="43137"/>
                    </a:srgbClr>
                  </a:outerShdw>
                </a:effectLst>
                <a:latin typeface="Times New Roman" pitchFamily="18" charset="0"/>
                <a:cs typeface="Times New Roman" pitchFamily="18" charset="0"/>
              </a:rPr>
              <a:t>«РУХАНИ ЖАҢҒЫРУ» БАҒДАРЛАМАСЫ АЯСЫНДАҒЫ КЕШЕНДІ ЖҰМЫСТАР ЖҮЙЕСІ</a:t>
            </a:r>
            <a:endParaRPr lang="ru-RU" sz="1350"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extBox 6"/>
          <p:cNvSpPr txBox="1"/>
          <p:nvPr/>
        </p:nvSpPr>
        <p:spPr>
          <a:xfrm>
            <a:off x="1071538" y="0"/>
            <a:ext cx="7429520" cy="738664"/>
          </a:xfrm>
          <a:prstGeom prst="rect">
            <a:avLst/>
          </a:prstGeom>
          <a:solidFill>
            <a:schemeClr val="bg1"/>
          </a:solidFill>
        </p:spPr>
        <p:txBody>
          <a:bodyPr wrap="square" rtlCol="0">
            <a:spAutoFit/>
          </a:bodyPr>
          <a:lstStyle/>
          <a:p>
            <a:pPr algn="ctr"/>
            <a:r>
              <a:rPr lang="kk-KZ" sz="1400" b="1" dirty="0" smtClean="0">
                <a:latin typeface="Times New Roman" pitchFamily="18" charset="0"/>
                <a:cs typeface="Times New Roman" pitchFamily="18" charset="0"/>
              </a:rPr>
              <a:t>ҚАЗАҚСТАН РЕСПУБЛИКАСЫ ҒЫЛЫМ ЖӘНЕ ЖОҒАРЫ БІЛІМ МИНИСТРЛІГІ</a:t>
            </a:r>
          </a:p>
          <a:p>
            <a:pPr algn="ctr"/>
            <a:r>
              <a:rPr lang="kk-KZ" sz="1400" b="1" dirty="0" smtClean="0">
                <a:latin typeface="Times New Roman" pitchFamily="18" charset="0"/>
                <a:cs typeface="Times New Roman" pitchFamily="18" charset="0"/>
              </a:rPr>
              <a:t>МАХАМБЕТ ӨТЕМІСОВ АТЫНДАҒЫ БАТЫС ҚАЗАҚСТАН УНИВЕРСИТЕТІ</a:t>
            </a:r>
          </a:p>
          <a:p>
            <a:pPr algn="ctr"/>
            <a:r>
              <a:rPr lang="kk-KZ" sz="1400" b="1" dirty="0" smtClean="0">
                <a:latin typeface="Times New Roman" pitchFamily="18" charset="0"/>
                <a:cs typeface="Times New Roman" pitchFamily="18" charset="0"/>
              </a:rPr>
              <a:t>“РУХАНИ ЖАҢҒЫРУ” ИНСТИТУТЫ</a:t>
            </a:r>
            <a:endParaRPr lang="ru-RU" sz="1400" b="1" dirty="0">
              <a:latin typeface="Times New Roman" pitchFamily="18" charset="0"/>
              <a:cs typeface="Times New Roman" pitchFamily="18" charset="0"/>
            </a:endParaRPr>
          </a:p>
        </p:txBody>
      </p:sp>
      <p:pic>
        <p:nvPicPr>
          <p:cNvPr id="1026" name="Picture 2" descr="C:\Users\ЗКУ\Desktop\90 жыл.png"/>
          <p:cNvPicPr>
            <a:picLocks noChangeAspect="1" noChangeArrowheads="1"/>
          </p:cNvPicPr>
          <p:nvPr/>
        </p:nvPicPr>
        <p:blipFill>
          <a:blip r:embed="rId4" cstate="print"/>
          <a:srcRect/>
          <a:stretch>
            <a:fillRect/>
          </a:stretch>
        </p:blipFill>
        <p:spPr bwMode="auto">
          <a:xfrm>
            <a:off x="357158" y="0"/>
            <a:ext cx="1000132" cy="764807"/>
          </a:xfrm>
          <a:prstGeom prst="rect">
            <a:avLst/>
          </a:prstGeom>
          <a:noFill/>
        </p:spPr>
      </p:pic>
    </p:spTree>
    <p:extLst>
      <p:ext uri="{BB962C8B-B14F-4D97-AF65-F5344CB8AC3E}">
        <p14:creationId xmlns="" xmlns:p14="http://schemas.microsoft.com/office/powerpoint/2010/main" val="185787063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38" y="1071546"/>
            <a:ext cx="6858048" cy="1600438"/>
          </a:xfrm>
          <a:prstGeom prst="rect">
            <a:avLst/>
          </a:prstGeom>
        </p:spPr>
        <p:txBody>
          <a:bodyPr wrap="square">
            <a:spAutoFit/>
          </a:bodyPr>
          <a:lstStyle/>
          <a:p>
            <a:pPr algn="just"/>
            <a:r>
              <a:rPr lang="ru-RU" sz="1400"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Ахмет</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Байтұрсынұлы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ұлттық дамудың талай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жыл</a:t>
            </a:r>
            <a:r>
              <a:rPr lang="ru-RU" sz="1200" dirty="0" smtClean="0">
                <a:latin typeface="Times New Roman" pitchFamily="18" charset="0"/>
                <a:cs typeface="Times New Roman" pitchFamily="18" charset="0"/>
              </a:rPr>
              <a:t> тот </a:t>
            </a:r>
            <a:r>
              <a:rPr lang="ru-RU" sz="1200" dirty="0" err="1" smtClean="0">
                <a:latin typeface="Times New Roman" pitchFamily="18" charset="0"/>
                <a:cs typeface="Times New Roman" pitchFamily="18" charset="0"/>
              </a:rPr>
              <a:t>басып</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қараусыз қалған тегершігін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айналдырып</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үздіксіз қозғалысқа қосып берген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ертегінің ерлеріндей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ерен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тұлға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Туған халқының 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жаңғыруын </a:t>
            </a:r>
            <a:r>
              <a:rPr lang="ru-RU" sz="1200" dirty="0" smtClean="0">
                <a:latin typeface="Times New Roman" pitchFamily="18" charset="0"/>
                <a:cs typeface="Times New Roman" pitchFamily="18" charset="0"/>
              </a:rPr>
              <a:t>тап </a:t>
            </a:r>
            <a:r>
              <a:rPr lang="ru-RU" sz="1200" dirty="0" err="1" smtClean="0">
                <a:latin typeface="Times New Roman" pitchFamily="18" charset="0"/>
                <a:cs typeface="Times New Roman" pitchFamily="18" charset="0"/>
              </a:rPr>
              <a:t>ондай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біліп</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сол</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жолда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қалтқысыз қызмет етіп</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мәңгі ескірмейтін</a:t>
            </a:r>
            <a:r>
              <a:rPr lang="ru-RU" sz="1200" dirty="0" smtClean="0">
                <a:latin typeface="Times New Roman" pitchFamily="18" charset="0"/>
                <a:cs typeface="Times New Roman" pitchFamily="18" charset="0"/>
              </a:rPr>
              <a:t> мол </a:t>
            </a:r>
            <a:r>
              <a:rPr lang="ru-RU" sz="1200" dirty="0" err="1" smtClean="0">
                <a:latin typeface="Times New Roman" pitchFamily="18" charset="0"/>
                <a:cs typeface="Times New Roman" pitchFamily="18" charset="0"/>
              </a:rPr>
              <a:t>мұра қосқан қайраткер қазақ даласында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кемде-кем</a:t>
            </a:r>
            <a:r>
              <a:rPr lang="ru-RU" sz="1200" dirty="0" smtClean="0">
                <a:latin typeface="Times New Roman" pitchFamily="18" charset="0"/>
                <a:cs typeface="Times New Roman" pitchFamily="18" charset="0"/>
              </a:rPr>
              <a:t>. 2022 </a:t>
            </a:r>
            <a:r>
              <a:rPr lang="ru-RU" sz="1200" dirty="0" err="1" smtClean="0">
                <a:latin typeface="Times New Roman" pitchFamily="18" charset="0"/>
                <a:cs typeface="Times New Roman" pitchFamily="18" charset="0"/>
              </a:rPr>
              <a:t>жылы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ақпан айында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Елордада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Ахмет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Байтұрсынұлының </a:t>
            </a:r>
            <a:r>
              <a:rPr lang="ru-RU" sz="1200" dirty="0" smtClean="0">
                <a:latin typeface="Times New Roman" pitchFamily="18" charset="0"/>
                <a:cs typeface="Times New Roman" pitchFamily="18" charset="0"/>
              </a:rPr>
              <a:t>150 </a:t>
            </a:r>
            <a:r>
              <a:rPr lang="ru-RU" sz="1200" dirty="0" err="1" smtClean="0">
                <a:latin typeface="Times New Roman" pitchFamily="18" charset="0"/>
                <a:cs typeface="Times New Roman" pitchFamily="18" charset="0"/>
              </a:rPr>
              <a:t>жылдығына арналған халықаралық ғылыми-теориялық </a:t>
            </a:r>
            <a:r>
              <a:rPr lang="ru-RU" sz="1200" dirty="0" smtClean="0">
                <a:latin typeface="Times New Roman" pitchFamily="18" charset="0"/>
                <a:cs typeface="Times New Roman" pitchFamily="18" charset="0"/>
              </a:rPr>
              <a:t>конференция </a:t>
            </a:r>
            <a:r>
              <a:rPr lang="ru-RU" sz="1200" dirty="0" err="1" smtClean="0">
                <a:latin typeface="Times New Roman" pitchFamily="18" charset="0"/>
                <a:cs typeface="Times New Roman" pitchFamily="18" charset="0"/>
              </a:rPr>
              <a:t>өткізілді</a:t>
            </a:r>
            <a:r>
              <a:rPr lang="ru-RU" sz="1200" dirty="0" smtClean="0">
                <a:latin typeface="Times New Roman" pitchFamily="18" charset="0"/>
                <a:cs typeface="Times New Roman" pitchFamily="18" charset="0"/>
              </a:rPr>
              <a:t>. Секция </a:t>
            </a:r>
            <a:r>
              <a:rPr lang="ru-RU" sz="1200" dirty="0" err="1" smtClean="0">
                <a:latin typeface="Times New Roman" pitchFamily="18" charset="0"/>
                <a:cs typeface="Times New Roman" pitchFamily="18" charset="0"/>
              </a:rPr>
              <a:t>отырысында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Ахмет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Байтұрсынұлының әдістемелік мұрасы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тақырыбында </a:t>
            </a:r>
            <a:r>
              <a:rPr lang="ru-RU" sz="1200" dirty="0" smtClean="0">
                <a:latin typeface="Times New Roman" pitchFamily="18" charset="0"/>
                <a:cs typeface="Times New Roman" pitchFamily="18" charset="0"/>
              </a:rPr>
              <a:t>Махамбет </a:t>
            </a:r>
            <a:r>
              <a:rPr lang="ru-RU" sz="1200" dirty="0" err="1" smtClean="0">
                <a:latin typeface="Times New Roman" pitchFamily="18" charset="0"/>
                <a:cs typeface="Times New Roman" pitchFamily="18" charset="0"/>
              </a:rPr>
              <a:t>Өтемісұлы атындағы Батыс</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Қазақстан университетінің </a:t>
            </a:r>
            <a:r>
              <a:rPr lang="ru-RU" sz="1200" dirty="0" smtClean="0">
                <a:latin typeface="Times New Roman" pitchFamily="18" charset="0"/>
                <a:cs typeface="Times New Roman" pitchFamily="18" charset="0"/>
              </a:rPr>
              <a:t>профессоры, педагогика </a:t>
            </a:r>
            <a:r>
              <a:rPr lang="ru-RU" sz="1200" dirty="0" err="1" smtClean="0">
                <a:latin typeface="Times New Roman" pitchFamily="18" charset="0"/>
                <a:cs typeface="Times New Roman" pitchFamily="18" charset="0"/>
              </a:rPr>
              <a:t>ғылымдарының докторы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Абат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баяндама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жасады</a:t>
            </a:r>
            <a:r>
              <a:rPr lang="ru-RU" sz="1200" dirty="0" smtClean="0">
                <a:latin typeface="Times New Roman" pitchFamily="18" charset="0"/>
                <a:cs typeface="Times New Roman" pitchFamily="18" charset="0"/>
              </a:rPr>
              <a:t>.</a:t>
            </a:r>
            <a:endParaRPr lang="ru-RU" sz="1400" dirty="0" smtClean="0">
              <a:latin typeface="Times New Roman" pitchFamily="18" charset="0"/>
              <a:cs typeface="Times New Roman" pitchFamily="18" charset="0"/>
            </a:endParaRPr>
          </a:p>
        </p:txBody>
      </p:sp>
      <p:sp>
        <p:nvSpPr>
          <p:cNvPr id="3" name="TextBox 2"/>
          <p:cNvSpPr txBox="1"/>
          <p:nvPr/>
        </p:nvSpPr>
        <p:spPr>
          <a:xfrm>
            <a:off x="0" y="571480"/>
            <a:ext cx="9144000" cy="461665"/>
          </a:xfrm>
          <a:prstGeom prst="rect">
            <a:avLst/>
          </a:prstGeom>
          <a:noFill/>
        </p:spPr>
        <p:txBody>
          <a:bodyPr wrap="square" rtlCol="0">
            <a:spAutoFit/>
          </a:bodyPr>
          <a:lstStyle/>
          <a:p>
            <a:pPr algn="ctr"/>
            <a:r>
              <a:rPr lang="kk-KZ" sz="2400" b="1" dirty="0" smtClean="0">
                <a:latin typeface="Times New Roman" pitchFamily="18" charset="0"/>
                <a:cs typeface="Times New Roman" pitchFamily="18" charset="0"/>
              </a:rPr>
              <a:t>Ахмет Байтұрсынұлы-150 жыл</a:t>
            </a:r>
            <a:endParaRPr lang="ru-RU" sz="2400" b="1" dirty="0">
              <a:latin typeface="Times New Roman" pitchFamily="18" charset="0"/>
              <a:cs typeface="Times New Roman" pitchFamily="18" charset="0"/>
            </a:endParaRPr>
          </a:p>
        </p:txBody>
      </p:sp>
      <p:pic>
        <p:nvPicPr>
          <p:cNvPr id="5" name="Рисунок 4"/>
          <p:cNvPicPr>
            <a:picLocks noChangeAspect="1"/>
          </p:cNvPicPr>
          <p:nvPr/>
        </p:nvPicPr>
        <p:blipFill rotWithShape="1">
          <a:blip r:embed="rId2" cstate="print">
            <a:extLst>
              <a:ext uri="{28A0092B-C50C-407E-A947-70E740481C1C}">
                <a14:useLocalDpi xmlns="" xmlns:a14="http://schemas.microsoft.com/office/drawing/2010/main" val="0"/>
              </a:ext>
            </a:extLst>
          </a:blip>
          <a:srcRect l="16615" t="16932" r="11120" b="3457"/>
          <a:stretch/>
        </p:blipFill>
        <p:spPr>
          <a:xfrm>
            <a:off x="5857884" y="2857496"/>
            <a:ext cx="2232248" cy="3336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d2529b57-589d-4d98-a981-655d1c576fe8.jpg"/>
          <p:cNvPicPr>
            <a:picLocks noChangeAspect="1"/>
          </p:cNvPicPr>
          <p:nvPr/>
        </p:nvPicPr>
        <p:blipFill>
          <a:blip r:embed="rId3" cstate="print"/>
          <a:stretch>
            <a:fillRect/>
          </a:stretch>
        </p:blipFill>
        <p:spPr>
          <a:xfrm>
            <a:off x="1142976" y="3000372"/>
            <a:ext cx="2222258" cy="3286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1629feb2-a8ad-414c-ac23-c94c93844279.jpg"/>
          <p:cNvPicPr>
            <a:picLocks noChangeAspect="1"/>
          </p:cNvPicPr>
          <p:nvPr/>
        </p:nvPicPr>
        <p:blipFill>
          <a:blip r:embed="rId4"/>
          <a:srcRect b="3285"/>
          <a:stretch>
            <a:fillRect/>
          </a:stretch>
        </p:blipFill>
        <p:spPr>
          <a:xfrm>
            <a:off x="3500430" y="2643182"/>
            <a:ext cx="2259210" cy="3214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3EE191F8DC4D46E98A39685791219038.jpg"/>
          <p:cNvPicPr>
            <a:picLocks noChangeAspect="1"/>
          </p:cNvPicPr>
          <p:nvPr/>
        </p:nvPicPr>
        <p:blipFill>
          <a:blip r:embed="rId2" cstate="print"/>
          <a:stretch>
            <a:fillRect/>
          </a:stretch>
        </p:blipFill>
        <p:spPr>
          <a:xfrm>
            <a:off x="857224" y="3786190"/>
            <a:ext cx="2500329"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A095065970F6478F95CBD39B4052590C.jpg"/>
          <p:cNvPicPr>
            <a:picLocks noChangeAspect="1"/>
          </p:cNvPicPr>
          <p:nvPr/>
        </p:nvPicPr>
        <p:blipFill>
          <a:blip r:embed="rId3" cstate="print"/>
          <a:stretch>
            <a:fillRect/>
          </a:stretch>
        </p:blipFill>
        <p:spPr>
          <a:xfrm>
            <a:off x="1000100" y="142852"/>
            <a:ext cx="2214578" cy="2725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Прямоугольник 7"/>
          <p:cNvSpPr/>
          <p:nvPr/>
        </p:nvSpPr>
        <p:spPr>
          <a:xfrm>
            <a:off x="3500430" y="86916"/>
            <a:ext cx="4214842" cy="6771084"/>
          </a:xfrm>
          <a:prstGeom prst="rect">
            <a:avLst/>
          </a:prstGeom>
        </p:spPr>
        <p:txBody>
          <a:bodyPr wrap="square">
            <a:spAutoFit/>
          </a:bodyPr>
          <a:lstStyle/>
          <a:p>
            <a:pPr algn="just"/>
            <a:r>
              <a:rPr lang="kk-KZ" sz="1200" b="1" dirty="0" smtClean="0">
                <a:latin typeface="Times New Roman" pitchFamily="18" charset="0"/>
                <a:cs typeface="Times New Roman" pitchFamily="18" charset="0"/>
              </a:rPr>
              <a:t>    “Ахмет Байтұрсынұлы-Ұлт ұстазы” </a:t>
            </a:r>
            <a:r>
              <a:rPr lang="kk-KZ" sz="1200" i="1" dirty="0" smtClean="0">
                <a:latin typeface="Times New Roman" pitchFamily="18" charset="0"/>
                <a:cs typeface="Times New Roman" pitchFamily="18" charset="0"/>
              </a:rPr>
              <a:t>тақырыбындағы халықаралық ғылыми-тәжірибелік конференция. </a:t>
            </a:r>
            <a:r>
              <a:rPr lang="kk-KZ" sz="1200" dirty="0" smtClean="0">
                <a:latin typeface="Times New Roman" pitchFamily="18" charset="0"/>
                <a:cs typeface="Times New Roman" pitchFamily="18" charset="0"/>
              </a:rPr>
              <a:t>Ұлт  ұстазы Ахмет Байтұрсынұлының 150 жылдық мерейтойына орай 2022 жылдың 11 қараша күнінде Алматы қаласында “Ахмет Байтұрсынұлы-Ұлт ұстазы” халықаралық ғылыми-тәжірибелік конференция оздырылды. Мақсат – қазақ халқының болмыс-бітіміне, келбеті мен ар-ожданына айналған, ұлтымыздың төлқұжаты болған біртуар тарихи тұлға, мемлекет және қоғам қайраткері, ғұлама ғалым, ақын, ұстаз Ахмет Байтұрсынұлының өмір жолы мен қоғамдық-саяси қызметін, қайраткерлігі мен күрескерлігін, шығармашылық мұрасын жан-жақты насихаттау, тарихи тұлғаның 150 жылдық мерейтойы аясында түркі әлемі ойшылдары санатына  қосылған қазақ ағартушысының ХХ ғасыр басындағы ұлт-азаттық қозғалысын модернизациялаудағы шеберлігі мен реформаторлық өнегелі істерін бағалау.</a:t>
            </a:r>
          </a:p>
          <a:p>
            <a:pPr algn="just"/>
            <a:r>
              <a:rPr lang="kk-KZ" sz="1200" dirty="0" smtClean="0">
                <a:latin typeface="Times New Roman" pitchFamily="18" charset="0"/>
                <a:cs typeface="Times New Roman" pitchFamily="18" charset="0"/>
              </a:rPr>
              <a:t>      Халықаралық ғылыми-тәжірибелік конференцияда </a:t>
            </a:r>
            <a:r>
              <a:rPr lang="kk-KZ" sz="1200" i="1" dirty="0" smtClean="0">
                <a:latin typeface="Times New Roman" pitchFamily="18" charset="0"/>
                <a:cs typeface="Times New Roman" pitchFamily="18" charset="0"/>
              </a:rPr>
              <a:t>“Ахмет Бпйтұрсынұлының әдістемелік мұрасы: әліппелері, тіл құралдары, әдістемеліктері, құрылымы, маңызы” </a:t>
            </a:r>
            <a:r>
              <a:rPr lang="kk-KZ" sz="1200" dirty="0" smtClean="0">
                <a:latin typeface="Times New Roman" pitchFamily="18" charset="0"/>
                <a:cs typeface="Times New Roman" pitchFamily="18" charset="0"/>
              </a:rPr>
              <a:t>тақырыбында п.ғ.д., М.Өтемісұлы атындағы Батыс Қазақстан университетінің профессоры </a:t>
            </a:r>
            <a:r>
              <a:rPr lang="kk-KZ" sz="1200" i="1" dirty="0" smtClean="0">
                <a:latin typeface="Times New Roman" pitchFamily="18" charset="0"/>
                <a:cs typeface="Times New Roman" pitchFamily="18" charset="0"/>
              </a:rPr>
              <a:t>Абат Қыдыршаев  </a:t>
            </a:r>
            <a:r>
              <a:rPr lang="kk-KZ" sz="1200" dirty="0" smtClean="0">
                <a:latin typeface="Times New Roman" pitchFamily="18" charset="0"/>
                <a:cs typeface="Times New Roman" pitchFamily="18" charset="0"/>
              </a:rPr>
              <a:t>баяндама жасады.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Конференцияға отандық және алыс-жақын шетелдерден</a:t>
            </a:r>
            <a:r>
              <a:rPr lang="ru-RU" sz="1200" dirty="0" smtClean="0">
                <a:latin typeface="Times New Roman" pitchFamily="18" charset="0"/>
                <a:cs typeface="Times New Roman" pitchFamily="18" charset="0"/>
              </a:rPr>
              <a:t> 100-ден </a:t>
            </a:r>
            <a:r>
              <a:rPr lang="ru-RU" sz="1200" dirty="0" err="1" smtClean="0">
                <a:latin typeface="Times New Roman" pitchFamily="18" charset="0"/>
                <a:cs typeface="Times New Roman" pitchFamily="18" charset="0"/>
              </a:rPr>
              <a:t>астам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ғалым-зерттеушілер қатысты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Оның ішінде</a:t>
            </a:r>
            <a:r>
              <a:rPr lang="ru-RU" sz="1200" dirty="0" smtClean="0">
                <a:latin typeface="Times New Roman" pitchFamily="18" charset="0"/>
                <a:cs typeface="Times New Roman" pitchFamily="18" charset="0"/>
              </a:rPr>
              <a:t> профессор </a:t>
            </a:r>
            <a:r>
              <a:rPr lang="ru-RU" sz="1200" dirty="0" err="1" smtClean="0">
                <a:latin typeface="Times New Roman" pitchFamily="18" charset="0"/>
                <a:cs typeface="Times New Roman" pitchFamily="18" charset="0"/>
              </a:rPr>
              <a:t>Нергиз</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Бирай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профессор</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Гүлжанат Эрджиласун</a:t>
            </a:r>
            <a:r>
              <a:rPr lang="ru-RU" sz="1200" dirty="0" smtClean="0">
                <a:latin typeface="Times New Roman" pitchFamily="18" charset="0"/>
                <a:cs typeface="Times New Roman" pitchFamily="18" charset="0"/>
              </a:rPr>
              <a:t>, доктор </a:t>
            </a:r>
            <a:r>
              <a:rPr lang="en-US" sz="1200" dirty="0" err="1" smtClean="0">
                <a:latin typeface="Times New Roman" pitchFamily="18" charset="0"/>
                <a:cs typeface="Times New Roman" pitchFamily="18" charset="0"/>
              </a:rPr>
              <a:t>Phd</a:t>
            </a:r>
            <a:r>
              <a:rPr lang="en-US"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Өзгежан Кисижи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(Түркия</a:t>
            </a:r>
            <a:r>
              <a:rPr lang="ru-RU" sz="1200" dirty="0" smtClean="0">
                <a:latin typeface="Times New Roman" pitchFamily="18" charset="0"/>
                <a:cs typeface="Times New Roman" pitchFamily="18" charset="0"/>
              </a:rPr>
              <a:t>), профессор </a:t>
            </a:r>
            <a:r>
              <a:rPr lang="ru-RU" sz="1200" dirty="0" err="1" smtClean="0">
                <a:latin typeface="Times New Roman" pitchFamily="18" charset="0"/>
                <a:cs typeface="Times New Roman" pitchFamily="18" charset="0"/>
              </a:rPr>
              <a:t>Томохико</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Уяма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Жапония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профессор</a:t>
            </a:r>
            <a:r>
              <a:rPr lang="ru-RU" sz="1200" dirty="0" smtClean="0">
                <a:latin typeface="Times New Roman" pitchFamily="18" charset="0"/>
                <a:cs typeface="Times New Roman" pitchFamily="18" charset="0"/>
              </a:rPr>
              <a:t> Сон </a:t>
            </a:r>
            <a:r>
              <a:rPr lang="ru-RU" sz="1200" dirty="0" err="1" smtClean="0">
                <a:latin typeface="Times New Roman" pitchFamily="18" charset="0"/>
                <a:cs typeface="Times New Roman" pitchFamily="18" charset="0"/>
              </a:rPr>
              <a:t>Яног</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Хоон</a:t>
            </a:r>
            <a:r>
              <a:rPr lang="ru-RU" sz="1200" dirty="0" smtClean="0">
                <a:latin typeface="Times New Roman" pitchFamily="18" charset="0"/>
                <a:cs typeface="Times New Roman" pitchFamily="18" charset="0"/>
              </a:rPr>
              <a:t> (Корея), профессор Стивен </a:t>
            </a:r>
            <a:r>
              <a:rPr lang="ru-RU" sz="1200" dirty="0" err="1" smtClean="0">
                <a:latin typeface="Times New Roman" pitchFamily="18" charset="0"/>
                <a:cs typeface="Times New Roman" pitchFamily="18" charset="0"/>
              </a:rPr>
              <a:t>Сабол</a:t>
            </a:r>
            <a:r>
              <a:rPr lang="ru-RU" sz="1200" dirty="0" smtClean="0">
                <a:latin typeface="Times New Roman" pitchFamily="18" charset="0"/>
                <a:cs typeface="Times New Roman" pitchFamily="18" charset="0"/>
              </a:rPr>
              <a:t> (АҚШ) </a:t>
            </a:r>
            <a:r>
              <a:rPr lang="ru-RU" sz="1200" dirty="0" err="1" smtClean="0">
                <a:latin typeface="Times New Roman" pitchFamily="18" charset="0"/>
                <a:cs typeface="Times New Roman" pitchFamily="18" charset="0"/>
              </a:rPr>
              <a:t>секілді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ғалымдар баяндама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жасады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Сонымен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қатар, </a:t>
            </a:r>
            <a:r>
              <a:rPr lang="ru-RU" sz="1200" dirty="0" smtClean="0">
                <a:latin typeface="Times New Roman" pitchFamily="18" charset="0"/>
                <a:cs typeface="Times New Roman" pitchFamily="18" charset="0"/>
              </a:rPr>
              <a:t>12 </a:t>
            </a:r>
            <a:r>
              <a:rPr lang="ru-RU" sz="1200" dirty="0" err="1" smtClean="0">
                <a:latin typeface="Times New Roman" pitchFamily="18" charset="0"/>
                <a:cs typeface="Times New Roman" pitchFamily="18" charset="0"/>
              </a:rPr>
              <a:t>томдық Ахмет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Байтұрсынұлының шығармалар жинағы және Түркиядағы Памуккале</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университетінің </a:t>
            </a:r>
            <a:r>
              <a:rPr lang="ru-RU" sz="1200" dirty="0" smtClean="0">
                <a:latin typeface="Times New Roman" pitchFamily="18" charset="0"/>
                <a:cs typeface="Times New Roman" pitchFamily="18" charset="0"/>
              </a:rPr>
              <a:t>профессоры, </a:t>
            </a:r>
            <a:r>
              <a:rPr lang="ru-RU" sz="1200" dirty="0" err="1" smtClean="0">
                <a:latin typeface="Times New Roman" pitchFamily="18" charset="0"/>
                <a:cs typeface="Times New Roman" pitchFamily="18" charset="0"/>
              </a:rPr>
              <a:t>алаштанушы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ғалым Нергиз</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Бирайдың Ахмет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Байтұрсынұлы туралы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зерттеу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кітабы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ахметтанушы-ғалым Райхан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Имаханбеттің сүбелі еңбектерінің тұсауы кесілді</a:t>
            </a:r>
            <a:r>
              <a:rPr lang="ru-RU" sz="1200" dirty="0" smtClean="0">
                <a:latin typeface="Times New Roman" pitchFamily="18" charset="0"/>
                <a:cs typeface="Times New Roman" pitchFamily="18" charset="0"/>
              </a:rPr>
              <a:t>.</a:t>
            </a:r>
            <a:br>
              <a:rPr lang="ru-RU" sz="1200" dirty="0" smtClean="0">
                <a:latin typeface="Times New Roman" pitchFamily="18" charset="0"/>
                <a:cs typeface="Times New Roman" pitchFamily="18" charset="0"/>
              </a:rPr>
            </a:br>
            <a:endParaRPr lang="ru-RU" sz="1200" dirty="0" smtClean="0">
              <a:latin typeface="Times New Roman" pitchFamily="18" charset="0"/>
              <a:cs typeface="Times New Roman" pitchFamily="18" charset="0"/>
            </a:endParaRPr>
          </a:p>
          <a:p>
            <a:pPr algn="just"/>
            <a:endParaRPr lang="kk-KZ" sz="1400" dirty="0" smtClean="0">
              <a:latin typeface="Times New Roman" pitchFamily="18" charset="0"/>
              <a:cs typeface="Times New Roman" pitchFamily="18" charset="0"/>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43240" y="642918"/>
            <a:ext cx="4714908" cy="4154984"/>
          </a:xfrm>
          <a:prstGeom prst="rect">
            <a:avLst/>
          </a:prstGeom>
        </p:spPr>
        <p:txBody>
          <a:bodyPr wrap="square">
            <a:spAutoFit/>
          </a:bodyPr>
          <a:lstStyle/>
          <a:p>
            <a:pPr algn="just"/>
            <a:r>
              <a:rPr lang="ru-RU" sz="1200" dirty="0" smtClean="0">
                <a:latin typeface="Times New Roman" pitchFamily="18" charset="0"/>
                <a:cs typeface="Times New Roman" pitchFamily="18" charset="0"/>
              </a:rPr>
              <a:t>   </a:t>
            </a:r>
            <a:r>
              <a:rPr lang="ru-RU" sz="1200" b="1" i="1" dirty="0" err="1" smtClean="0">
                <a:latin typeface="Times New Roman" pitchFamily="18" charset="0"/>
                <a:cs typeface="Times New Roman" pitchFamily="18" charset="0"/>
              </a:rPr>
              <a:t>«Ғылым және білім</a:t>
            </a:r>
            <a:r>
              <a:rPr lang="ru-RU" sz="1200" b="1" i="1" dirty="0" smtClean="0">
                <a:latin typeface="Times New Roman" pitchFamily="18" charset="0"/>
                <a:cs typeface="Times New Roman" pitchFamily="18" charset="0"/>
              </a:rPr>
              <a:t> </a:t>
            </a:r>
            <a:r>
              <a:rPr lang="ru-RU" sz="1200" b="1" i="1" dirty="0" err="1" smtClean="0">
                <a:latin typeface="Times New Roman" pitchFamily="18" charset="0"/>
                <a:cs typeface="Times New Roman" pitchFamily="18" charset="0"/>
              </a:rPr>
              <a:t>берудегі</a:t>
            </a:r>
            <a:r>
              <a:rPr lang="ru-RU" sz="1200" b="1" i="1" dirty="0" smtClean="0">
                <a:latin typeface="Times New Roman" pitchFamily="18" charset="0"/>
                <a:cs typeface="Times New Roman" pitchFamily="18" charset="0"/>
              </a:rPr>
              <a:t> </a:t>
            </a:r>
            <a:r>
              <a:rPr lang="ru-RU" sz="1200" b="1" i="1" dirty="0" err="1" smtClean="0">
                <a:latin typeface="Times New Roman" pitchFamily="18" charset="0"/>
                <a:cs typeface="Times New Roman" pitchFamily="18" charset="0"/>
              </a:rPr>
              <a:t>дәстүрлер </a:t>
            </a:r>
            <a:r>
              <a:rPr lang="ru-RU" sz="1200" b="1" i="1" dirty="0" smtClean="0">
                <a:latin typeface="Times New Roman" pitchFamily="18" charset="0"/>
                <a:cs typeface="Times New Roman" pitchFamily="18" charset="0"/>
              </a:rPr>
              <a:t>мен </a:t>
            </a:r>
            <a:r>
              <a:rPr lang="ru-RU" sz="1200" b="1" i="1" dirty="0" err="1" smtClean="0">
                <a:latin typeface="Times New Roman" pitchFamily="18" charset="0"/>
                <a:cs typeface="Times New Roman" pitchFamily="18" charset="0"/>
              </a:rPr>
              <a:t>инновациялар</a:t>
            </a:r>
            <a:r>
              <a:rPr lang="ru-RU" sz="1200" b="1" i="1" dirty="0" smtClean="0">
                <a:latin typeface="Times New Roman" pitchFamily="18" charset="0"/>
                <a:cs typeface="Times New Roman" pitchFamily="18" charset="0"/>
              </a:rPr>
              <a:t>: </a:t>
            </a:r>
            <a:r>
              <a:rPr lang="ru-RU" sz="1200" b="1" i="1" dirty="0" err="1" smtClean="0">
                <a:latin typeface="Times New Roman" pitchFamily="18" charset="0"/>
                <a:cs typeface="Times New Roman" pitchFamily="18" charset="0"/>
              </a:rPr>
              <a:t>тарихы</a:t>
            </a:r>
            <a:r>
              <a:rPr lang="ru-RU" sz="1200" b="1" i="1" dirty="0" smtClean="0">
                <a:latin typeface="Times New Roman" pitchFamily="18" charset="0"/>
                <a:cs typeface="Times New Roman" pitchFamily="18" charset="0"/>
              </a:rPr>
              <a:t>, </a:t>
            </a:r>
            <a:r>
              <a:rPr lang="ru-RU" sz="1200" b="1" i="1" dirty="0" err="1" smtClean="0">
                <a:latin typeface="Times New Roman" pitchFamily="18" charset="0"/>
                <a:cs typeface="Times New Roman" pitchFamily="18" charset="0"/>
              </a:rPr>
              <a:t>қазіргі жағдайы және  келешегі</a:t>
            </a:r>
            <a:r>
              <a:rPr lang="ru-RU" sz="1200" b="1" i="1" dirty="0" smtClean="0">
                <a:latin typeface="Times New Roman" pitchFamily="18" charset="0"/>
                <a:cs typeface="Times New Roman" pitchFamily="18" charset="0"/>
              </a:rPr>
              <a:t>» </a:t>
            </a:r>
            <a:r>
              <a:rPr lang="ru-RU" sz="1200" i="1" dirty="0" err="1" smtClean="0">
                <a:latin typeface="Times New Roman" pitchFamily="18" charset="0"/>
                <a:cs typeface="Times New Roman" pitchFamily="18" charset="0"/>
              </a:rPr>
              <a:t>атты</a:t>
            </a:r>
            <a:r>
              <a:rPr lang="ru-RU" sz="1200" i="1" dirty="0" smtClean="0">
                <a:latin typeface="Times New Roman" pitchFamily="18" charset="0"/>
                <a:cs typeface="Times New Roman" pitchFamily="18" charset="0"/>
              </a:rPr>
              <a:t> </a:t>
            </a:r>
            <a:r>
              <a:rPr lang="ru-RU" sz="1200" i="1" dirty="0" err="1" smtClean="0">
                <a:latin typeface="Times New Roman" pitchFamily="18" charset="0"/>
                <a:cs typeface="Times New Roman" pitchFamily="18" charset="0"/>
              </a:rPr>
              <a:t>халықаралық ғылыми </a:t>
            </a:r>
            <a:r>
              <a:rPr lang="ru-RU" sz="1200" i="1" dirty="0" smtClean="0">
                <a:latin typeface="Times New Roman" pitchFamily="18" charset="0"/>
                <a:cs typeface="Times New Roman" pitchFamily="18" charset="0"/>
              </a:rPr>
              <a:t>- </a:t>
            </a:r>
            <a:r>
              <a:rPr lang="ru-RU" sz="1200" i="1" dirty="0" err="1" smtClean="0">
                <a:latin typeface="Times New Roman" pitchFamily="18" charset="0"/>
                <a:cs typeface="Times New Roman" pitchFamily="18" charset="0"/>
              </a:rPr>
              <a:t>тәжірибелік конференциясы</a:t>
            </a:r>
            <a:r>
              <a:rPr lang="ru-RU" sz="1200" i="1"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5 </a:t>
            </a:r>
            <a:r>
              <a:rPr lang="ru-RU" sz="1200" dirty="0" err="1" smtClean="0">
                <a:latin typeface="Times New Roman" pitchFamily="18" charset="0"/>
                <a:cs typeface="Times New Roman" pitchFamily="18" charset="0"/>
              </a:rPr>
              <a:t>қазан күні </a:t>
            </a:r>
            <a:r>
              <a:rPr lang="ru-RU" sz="1200" dirty="0" smtClean="0">
                <a:latin typeface="Times New Roman" pitchFamily="18" charset="0"/>
                <a:cs typeface="Times New Roman" pitchFamily="18" charset="0"/>
              </a:rPr>
              <a:t>М. </a:t>
            </a:r>
            <a:r>
              <a:rPr lang="ru-RU" sz="1200" dirty="0" err="1" smtClean="0">
                <a:latin typeface="Times New Roman" pitchFamily="18" charset="0"/>
                <a:cs typeface="Times New Roman" pitchFamily="18" charset="0"/>
              </a:rPr>
              <a:t>Өтемісов атындағы Батыс</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Қазақстан университетінің </a:t>
            </a:r>
            <a:r>
              <a:rPr lang="ru-RU" sz="1200" dirty="0" smtClean="0">
                <a:latin typeface="Times New Roman" pitchFamily="18" charset="0"/>
                <a:cs typeface="Times New Roman" pitchFamily="18" charset="0"/>
              </a:rPr>
              <a:t>90 </a:t>
            </a:r>
            <a:r>
              <a:rPr lang="ru-RU" sz="1200" dirty="0" err="1" smtClean="0">
                <a:latin typeface="Times New Roman" pitchFamily="18" charset="0"/>
                <a:cs typeface="Times New Roman" pitchFamily="18" charset="0"/>
              </a:rPr>
              <a:t>жылдығына орай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Ғылым және білім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берудегі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дәстүрлер </a:t>
            </a:r>
            <a:r>
              <a:rPr lang="ru-RU" sz="1200" dirty="0" smtClean="0">
                <a:latin typeface="Times New Roman" pitchFamily="18" charset="0"/>
                <a:cs typeface="Times New Roman" pitchFamily="18" charset="0"/>
              </a:rPr>
              <a:t>мен </a:t>
            </a:r>
            <a:r>
              <a:rPr lang="ru-RU" sz="1200" dirty="0" err="1" smtClean="0">
                <a:latin typeface="Times New Roman" pitchFamily="18" charset="0"/>
                <a:cs typeface="Times New Roman" pitchFamily="18" charset="0"/>
              </a:rPr>
              <a:t>инновациялар</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тарихы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қазіргі жағдайы және келешегі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атты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халықаралық ғылыми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тәжірибелік конференциясы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өтті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Алқалы жиында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оқу ордасы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тарихының өткені </a:t>
            </a:r>
            <a:r>
              <a:rPr lang="ru-RU" sz="1200" dirty="0" smtClean="0">
                <a:latin typeface="Times New Roman" pitchFamily="18" charset="0"/>
                <a:cs typeface="Times New Roman" pitchFamily="18" charset="0"/>
              </a:rPr>
              <a:t>мен </a:t>
            </a:r>
            <a:r>
              <a:rPr lang="ru-RU" sz="1200" dirty="0" err="1" smtClean="0">
                <a:latin typeface="Times New Roman" pitchFamily="18" charset="0"/>
                <a:cs typeface="Times New Roman" pitchFamily="18" charset="0"/>
              </a:rPr>
              <a:t>бүгінінен </a:t>
            </a:r>
            <a:r>
              <a:rPr lang="ru-RU" sz="1200" dirty="0" smtClean="0">
                <a:latin typeface="Times New Roman" pitchFamily="18" charset="0"/>
                <a:cs typeface="Times New Roman" pitchFamily="18" charset="0"/>
              </a:rPr>
              <a:t>сыр </a:t>
            </a:r>
            <a:r>
              <a:rPr lang="ru-RU" sz="1200" dirty="0" err="1" smtClean="0">
                <a:latin typeface="Times New Roman" pitchFamily="18" charset="0"/>
                <a:cs typeface="Times New Roman" pitchFamily="18" charset="0"/>
              </a:rPr>
              <a:t>шертетін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елеулі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оқиғалар және заманауи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білім</a:t>
            </a:r>
            <a:r>
              <a:rPr lang="ru-RU" sz="1200" dirty="0" smtClean="0">
                <a:latin typeface="Times New Roman" pitchFamily="18" charset="0"/>
                <a:cs typeface="Times New Roman" pitchFamily="18" charset="0"/>
              </a:rPr>
              <a:t> мен </a:t>
            </a:r>
            <a:r>
              <a:rPr lang="ru-RU" sz="1200" dirty="0" err="1" smtClean="0">
                <a:latin typeface="Times New Roman" pitchFamily="18" charset="0"/>
                <a:cs typeface="Times New Roman" pitchFamily="18" charset="0"/>
              </a:rPr>
              <a:t>ғылымдағы жетістіктер</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жіпке</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тізілді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Шараға халықаралық байланыстар</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жөніндегі </a:t>
            </a:r>
            <a:r>
              <a:rPr lang="ru-RU" sz="1200" dirty="0" smtClean="0">
                <a:latin typeface="Times New Roman" pitchFamily="18" charset="0"/>
                <a:cs typeface="Times New Roman" pitchFamily="18" charset="0"/>
              </a:rPr>
              <a:t>проректор </a:t>
            </a:r>
            <a:r>
              <a:rPr lang="ru-RU" sz="1200" dirty="0" err="1" smtClean="0">
                <a:latin typeface="Times New Roman" pitchFamily="18" charset="0"/>
                <a:cs typeface="Times New Roman" pitchFamily="18" charset="0"/>
              </a:rPr>
              <a:t>Ахмеденов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Қажымұрат Мақсотұлы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тарих</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ғылымдарының докторы</a:t>
            </a:r>
            <a:r>
              <a:rPr lang="ru-RU" sz="1200" dirty="0" smtClean="0">
                <a:latin typeface="Times New Roman" pitchFamily="18" charset="0"/>
                <a:cs typeface="Times New Roman" pitchFamily="18" charset="0"/>
              </a:rPr>
              <a:t>, профессор </a:t>
            </a:r>
            <a:r>
              <a:rPr lang="ru-RU" sz="1200" dirty="0" err="1" smtClean="0">
                <a:latin typeface="Times New Roman" pitchFamily="18" charset="0"/>
                <a:cs typeface="Times New Roman" pitchFamily="18" charset="0"/>
              </a:rPr>
              <a:t>Сдыков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Мұрат Наурызғалиұлы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Қыдыршаев Абат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Сатыбайұлы және Ресей</a:t>
            </a:r>
            <a:r>
              <a:rPr lang="ru-RU" sz="1200" dirty="0" smtClean="0">
                <a:latin typeface="Times New Roman" pitchFamily="18" charset="0"/>
                <a:cs typeface="Times New Roman" pitchFamily="18" charset="0"/>
              </a:rPr>
              <a:t>, Польша, Италия </a:t>
            </a:r>
            <a:r>
              <a:rPr lang="ru-RU" sz="1200" dirty="0" err="1" smtClean="0">
                <a:latin typeface="Times New Roman" pitchFamily="18" charset="0"/>
                <a:cs typeface="Times New Roman" pitchFamily="18" charset="0"/>
              </a:rPr>
              <a:t>елдерінің ғалымдары </a:t>
            </a:r>
            <a:r>
              <a:rPr lang="ru-RU" sz="1200" dirty="0" smtClean="0">
                <a:latin typeface="Times New Roman" pitchFamily="18" charset="0"/>
                <a:cs typeface="Times New Roman" pitchFamily="18" charset="0"/>
              </a:rPr>
              <a:t>мен </a:t>
            </a:r>
            <a:r>
              <a:rPr lang="ru-RU" sz="1200" dirty="0" err="1" smtClean="0">
                <a:latin typeface="Times New Roman" pitchFamily="18" charset="0"/>
                <a:cs typeface="Times New Roman" pitchFamily="18" charset="0"/>
              </a:rPr>
              <a:t>оқытушылары қатысты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Баяндамаға қатысушылар университеттің оқу және тәрбие ісіндегі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жағымды жаңалықтары </a:t>
            </a:r>
            <a:r>
              <a:rPr lang="ru-RU" sz="1200" dirty="0" smtClean="0">
                <a:latin typeface="Times New Roman" pitchFamily="18" charset="0"/>
                <a:cs typeface="Times New Roman" pitchFamily="18" charset="0"/>
              </a:rPr>
              <a:t>мен </a:t>
            </a:r>
            <a:r>
              <a:rPr lang="ru-RU" sz="1200" dirty="0" err="1" smtClean="0">
                <a:latin typeface="Times New Roman" pitchFamily="18" charset="0"/>
                <a:cs typeface="Times New Roman" pitchFamily="18" charset="0"/>
              </a:rPr>
              <a:t>ғылыми әлеуеті</a:t>
            </a:r>
            <a:r>
              <a:rPr lang="ru-RU" sz="1200" dirty="0" smtClean="0">
                <a:latin typeface="Times New Roman" pitchFamily="18" charset="0"/>
                <a:cs typeface="Times New Roman" pitchFamily="18" charset="0"/>
              </a:rPr>
              <a:t>, экология </a:t>
            </a:r>
            <a:r>
              <a:rPr lang="ru-RU" sz="1200" dirty="0" err="1" smtClean="0">
                <a:latin typeface="Times New Roman" pitchFamily="18" charset="0"/>
                <a:cs typeface="Times New Roman" pitchFamily="18" charset="0"/>
              </a:rPr>
              <a:t>және табиғат мәселелері төңірегінде </a:t>
            </a:r>
            <a:r>
              <a:rPr lang="ru-RU" sz="1200" dirty="0" smtClean="0">
                <a:latin typeface="Times New Roman" pitchFamily="18" charset="0"/>
                <a:cs typeface="Times New Roman" pitchFamily="18" charset="0"/>
              </a:rPr>
              <a:t>ой </a:t>
            </a:r>
            <a:r>
              <a:rPr lang="ru-RU" sz="1200" dirty="0" err="1" smtClean="0">
                <a:latin typeface="Times New Roman" pitchFamily="18" charset="0"/>
                <a:cs typeface="Times New Roman" pitchFamily="18" charset="0"/>
              </a:rPr>
              <a:t>қозғап</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тәжірибелерімен бөлісті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Аталған </a:t>
            </a:r>
            <a:r>
              <a:rPr lang="ru-RU" sz="1200" dirty="0" smtClean="0">
                <a:latin typeface="Times New Roman" pitchFamily="18" charset="0"/>
                <a:cs typeface="Times New Roman" pitchFamily="18" charset="0"/>
              </a:rPr>
              <a:t>конференция </a:t>
            </a:r>
            <a:r>
              <a:rPr lang="ru-RU" sz="1200" dirty="0" err="1" smtClean="0">
                <a:latin typeface="Times New Roman" pitchFamily="18" charset="0"/>
                <a:cs typeface="Times New Roman" pitchFamily="18" charset="0"/>
              </a:rPr>
              <a:t>аясында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арнайы</a:t>
            </a:r>
            <a:r>
              <a:rPr lang="ru-RU" sz="1200" dirty="0" smtClean="0">
                <a:latin typeface="Times New Roman" pitchFamily="18" charset="0"/>
                <a:cs typeface="Times New Roman" pitchFamily="18" charset="0"/>
              </a:rPr>
              <a:t> секция </a:t>
            </a:r>
            <a:r>
              <a:rPr lang="ru-RU" sz="1200" dirty="0" err="1" smtClean="0">
                <a:latin typeface="Times New Roman" pitchFamily="18" charset="0"/>
                <a:cs typeface="Times New Roman" pitchFamily="18" charset="0"/>
              </a:rPr>
              <a:t>отырысы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ұйымдастырылып</a:t>
            </a:r>
            <a:r>
              <a:rPr lang="ru-RU" sz="1200" dirty="0" smtClean="0">
                <a:latin typeface="Times New Roman" pitchFamily="18" charset="0"/>
                <a:cs typeface="Times New Roman" pitchFamily="18" charset="0"/>
              </a:rPr>
              <a:t>, 200-ден </a:t>
            </a:r>
            <a:r>
              <a:rPr lang="ru-RU" sz="1200" dirty="0" err="1" smtClean="0">
                <a:latin typeface="Times New Roman" pitchFamily="18" charset="0"/>
                <a:cs typeface="Times New Roman" pitchFamily="18" charset="0"/>
              </a:rPr>
              <a:t>астам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ғалым баяндама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жасады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Конференцияда</a:t>
            </a:r>
            <a:r>
              <a:rPr lang="ru-RU" sz="1200"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«Ғасырлық ғұмырға қадам басқан </a:t>
            </a:r>
            <a:r>
              <a:rPr lang="ru-RU" sz="1200" b="1" dirty="0" smtClean="0">
                <a:latin typeface="Times New Roman" pitchFamily="18" charset="0"/>
                <a:cs typeface="Times New Roman" pitchFamily="18" charset="0"/>
              </a:rPr>
              <a:t>белес </a:t>
            </a:r>
            <a:r>
              <a:rPr lang="ru-RU" sz="1200" b="1" dirty="0" err="1" smtClean="0">
                <a:latin typeface="Times New Roman" pitchFamily="18" charset="0"/>
                <a:cs typeface="Times New Roman" pitchFamily="18" charset="0"/>
              </a:rPr>
              <a:t>биігінде</a:t>
            </a:r>
            <a:r>
              <a:rPr lang="ru-RU" sz="1200" b="1" dirty="0" smtClean="0">
                <a:latin typeface="Times New Roman" pitchFamily="18" charset="0"/>
                <a:cs typeface="Times New Roman" pitchFamily="18" charset="0"/>
              </a:rPr>
              <a:t>»</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тақырыбында баяндама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жасаушы</a:t>
            </a:r>
            <a:r>
              <a:rPr lang="ru-RU" sz="1200" dirty="0" smtClean="0">
                <a:latin typeface="Times New Roman" pitchFamily="18" charset="0"/>
                <a:cs typeface="Times New Roman" pitchFamily="18" charset="0"/>
              </a:rPr>
              <a:t> - «</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А.С. </a:t>
            </a:r>
            <a:r>
              <a:rPr lang="ru-RU" sz="1200" dirty="0" err="1" smtClean="0">
                <a:latin typeface="Times New Roman" pitchFamily="18" charset="0"/>
                <a:cs typeface="Times New Roman" pitchFamily="18" charset="0"/>
              </a:rPr>
              <a:t>Қыдыршаев.</a:t>
            </a:r>
            <a:endParaRPr lang="ru-RU" sz="1200" dirty="0">
              <a:latin typeface="Times New Roman" pitchFamily="18" charset="0"/>
              <a:cs typeface="Times New Roman" pitchFamily="18" charset="0"/>
            </a:endParaRPr>
          </a:p>
        </p:txBody>
      </p:sp>
      <p:pic>
        <p:nvPicPr>
          <p:cNvPr id="5" name="Рисунок 4" descr="IMG_4073.JPG"/>
          <p:cNvPicPr>
            <a:picLocks noChangeAspect="1"/>
          </p:cNvPicPr>
          <p:nvPr/>
        </p:nvPicPr>
        <p:blipFill>
          <a:blip r:embed="rId2" cstate="print"/>
          <a:stretch>
            <a:fillRect/>
          </a:stretch>
        </p:blipFill>
        <p:spPr>
          <a:xfrm>
            <a:off x="4786314" y="5000636"/>
            <a:ext cx="2786082" cy="1643098"/>
          </a:xfrm>
          <a:prstGeom prst="rect">
            <a:avLst/>
          </a:prstGeom>
          <a:ln>
            <a:noFill/>
          </a:ln>
          <a:effectLst>
            <a:outerShdw blurRad="292100" dist="139700" dir="2700000" algn="tl" rotWithShape="0">
              <a:srgbClr val="333333">
                <a:alpha val="65000"/>
              </a:srgbClr>
            </a:outerShdw>
          </a:effectLst>
        </p:spPr>
      </p:pic>
      <p:pic>
        <p:nvPicPr>
          <p:cNvPr id="7" name="Рисунок 6" descr="IMG_4103.JPG"/>
          <p:cNvPicPr>
            <a:picLocks noChangeAspect="1"/>
          </p:cNvPicPr>
          <p:nvPr/>
        </p:nvPicPr>
        <p:blipFill>
          <a:blip r:embed="rId3" cstate="print"/>
          <a:stretch>
            <a:fillRect/>
          </a:stretch>
        </p:blipFill>
        <p:spPr>
          <a:xfrm rot="16200000">
            <a:off x="392877" y="1464455"/>
            <a:ext cx="3357586"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IMG_4054.JPG"/>
          <p:cNvPicPr>
            <a:picLocks noChangeAspect="1"/>
          </p:cNvPicPr>
          <p:nvPr/>
        </p:nvPicPr>
        <p:blipFill>
          <a:blip r:embed="rId4" cstate="print"/>
          <a:stretch>
            <a:fillRect/>
          </a:stretch>
        </p:blipFill>
        <p:spPr>
          <a:xfrm>
            <a:off x="1785918" y="5000636"/>
            <a:ext cx="2643206" cy="16906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14414" y="142852"/>
            <a:ext cx="6500858" cy="6555641"/>
          </a:xfrm>
          <a:prstGeom prst="rect">
            <a:avLst/>
          </a:prstGeom>
          <a:noFill/>
        </p:spPr>
        <p:txBody>
          <a:bodyPr wrap="square">
            <a:spAutoFit/>
          </a:bodyPr>
          <a:lstStyle/>
          <a:p>
            <a:pPr algn="just"/>
            <a:r>
              <a:rPr lang="ru-RU" sz="1200" b="1" i="1" dirty="0" smtClean="0">
                <a:latin typeface="Times New Roman" pitchFamily="18" charset="0"/>
                <a:cs typeface="Times New Roman" pitchFamily="18" charset="0"/>
              </a:rPr>
              <a:t>   2.5. </a:t>
            </a:r>
            <a:r>
              <a:rPr lang="ru-RU" sz="1200" b="1" i="1" dirty="0" err="1" smtClean="0">
                <a:latin typeface="Times New Roman" pitchFamily="18" charset="0"/>
                <a:cs typeface="Times New Roman" pitchFamily="18" charset="0"/>
              </a:rPr>
              <a:t>Халықаралық </a:t>
            </a:r>
            <a:r>
              <a:rPr lang="ru-RU" sz="1200" b="1" i="1" dirty="0" err="1">
                <a:latin typeface="Times New Roman" pitchFamily="18" charset="0"/>
                <a:cs typeface="Times New Roman" pitchFamily="18" charset="0"/>
              </a:rPr>
              <a:t>ғылыми-тәжірибелік конференциясы</a:t>
            </a:r>
            <a:r>
              <a:rPr lang="ru-RU" sz="1200" b="1" i="1"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университетінің</a:t>
            </a:r>
            <a:r>
              <a:rPr lang="ru-RU" sz="1200" dirty="0">
                <a:latin typeface="Times New Roman" pitchFamily="18" charset="0"/>
                <a:cs typeface="Times New Roman" pitchFamily="18" charset="0"/>
              </a:rPr>
              <a:t> 90 </a:t>
            </a:r>
            <a:r>
              <a:rPr lang="ru-RU" sz="1200" dirty="0" err="1">
                <a:latin typeface="Times New Roman" pitchFamily="18" charset="0"/>
                <a:cs typeface="Times New Roman" pitchFamily="18" charset="0"/>
              </a:rPr>
              <a:t>жылдығына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арналған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Ғылым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білім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берудегі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дәстүрлер</a:t>
            </a:r>
            <a:r>
              <a:rPr lang="ru-RU" sz="1200" dirty="0">
                <a:latin typeface="Times New Roman" pitchFamily="18" charset="0"/>
                <a:cs typeface="Times New Roman" pitchFamily="18" charset="0"/>
              </a:rPr>
              <a:t> мен </a:t>
            </a:r>
            <a:r>
              <a:rPr lang="ru-RU" sz="1200" dirty="0" err="1">
                <a:latin typeface="Times New Roman" pitchFamily="18" charset="0"/>
                <a:cs typeface="Times New Roman" pitchFamily="18" charset="0"/>
              </a:rPr>
              <a:t>инновациялар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тарихы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қазіргі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жағдайы</a:t>
            </a:r>
            <a:r>
              <a:rPr lang="ru-RU" sz="1200" dirty="0">
                <a:latin typeface="Times New Roman" pitchFamily="18" charset="0"/>
                <a:cs typeface="Times New Roman" pitchFamily="18" charset="0"/>
              </a:rPr>
              <a:t> мен </a:t>
            </a:r>
            <a:r>
              <a:rPr lang="ru-RU" sz="1200" dirty="0" err="1">
                <a:latin typeface="Times New Roman" pitchFamily="18" charset="0"/>
                <a:cs typeface="Times New Roman" pitchFamily="18" charset="0"/>
              </a:rPr>
              <a:t>келешегі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халықаралық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ғылыми-тәжірибелік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2022 ж. 05 </a:t>
            </a:r>
            <a:r>
              <a:rPr lang="ru-RU" sz="1200" dirty="0" err="1">
                <a:latin typeface="Times New Roman" pitchFamily="18" charset="0"/>
                <a:cs typeface="Times New Roman" pitchFamily="18" charset="0"/>
              </a:rPr>
              <a:t>қазан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Пленарлық мәжілісте п.ғ.д., </a:t>
            </a:r>
            <a:r>
              <a:rPr lang="ru-RU" sz="1200" dirty="0">
                <a:latin typeface="Times New Roman" pitchFamily="18" charset="0"/>
                <a:cs typeface="Times New Roman" pitchFamily="18" charset="0"/>
              </a:rPr>
              <a:t>профессор А.С.</a:t>
            </a:r>
            <a:r>
              <a:rPr lang="ru-RU" sz="1200" dirty="0" err="1">
                <a:latin typeface="Times New Roman" pitchFamily="18" charset="0"/>
                <a:cs typeface="Times New Roman" pitchFamily="18" charset="0"/>
              </a:rPr>
              <a:t>Қыдыршаев </a:t>
            </a:r>
            <a:r>
              <a:rPr lang="ru-RU" sz="1200" i="1" dirty="0">
                <a:latin typeface="Times New Roman" pitchFamily="18" charset="0"/>
                <a:cs typeface="Times New Roman" pitchFamily="18" charset="0"/>
              </a:rPr>
              <a:t>«</a:t>
            </a:r>
            <a:r>
              <a:rPr lang="ru-RU" sz="1200" i="1" dirty="0" err="1">
                <a:latin typeface="Times New Roman" pitchFamily="18" charset="0"/>
                <a:cs typeface="Times New Roman" pitchFamily="18" charset="0"/>
              </a:rPr>
              <a:t>Ғасырлық ғұмырға аяқ басқан </a:t>
            </a:r>
            <a:r>
              <a:rPr lang="ru-RU" sz="1200" i="1" dirty="0">
                <a:latin typeface="Times New Roman" pitchFamily="18" charset="0"/>
                <a:cs typeface="Times New Roman" pitchFamily="18" charset="0"/>
              </a:rPr>
              <a:t>белес </a:t>
            </a:r>
            <a:r>
              <a:rPr lang="ru-RU" sz="1200" i="1" dirty="0" err="1">
                <a:latin typeface="Times New Roman" pitchFamily="18" charset="0"/>
                <a:cs typeface="Times New Roman" pitchFamily="18" charset="0"/>
              </a:rPr>
              <a:t>биігінде</a:t>
            </a:r>
            <a:r>
              <a:rPr lang="ru-RU" sz="1200" i="1" dirty="0">
                <a:latin typeface="Times New Roman" pitchFamily="18" charset="0"/>
                <a:cs typeface="Times New Roman" pitchFamily="18" charset="0"/>
              </a:rPr>
              <a:t>» (Махамбет </a:t>
            </a:r>
            <a:r>
              <a:rPr lang="ru-RU" sz="1200" i="1" dirty="0" err="1">
                <a:latin typeface="Times New Roman" pitchFamily="18" charset="0"/>
                <a:cs typeface="Times New Roman" pitchFamily="18" charset="0"/>
              </a:rPr>
              <a:t>университетіндегі</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педагогикалық білім</a:t>
            </a:r>
            <a:r>
              <a:rPr lang="ru-RU" sz="1200" i="1" dirty="0">
                <a:latin typeface="Times New Roman" pitchFamily="18" charset="0"/>
                <a:cs typeface="Times New Roman" pitchFamily="18" charset="0"/>
              </a:rPr>
              <a:t> беру </a:t>
            </a:r>
            <a:r>
              <a:rPr lang="ru-RU" sz="1200" i="1" dirty="0" err="1">
                <a:latin typeface="Times New Roman" pitchFamily="18" charset="0"/>
                <a:cs typeface="Times New Roman" pitchFamily="18" charset="0"/>
              </a:rPr>
              <a:t>жүйесінің аспектілері</a:t>
            </a:r>
            <a:r>
              <a:rPr lang="ru-RU" sz="1200" i="1"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тақырыбындағы баяндама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жасады</a:t>
            </a:r>
            <a:r>
              <a:rPr lang="ru-RU" sz="1200" dirty="0">
                <a:latin typeface="Times New Roman" pitchFamily="18" charset="0"/>
                <a:cs typeface="Times New Roman" pitchFamily="18" charset="0"/>
              </a:rPr>
              <a:t>.</a:t>
            </a:r>
          </a:p>
          <a:p>
            <a:pPr algn="just"/>
            <a:r>
              <a:rPr lang="ru-RU" sz="1200" b="1" i="1" dirty="0" smtClean="0">
                <a:latin typeface="Times New Roman" pitchFamily="18" charset="0"/>
                <a:cs typeface="Times New Roman" pitchFamily="18" charset="0"/>
              </a:rPr>
              <a:t>   2.6. </a:t>
            </a:r>
            <a:r>
              <a:rPr lang="en-US" sz="1200" b="1" i="1" dirty="0" smtClean="0">
                <a:latin typeface="Times New Roman" pitchFamily="18" charset="0"/>
                <a:cs typeface="Times New Roman" pitchFamily="18" charset="0"/>
              </a:rPr>
              <a:t>V</a:t>
            </a:r>
            <a:r>
              <a:rPr lang="ru-RU" sz="1200" b="1" i="1" dirty="0">
                <a:latin typeface="Times New Roman" pitchFamily="18" charset="0"/>
                <a:cs typeface="Times New Roman" pitchFamily="18" charset="0"/>
              </a:rPr>
              <a:t>І </a:t>
            </a:r>
            <a:r>
              <a:rPr lang="ru-RU" sz="1200" b="1" i="1" dirty="0" err="1">
                <a:latin typeface="Times New Roman" pitchFamily="18" charset="0"/>
                <a:cs typeface="Times New Roman" pitchFamily="18" charset="0"/>
              </a:rPr>
              <a:t>Аймақтық</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ғылыми-тәжірибелік</a:t>
            </a:r>
            <a:r>
              <a:rPr lang="ru-RU" sz="1200" b="1" i="1" dirty="0">
                <a:latin typeface="Times New Roman" pitchFamily="18" charset="0"/>
                <a:cs typeface="Times New Roman" pitchFamily="18" charset="0"/>
              </a:rPr>
              <a:t> конференция. </a:t>
            </a:r>
            <a:r>
              <a:rPr lang="ru-RU" sz="1200" dirty="0" err="1">
                <a:latin typeface="Times New Roman" pitchFamily="18" charset="0"/>
                <a:cs typeface="Times New Roman" pitchFamily="18" charset="0"/>
              </a:rPr>
              <a:t>Жаңа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білім</a:t>
            </a:r>
            <a:r>
              <a:rPr lang="ru-RU" sz="1200" dirty="0">
                <a:latin typeface="Times New Roman" pitchFamily="18" charset="0"/>
                <a:cs typeface="Times New Roman" pitchFamily="18" charset="0"/>
              </a:rPr>
              <a:t> беру </a:t>
            </a:r>
            <a:r>
              <a:rPr lang="ru-RU" sz="1200" dirty="0" err="1">
                <a:latin typeface="Times New Roman" pitchFamily="18" charset="0"/>
                <a:cs typeface="Times New Roman" pitchFamily="18" charset="0"/>
              </a:rPr>
              <a:t>мазмұнындағы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оқушы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үні</a:t>
            </a:r>
            <a:r>
              <a:rPr lang="ru-RU"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Nazarbaev</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Jntellectual</a:t>
            </a:r>
            <a:r>
              <a:rPr lang="en-US" sz="1200" dirty="0">
                <a:latin typeface="Times New Roman" pitchFamily="18" charset="0"/>
                <a:cs typeface="Times New Roman" pitchFamily="18" charset="0"/>
              </a:rPr>
              <a:t> Schools. </a:t>
            </a:r>
            <a:r>
              <a:rPr lang="ru-RU" sz="1200" dirty="0">
                <a:latin typeface="Times New Roman" pitchFamily="18" charset="0"/>
                <a:cs typeface="Times New Roman" pitchFamily="18" charset="0"/>
              </a:rPr>
              <a:t>Орал, 2022 ж., 09 </a:t>
            </a:r>
            <a:r>
              <a:rPr lang="ru-RU" sz="1200" dirty="0" err="1">
                <a:latin typeface="Times New Roman" pitchFamily="18" charset="0"/>
                <a:cs typeface="Times New Roman" pitchFamily="18" charset="0"/>
              </a:rPr>
              <a:t>сәуір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п.ғ.д</a:t>
            </a:r>
            <a:r>
              <a:rPr lang="ru-RU" sz="1200" dirty="0">
                <a:latin typeface="Times New Roman" pitchFamily="18" charset="0"/>
                <a:cs typeface="Times New Roman" pitchFamily="18" charset="0"/>
              </a:rPr>
              <a:t>., профессор </a:t>
            </a:r>
            <a:r>
              <a:rPr lang="ru-RU" sz="1200" dirty="0" err="1">
                <a:latin typeface="Times New Roman" pitchFamily="18" charset="0"/>
                <a:cs typeface="Times New Roman" pitchFamily="18" charset="0"/>
              </a:rPr>
              <a:t>А.С.Қыдыршаев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тақырыптық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баяндама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жасады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арнайы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сұхбат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берді</a:t>
            </a:r>
            <a:r>
              <a:rPr lang="ru-RU" sz="1200" dirty="0">
                <a:latin typeface="Times New Roman" pitchFamily="18" charset="0"/>
                <a:cs typeface="Times New Roman" pitchFamily="18" charset="0"/>
              </a:rPr>
              <a:t>.</a:t>
            </a:r>
          </a:p>
          <a:p>
            <a:pPr algn="just"/>
            <a:r>
              <a:rPr lang="ru-RU" sz="1200" b="1" i="1" dirty="0" smtClean="0">
                <a:latin typeface="Times New Roman" pitchFamily="18" charset="0"/>
                <a:cs typeface="Times New Roman" pitchFamily="18" charset="0"/>
              </a:rPr>
              <a:t>   2.7. </a:t>
            </a:r>
            <a:r>
              <a:rPr lang="ru-RU" sz="1200" b="1" i="1" dirty="0" err="1" smtClean="0">
                <a:latin typeface="Times New Roman" pitchFamily="18" charset="0"/>
                <a:cs typeface="Times New Roman" pitchFamily="18" charset="0"/>
              </a:rPr>
              <a:t>Республикалық </a:t>
            </a:r>
            <a:r>
              <a:rPr lang="ru-RU" sz="1200" b="1" i="1" dirty="0" err="1">
                <a:latin typeface="Times New Roman" pitchFamily="18" charset="0"/>
                <a:cs typeface="Times New Roman" pitchFamily="18" charset="0"/>
              </a:rPr>
              <a:t>ғылыми-тәжірибелік конференциясы</a:t>
            </a:r>
            <a:r>
              <a:rPr lang="ru-RU" sz="1200" b="1" i="1" dirty="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smtClean="0">
                <a:latin typeface="Times New Roman" pitchFamily="18" charset="0"/>
                <a:cs typeface="Times New Roman" pitchFamily="18" charset="0"/>
              </a:rPr>
              <a:t>Сейітқали</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Меңдешев</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мемлекет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қоғам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қайраткері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Жаңақала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ауданының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қайта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құрылғанына</a:t>
            </a:r>
            <a:r>
              <a:rPr lang="ru-RU" sz="1200" dirty="0">
                <a:latin typeface="Times New Roman" pitchFamily="18" charset="0"/>
                <a:cs typeface="Times New Roman" pitchFamily="18" charset="0"/>
              </a:rPr>
              <a:t> 50 </a:t>
            </a:r>
            <a:r>
              <a:rPr lang="ru-RU" sz="1200" dirty="0" err="1">
                <a:latin typeface="Times New Roman" pitchFamily="18" charset="0"/>
                <a:cs typeface="Times New Roman" pitchFamily="18" charset="0"/>
              </a:rPr>
              <a:t>жыл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толуына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көрнекті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мемлекет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қоғам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қайраткері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Меңдешев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Сейітқали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Меңдешұлының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туғанына</a:t>
            </a:r>
            <a:r>
              <a:rPr lang="ru-RU" sz="1200" dirty="0">
                <a:latin typeface="Times New Roman" pitchFamily="18" charset="0"/>
                <a:cs typeface="Times New Roman" pitchFamily="18" charset="0"/>
              </a:rPr>
              <a:t> 140 </a:t>
            </a:r>
            <a:r>
              <a:rPr lang="ru-RU" sz="1200" dirty="0" err="1">
                <a:latin typeface="Times New Roman" pitchFamily="18" charset="0"/>
                <a:cs typeface="Times New Roman" pitchFamily="18" charset="0"/>
              </a:rPr>
              <a:t>жыл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толуына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орай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өткізілген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республикалық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ғылыми-тәжірибелік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конференциясы</a:t>
            </a:r>
            <a:r>
              <a:rPr lang="ru-RU" sz="1200" dirty="0">
                <a:latin typeface="Times New Roman" pitchFamily="18" charset="0"/>
                <a:cs typeface="Times New Roman" pitchFamily="18" charset="0"/>
              </a:rPr>
              <a:t>. БҚО, </a:t>
            </a:r>
            <a:r>
              <a:rPr lang="ru-RU" sz="1200" dirty="0" err="1">
                <a:latin typeface="Times New Roman" pitchFamily="18" charset="0"/>
                <a:cs typeface="Times New Roman" pitchFamily="18" charset="0"/>
              </a:rPr>
              <a:t>Жаңақала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ауданы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Жаңақала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ауылы</a:t>
            </a:r>
            <a:r>
              <a:rPr lang="ru-RU" sz="1200" dirty="0">
                <a:latin typeface="Times New Roman" pitchFamily="18" charset="0"/>
                <a:cs typeface="Times New Roman" pitchFamily="18" charset="0"/>
              </a:rPr>
              <a:t>, 2022 ж., 28 </a:t>
            </a:r>
            <a:r>
              <a:rPr lang="ru-RU" sz="1200" dirty="0" err="1">
                <a:latin typeface="Times New Roman" pitchFamily="18" charset="0"/>
                <a:cs typeface="Times New Roman" pitchFamily="18" charset="0"/>
              </a:rPr>
              <a:t>қыркүйек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Планарлық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мәжілісте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Рухани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жаңғыру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институтының</a:t>
            </a:r>
            <a:r>
              <a:rPr lang="ru-RU" sz="1200" dirty="0">
                <a:latin typeface="Times New Roman" pitchFamily="18" charset="0"/>
                <a:cs typeface="Times New Roman" pitchFamily="18" charset="0"/>
              </a:rPr>
              <a:t> директоры </a:t>
            </a:r>
            <a:r>
              <a:rPr lang="ru-RU" sz="1200" dirty="0" err="1">
                <a:latin typeface="Times New Roman" pitchFamily="18" charset="0"/>
                <a:cs typeface="Times New Roman" pitchFamily="18" charset="0"/>
              </a:rPr>
              <a:t>А.С.Қыдыршаев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Алаш</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арыстарының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мұрасы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тұлғатану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үрдісі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ұрпақты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рух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мүдде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тарихи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сананы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жаңғырту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үдесіндегі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зиялы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қауым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ісі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тақырыбында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баяндама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жасады</a:t>
            </a:r>
            <a:r>
              <a:rPr lang="ru-RU" sz="1200" dirty="0">
                <a:latin typeface="Times New Roman" pitchFamily="18" charset="0"/>
                <a:cs typeface="Times New Roman" pitchFamily="18" charset="0"/>
              </a:rPr>
              <a:t>. </a:t>
            </a:r>
          </a:p>
          <a:p>
            <a:pPr algn="just"/>
            <a:r>
              <a:rPr lang="ru-RU" sz="1200" b="1" i="1" dirty="0" smtClean="0">
                <a:latin typeface="Times New Roman" pitchFamily="18" charset="0"/>
                <a:cs typeface="Times New Roman" pitchFamily="18" charset="0"/>
              </a:rPr>
              <a:t>   2.8. </a:t>
            </a:r>
            <a:r>
              <a:rPr lang="ru-RU" sz="1200" b="1" i="1" dirty="0" err="1" smtClean="0">
                <a:latin typeface="Times New Roman" pitchFamily="18" charset="0"/>
                <a:cs typeface="Times New Roman" pitchFamily="18" charset="0"/>
              </a:rPr>
              <a:t>Республикалық </a:t>
            </a:r>
            <a:r>
              <a:rPr lang="ru-RU" sz="1200" b="1" i="1" dirty="0" err="1">
                <a:latin typeface="Times New Roman" pitchFamily="18" charset="0"/>
                <a:cs typeface="Times New Roman" pitchFamily="18" charset="0"/>
              </a:rPr>
              <a:t>ғылыми-тәжірибелік </a:t>
            </a:r>
            <a:r>
              <a:rPr lang="ru-RU" sz="1200" b="1" i="1" dirty="0">
                <a:latin typeface="Times New Roman" pitchFamily="18" charset="0"/>
                <a:cs typeface="Times New Roman" pitchFamily="18" charset="0"/>
              </a:rPr>
              <a:t>конференция</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Қазақтың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көрнекті</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ақыны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әдебиеттанушы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ғалым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аудармашы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сыншы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Сағынғали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Сейітовтің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туғанына</a:t>
            </a:r>
            <a:r>
              <a:rPr lang="ru-RU" sz="1200" dirty="0">
                <a:latin typeface="Times New Roman" pitchFamily="18" charset="0"/>
                <a:cs typeface="Times New Roman" pitchFamily="18" charset="0"/>
              </a:rPr>
              <a:t> 105 </a:t>
            </a:r>
            <a:r>
              <a:rPr lang="ru-RU" sz="1200" dirty="0" err="1">
                <a:latin typeface="Times New Roman" pitchFamily="18" charset="0"/>
                <a:cs typeface="Times New Roman" pitchFamily="18" charset="0"/>
              </a:rPr>
              <a:t>жыл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толуына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орай</a:t>
            </a:r>
            <a:r>
              <a:rPr lang="ru-RU" sz="1200" dirty="0">
                <a:latin typeface="Times New Roman" pitchFamily="18" charset="0"/>
                <a:cs typeface="Times New Roman" pitchFamily="18" charset="0"/>
              </a:rPr>
              <a:t> «Талант </a:t>
            </a:r>
            <a:r>
              <a:rPr lang="ru-RU" sz="1200" dirty="0" err="1">
                <a:latin typeface="Times New Roman" pitchFamily="18" charset="0"/>
                <a:cs typeface="Times New Roman" pitchFamily="18" charset="0"/>
              </a:rPr>
              <a:t>парасаты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екі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ғасырмен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егіз</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өрілген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өмір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Сағынғали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Сейітовтің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әдеби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ғылыми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мұрасы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пленарлық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мәжілісінде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п.ғ.д</a:t>
            </a:r>
            <a:r>
              <a:rPr lang="ru-RU" sz="1200" dirty="0">
                <a:latin typeface="Times New Roman" pitchFamily="18" charset="0"/>
                <a:cs typeface="Times New Roman" pitchFamily="18" charset="0"/>
              </a:rPr>
              <a:t>., профессор </a:t>
            </a:r>
            <a:r>
              <a:rPr lang="ru-RU" sz="1200" dirty="0" err="1">
                <a:latin typeface="Times New Roman" pitchFamily="18" charset="0"/>
                <a:cs typeface="Times New Roman" pitchFamily="18" charset="0"/>
              </a:rPr>
              <a:t>А.С.Қыдыршаев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Екі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ғасырмен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егіз</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өрілген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тағдыр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тақырыбында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сөз</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сөйледі</a:t>
            </a:r>
            <a:r>
              <a:rPr lang="ru-RU" sz="1200" dirty="0">
                <a:latin typeface="Times New Roman" pitchFamily="18" charset="0"/>
                <a:cs typeface="Times New Roman" pitchFamily="18" charset="0"/>
              </a:rPr>
              <a:t>.</a:t>
            </a:r>
          </a:p>
          <a:p>
            <a:pPr algn="just"/>
            <a:r>
              <a:rPr lang="ru-RU" sz="1200" b="1" i="1" dirty="0" smtClean="0">
                <a:latin typeface="Times New Roman" pitchFamily="18" charset="0"/>
                <a:cs typeface="Times New Roman" pitchFamily="18" charset="0"/>
              </a:rPr>
              <a:t>   2.9. </a:t>
            </a:r>
            <a:r>
              <a:rPr lang="ru-RU" sz="1200" b="1" i="1" dirty="0" err="1">
                <a:latin typeface="Times New Roman" pitchFamily="18" charset="0"/>
                <a:cs typeface="Times New Roman" pitchFamily="18" charset="0"/>
              </a:rPr>
              <a:t>Халықаралық</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ғылыми-практикалық</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конференциясы</a:t>
            </a:r>
            <a:r>
              <a:rPr lang="ru-RU" sz="1200" b="1" i="1" dirty="0">
                <a:latin typeface="Times New Roman" pitchFamily="18" charset="0"/>
                <a:cs typeface="Times New Roman" pitchFamily="18" charset="0"/>
              </a:rPr>
              <a:t>. </a:t>
            </a:r>
            <a:r>
              <a:rPr lang="ru-RU" sz="1200" dirty="0" err="1">
                <a:latin typeface="Times New Roman" pitchFamily="18" charset="0"/>
                <a:cs typeface="Times New Roman" pitchFamily="18" charset="0"/>
              </a:rPr>
              <a:t>Ахмет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Байтұрсынұлының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туғанына</a:t>
            </a:r>
            <a:r>
              <a:rPr lang="ru-RU" sz="1200" dirty="0">
                <a:latin typeface="Times New Roman" pitchFamily="18" charset="0"/>
                <a:cs typeface="Times New Roman" pitchFamily="18" charset="0"/>
              </a:rPr>
              <a:t> 150 </a:t>
            </a:r>
            <a:r>
              <a:rPr lang="ru-RU" sz="1200" dirty="0" err="1">
                <a:latin typeface="Times New Roman" pitchFamily="18" charset="0"/>
                <a:cs typeface="Times New Roman" pitchFamily="18" charset="0"/>
              </a:rPr>
              <a:t>жыл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толуына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арналған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Ұстазы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Ахмет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Байтұрсынұлы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жазу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реформасы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халықаралық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ғылыми-практикалық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инновациялық-технологиялық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22 </a:t>
            </a:r>
            <a:r>
              <a:rPr lang="ru-RU" sz="1200" dirty="0" err="1">
                <a:latin typeface="Times New Roman" pitchFamily="18" charset="0"/>
                <a:cs typeface="Times New Roman" pitchFamily="18" charset="0"/>
              </a:rPr>
              <a:t>сәуір</a:t>
            </a:r>
            <a:r>
              <a:rPr lang="ru-RU" sz="1200" dirty="0">
                <a:latin typeface="Times New Roman" pitchFamily="18" charset="0"/>
                <a:cs typeface="Times New Roman" pitchFamily="18" charset="0"/>
              </a:rPr>
              <a:t> 2022 ж. </a:t>
            </a:r>
            <a:r>
              <a:rPr lang="ru-RU" sz="1200" dirty="0" err="1">
                <a:latin typeface="Times New Roman" pitchFamily="18" charset="0"/>
                <a:cs typeface="Times New Roman" pitchFamily="18" charset="0"/>
              </a:rPr>
              <a:t>Пленарлық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мәжілісте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Рухани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жаңғыру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институтының</a:t>
            </a:r>
            <a:r>
              <a:rPr lang="ru-RU" sz="1200" dirty="0">
                <a:latin typeface="Times New Roman" pitchFamily="18" charset="0"/>
                <a:cs typeface="Times New Roman" pitchFamily="18" charset="0"/>
              </a:rPr>
              <a:t> директоры </a:t>
            </a:r>
            <a:r>
              <a:rPr lang="ru-RU" sz="1200" dirty="0" err="1">
                <a:latin typeface="Times New Roman" pitchFamily="18" charset="0"/>
                <a:cs typeface="Times New Roman" pitchFamily="18" charset="0"/>
              </a:rPr>
              <a:t>А.С.Қыдыршаев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Ахметтану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ұстазының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қайраткерлігі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шығармашылық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тұлғасы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білім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әдістемесі</a:t>
            </a:r>
            <a:r>
              <a:rPr lang="ru-RU" sz="1200" dirty="0">
                <a:latin typeface="Times New Roman" pitchFamily="18" charset="0"/>
                <a:cs typeface="Times New Roman" pitchFamily="18" charset="0"/>
              </a:rPr>
              <a:t> мен </a:t>
            </a:r>
            <a:r>
              <a:rPr lang="ru-RU" sz="1200" dirty="0" err="1">
                <a:latin typeface="Times New Roman" pitchFamily="18" charset="0"/>
                <a:cs typeface="Times New Roman" pitchFamily="18" charset="0"/>
              </a:rPr>
              <a:t>оқыту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технологиясының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сатылары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тақырыбында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баяндама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жасады</a:t>
            </a:r>
            <a:r>
              <a:rPr lang="ru-RU" sz="1200" dirty="0">
                <a:latin typeface="Times New Roman" pitchFamily="18" charset="0"/>
                <a:cs typeface="Times New Roman" pitchFamily="18" charset="0"/>
              </a:rPr>
              <a:t>.</a:t>
            </a:r>
          </a:p>
          <a:p>
            <a:pPr algn="just"/>
            <a:r>
              <a:rPr lang="ru-RU" sz="1200" b="1" i="1" dirty="0" smtClean="0">
                <a:latin typeface="Times New Roman" pitchFamily="18" charset="0"/>
                <a:cs typeface="Times New Roman" pitchFamily="18" charset="0"/>
              </a:rPr>
              <a:t>   2.10. </a:t>
            </a:r>
            <a:r>
              <a:rPr lang="ru-RU" sz="1200" b="1" i="1" dirty="0" err="1" smtClean="0">
                <a:latin typeface="Times New Roman" pitchFamily="18" charset="0"/>
                <a:cs typeface="Times New Roman" pitchFamily="18" charset="0"/>
              </a:rPr>
              <a:t>Халықаралық </a:t>
            </a:r>
            <a:r>
              <a:rPr lang="ru-RU" sz="1200" b="1" i="1" dirty="0" err="1">
                <a:latin typeface="Times New Roman" pitchFamily="18" charset="0"/>
                <a:cs typeface="Times New Roman" pitchFamily="18" charset="0"/>
              </a:rPr>
              <a:t>ғылыми-тәжірибелік  конференциясы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Республикасы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Тәуелсіздігіне</a:t>
            </a:r>
            <a:r>
              <a:rPr lang="ru-RU" sz="1200" dirty="0">
                <a:latin typeface="Times New Roman" pitchFamily="18" charset="0"/>
                <a:cs typeface="Times New Roman" pitchFamily="18" charset="0"/>
              </a:rPr>
              <a:t> 30 </a:t>
            </a:r>
            <a:r>
              <a:rPr lang="ru-RU" sz="1200" dirty="0" err="1">
                <a:latin typeface="Times New Roman" pitchFamily="18" charset="0"/>
                <a:cs typeface="Times New Roman" pitchFamily="18" charset="0"/>
              </a:rPr>
              <a:t>жыл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санасының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жаңғыруы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Ұлы</a:t>
            </a:r>
            <a:r>
              <a:rPr lang="ru-RU" sz="1200" dirty="0">
                <a:latin typeface="Times New Roman" pitchFamily="18" charset="0"/>
                <a:cs typeface="Times New Roman" pitchFamily="18" charset="0"/>
              </a:rPr>
              <a:t> Дала </a:t>
            </a:r>
            <a:r>
              <a:rPr lang="ru-RU" sz="1200" dirty="0" err="1">
                <a:latin typeface="Times New Roman" pitchFamily="18" charset="0"/>
                <a:cs typeface="Times New Roman" pitchFamily="18" charset="0"/>
              </a:rPr>
              <a:t>құндылықтары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ғылыми-тәжірибелік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2021 ж., 3 </a:t>
            </a:r>
            <a:r>
              <a:rPr lang="ru-RU" sz="1200" dirty="0" err="1">
                <a:latin typeface="Times New Roman" pitchFamily="18" charset="0"/>
                <a:cs typeface="Times New Roman" pitchFamily="18" charset="0"/>
              </a:rPr>
              <a:t>желтоқсан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пленарлық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мәжілісінде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тақырыптық</a:t>
            </a:r>
            <a:r>
              <a:rPr lang="ru-RU" sz="1200" dirty="0">
                <a:latin typeface="Times New Roman" pitchFamily="18" charset="0"/>
                <a:cs typeface="Times New Roman" pitchFamily="18" charset="0"/>
              </a:rPr>
              <a:t> 10 (он) </a:t>
            </a:r>
            <a:r>
              <a:rPr lang="ru-RU" sz="1200" dirty="0" err="1">
                <a:latin typeface="Times New Roman" pitchFamily="18" charset="0"/>
                <a:cs typeface="Times New Roman" pitchFamily="18" charset="0"/>
              </a:rPr>
              <a:t>баяндама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тыңдалды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т.б</a:t>
            </a:r>
            <a:r>
              <a:rPr lang="ru-RU" sz="1200" dirty="0">
                <a:latin typeface="Times New Roman" pitchFamily="18" charset="0"/>
                <a:cs typeface="Times New Roman" pitchFamily="18" charset="0"/>
              </a:rPr>
              <a:t>.</a:t>
            </a:r>
          </a:p>
        </p:txBody>
      </p:sp>
    </p:spTree>
    <p:extLst>
      <p:ext uri="{BB962C8B-B14F-4D97-AF65-F5344CB8AC3E}">
        <p14:creationId xmlns="" xmlns:p14="http://schemas.microsoft.com/office/powerpoint/2010/main" val="203432638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3af512e7-10e7-4ae2-aa45-b4f79a7cae22.jpg"/>
          <p:cNvPicPr/>
          <p:nvPr/>
        </p:nvPicPr>
        <p:blipFill>
          <a:blip r:embed="rId2" cstate="print"/>
          <a:srcRect l="18182" t="3333"/>
          <a:stretch>
            <a:fillRect/>
          </a:stretch>
        </p:blipFill>
        <p:spPr>
          <a:xfrm>
            <a:off x="4786314" y="3714752"/>
            <a:ext cx="1714512"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descr="9c7845bb-d941-4b1c-ab56-bfdec0782c47.jpg"/>
          <p:cNvPicPr/>
          <p:nvPr/>
        </p:nvPicPr>
        <p:blipFill>
          <a:blip r:embed="rId3" cstate="print"/>
          <a:srcRect l="11734" t="-4744" r="24490"/>
          <a:stretch>
            <a:fillRect/>
          </a:stretch>
        </p:blipFill>
        <p:spPr>
          <a:xfrm>
            <a:off x="6715140" y="3643314"/>
            <a:ext cx="1571636"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9634" name="Rectangle 2"/>
          <p:cNvSpPr>
            <a:spLocks noChangeArrowheads="1"/>
          </p:cNvSpPr>
          <p:nvPr/>
        </p:nvSpPr>
        <p:spPr bwMode="auto">
          <a:xfrm>
            <a:off x="2643174" y="1214422"/>
            <a:ext cx="5857916" cy="20005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kk-KZ"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kk-KZ" sz="1400" b="1" i="1" dirty="0" smtClean="0">
                <a:latin typeface="Times New Roman" pitchFamily="18" charset="0"/>
                <a:ea typeface="Times New Roman" pitchFamily="18" charset="0"/>
                <a:cs typeface="Times New Roman" pitchFamily="18" charset="0"/>
              </a:rPr>
              <a:t>Талант парасаты: екі ғасырмен егіз өрілген өмір”</a:t>
            </a:r>
            <a:r>
              <a:rPr lang="ru-RU" sz="1400" b="1" i="1" dirty="0" smtClean="0">
                <a:latin typeface="Arial" pitchFamily="34" charset="0"/>
                <a:ea typeface="Times New Roman" pitchFamily="18" charset="0"/>
                <a:cs typeface="Arial" pitchFamily="34" charset="0"/>
              </a:rPr>
              <a:t> </a:t>
            </a:r>
            <a:r>
              <a:rPr lang="kk-KZ" sz="1400" dirty="0" smtClean="0">
                <a:latin typeface="Times New Roman" pitchFamily="18" charset="0"/>
                <a:ea typeface="Times New Roman" pitchFamily="18" charset="0"/>
                <a:cs typeface="Times New Roman" pitchFamily="18" charset="0"/>
              </a:rPr>
              <a:t>атты </a:t>
            </a:r>
            <a:r>
              <a:rPr lang="kk-KZ" sz="1400" i="1" dirty="0" smtClean="0">
                <a:latin typeface="Times New Roman" pitchFamily="18" charset="0"/>
                <a:ea typeface="Times New Roman" pitchFamily="18" charset="0"/>
                <a:cs typeface="Times New Roman" pitchFamily="18" charset="0"/>
              </a:rPr>
              <a:t>ғылыми-тәжірибелік конференциясы. </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14 қазан күні Ақжайық ауданы, Чапаев ауылы, аудандық </a:t>
            </a:r>
            <a:r>
              <a:rPr lang="kk-KZ" sz="1400" dirty="0" smtClean="0">
                <a:latin typeface="Times New Roman" pitchFamily="18" charset="0"/>
                <a:ea typeface="Times New Roman" pitchFamily="18" charset="0"/>
                <a:cs typeface="Times New Roman" pitchFamily="18" charset="0"/>
              </a:rPr>
              <a:t>кітапханада “ТАЛАНТ ПАРАСАТЫ: ЕКІ ҒАСЫРМЕН ЕГІЗ ӨРІЛГЕН ӨМІР” атты Сағынғали Сейітовті еске алу кеші өтті</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kk-KZ" sz="1400" dirty="0" smtClean="0">
                <a:latin typeface="Times New Roman" pitchFamily="18" charset="0"/>
                <a:ea typeface="Times New Roman" pitchFamily="18" charset="0"/>
                <a:cs typeface="Times New Roman" pitchFamily="18" charset="0"/>
              </a:rPr>
              <a:t>Шара қонақтары: C.Сейфуллина – биология ғылымдарының докторы, С.Сейфуллиннің ұрпағы, Н.Б.Ақыш - жазушы ғалым, Қазақстанның еңбек сіңірген қайраткері, филология ғылымдарының докторы, А.С.Қыдыршаев, </a:t>
            </a:r>
            <a:r>
              <a:rPr lang="ru-RU" sz="1400" dirty="0" err="1" smtClean="0">
                <a:latin typeface="Times New Roman" pitchFamily="18" charset="0"/>
                <a:cs typeface="Times New Roman" pitchFamily="18" charset="0"/>
              </a:rPr>
              <a:t>п.ғ.д., </a:t>
            </a:r>
            <a:r>
              <a:rPr lang="ru-RU" sz="1400" dirty="0" smtClean="0">
                <a:latin typeface="Times New Roman" pitchFamily="18" charset="0"/>
                <a:cs typeface="Times New Roman" pitchFamily="18" charset="0"/>
              </a:rPr>
              <a:t>профессор, т.б.</a:t>
            </a:r>
          </a:p>
          <a:p>
            <a:pPr lvl="0" algn="just" fontAlgn="base">
              <a:spcBef>
                <a:spcPct val="0"/>
              </a:spcBef>
              <a:spcAft>
                <a:spcPct val="0"/>
              </a:spcAft>
            </a:pPr>
            <a:endParaRPr kumimoji="0" lang="kk-KZ"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1" name="Рисунок 10" descr="41b461fc-a51f-4626-a323-915accf5732e.jpg"/>
          <p:cNvPicPr/>
          <p:nvPr/>
        </p:nvPicPr>
        <p:blipFill>
          <a:blip r:embed="rId4" cstate="print"/>
          <a:srcRect l="17391" t="3448" r="17391"/>
          <a:stretch>
            <a:fillRect/>
          </a:stretch>
        </p:blipFill>
        <p:spPr>
          <a:xfrm>
            <a:off x="428596" y="214290"/>
            <a:ext cx="1928826" cy="3143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520431c3-90aa-4a74-ae4c-350fdc2f526b.jpg"/>
          <p:cNvPicPr/>
          <p:nvPr/>
        </p:nvPicPr>
        <p:blipFill>
          <a:blip r:embed="rId5" cstate="print"/>
          <a:stretch>
            <a:fillRect/>
          </a:stretch>
        </p:blipFill>
        <p:spPr>
          <a:xfrm>
            <a:off x="2857488" y="3714752"/>
            <a:ext cx="1857388"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descr="5acc7fdc-f92f-4ff4-9c33-506a0e6e640c.jpg"/>
          <p:cNvPicPr/>
          <p:nvPr/>
        </p:nvPicPr>
        <p:blipFill>
          <a:blip r:embed="rId6" cstate="print"/>
          <a:stretch>
            <a:fillRect/>
          </a:stretch>
        </p:blipFill>
        <p:spPr>
          <a:xfrm>
            <a:off x="357158" y="3643314"/>
            <a:ext cx="2214578"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42976" y="8433"/>
            <a:ext cx="6643734" cy="6678751"/>
          </a:xfrm>
          <a:prstGeom prst="rect">
            <a:avLst/>
          </a:prstGeom>
          <a:noFill/>
        </p:spPr>
        <p:txBody>
          <a:bodyPr wrap="square">
            <a:spAutoFit/>
          </a:bodyPr>
          <a:lstStyle/>
          <a:p>
            <a:pPr algn="ctr"/>
            <a:r>
              <a:rPr lang="ru-RU" sz="1200" b="1" dirty="0" smtClean="0">
                <a:latin typeface="Times New Roman" pitchFamily="18" charset="0"/>
                <a:cs typeface="Times New Roman" pitchFamily="18" charset="0"/>
              </a:rPr>
              <a:t>ІІІ</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Халықаралық, республикалық, облыстық, қалалық және университетішілік</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ғылыми-әдістемелік семинарлар</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Шеберлік</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сағаттары </a:t>
            </a:r>
            <a:r>
              <a:rPr lang="ru-RU" sz="1200" b="1" dirty="0">
                <a:latin typeface="Times New Roman" pitchFamily="18" charset="0"/>
                <a:cs typeface="Times New Roman" pitchFamily="18" charset="0"/>
              </a:rPr>
              <a:t>(мастер класс), </a:t>
            </a:r>
            <a:r>
              <a:rPr lang="ru-RU" sz="1200" b="1" dirty="0" err="1">
                <a:latin typeface="Times New Roman" pitchFamily="18" charset="0"/>
                <a:cs typeface="Times New Roman" pitchFamily="18" charset="0"/>
              </a:rPr>
              <a:t>презентация-таныстырылымдар</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конкурс-байқаулар</a:t>
            </a:r>
            <a:r>
              <a:rPr lang="ru-RU" sz="1200" b="1" dirty="0">
                <a:latin typeface="Times New Roman" pitchFamily="18" charset="0"/>
                <a:cs typeface="Times New Roman" pitchFamily="18" charset="0"/>
              </a:rPr>
              <a:t>, т.б.) </a:t>
            </a:r>
            <a:r>
              <a:rPr lang="ru-RU" sz="1200" b="1" dirty="0" err="1">
                <a:latin typeface="Times New Roman" pitchFamily="18" charset="0"/>
                <a:cs typeface="Times New Roman" pitchFamily="18" charset="0"/>
              </a:rPr>
              <a:t>Барлығы: </a:t>
            </a:r>
            <a:r>
              <a:rPr lang="ru-RU" sz="1200" b="1" dirty="0">
                <a:latin typeface="Times New Roman" pitchFamily="18" charset="0"/>
                <a:cs typeface="Times New Roman" pitchFamily="18" charset="0"/>
              </a:rPr>
              <a:t>23 (</a:t>
            </a:r>
            <a:r>
              <a:rPr lang="ru-RU" sz="1200" b="1" dirty="0" err="1">
                <a:latin typeface="Times New Roman" pitchFamily="18" charset="0"/>
                <a:cs typeface="Times New Roman" pitchFamily="18" charset="0"/>
              </a:rPr>
              <a:t>жиырма</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үш</a:t>
            </a:r>
            <a:r>
              <a:rPr lang="ru-RU" sz="1200" b="1" dirty="0" smtClean="0">
                <a:latin typeface="Times New Roman" pitchFamily="18" charset="0"/>
                <a:cs typeface="Times New Roman" pitchFamily="18" charset="0"/>
              </a:rPr>
              <a:t>)</a:t>
            </a:r>
          </a:p>
          <a:p>
            <a:pPr algn="ctr"/>
            <a:endParaRPr lang="ru-RU" sz="1250" b="1" dirty="0">
              <a:latin typeface="Times New Roman" pitchFamily="18" charset="0"/>
              <a:cs typeface="Times New Roman" pitchFamily="18" charset="0"/>
            </a:endParaRPr>
          </a:p>
          <a:p>
            <a:pPr algn="just"/>
            <a:r>
              <a:rPr lang="ru-RU" sz="1150" b="1" i="1" dirty="0" smtClean="0">
                <a:latin typeface="Times New Roman" pitchFamily="18" charset="0"/>
                <a:cs typeface="Times New Roman" pitchFamily="18" charset="0"/>
              </a:rPr>
              <a:t>   3.1</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Облыстық</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әдістемелік</a:t>
            </a:r>
            <a:r>
              <a:rPr lang="ru-RU" sz="1150" b="1" i="1" dirty="0">
                <a:latin typeface="Times New Roman" pitchFamily="18" charset="0"/>
                <a:cs typeface="Times New Roman" pitchFamily="18" charset="0"/>
              </a:rPr>
              <a:t> семинар.</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Тақырыбы: </a:t>
            </a:r>
            <a:r>
              <a:rPr lang="ru-RU" sz="1150" dirty="0">
                <a:latin typeface="Times New Roman" pitchFamily="18" charset="0"/>
                <a:cs typeface="Times New Roman" pitchFamily="18" charset="0"/>
              </a:rPr>
              <a:t>«Абай </a:t>
            </a:r>
            <a:r>
              <a:rPr lang="ru-RU" sz="1150" dirty="0" err="1">
                <a:latin typeface="Times New Roman" pitchFamily="18" charset="0"/>
                <a:cs typeface="Times New Roman" pitchFamily="18" charset="0"/>
              </a:rPr>
              <a:t>Құнанбайұлының қара сөздері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Рухани</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жаңғыру</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аясындағы танымдық сипаты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жаңа ұрпақты ұлттық құндылықтарға баулудағы </a:t>
            </a:r>
            <a:r>
              <a:rPr lang="ru-RU" sz="1150" dirty="0" err="1" smtClean="0">
                <a:latin typeface="Times New Roman" pitchFamily="18" charset="0"/>
                <a:cs typeface="Times New Roman" pitchFamily="18" charset="0"/>
              </a:rPr>
              <a:t>теориялық- </a:t>
            </a:r>
            <a:r>
              <a:rPr lang="ru-RU" sz="1150" dirty="0" err="1">
                <a:latin typeface="Times New Roman" pitchFamily="18" charset="0"/>
                <a:cs typeface="Times New Roman" pitchFamily="18" charset="0"/>
              </a:rPr>
              <a:t>тәжірибелік аспектілері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Батыс</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облысы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Білім</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басқармасымен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бірлестікте</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М.Өтемісов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атындағы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Батыс</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университеті</a:t>
            </a:r>
            <a:r>
              <a:rPr lang="ru-RU" sz="1150" dirty="0">
                <a:latin typeface="Times New Roman" pitchFamily="18" charset="0"/>
                <a:cs typeface="Times New Roman" pitchFamily="18" charset="0"/>
              </a:rPr>
              <a:t>. Орал, 2022 ж., 18 </a:t>
            </a:r>
            <a:r>
              <a:rPr lang="ru-RU" sz="1150" dirty="0" err="1">
                <a:latin typeface="Times New Roman" pitchFamily="18" charset="0"/>
                <a:cs typeface="Times New Roman" pitchFamily="18" charset="0"/>
              </a:rPr>
              <a:t>ақпан</a:t>
            </a:r>
            <a:r>
              <a:rPr lang="ru-RU" sz="1150" dirty="0">
                <a:latin typeface="Times New Roman" pitchFamily="18" charset="0"/>
                <a:cs typeface="Times New Roman" pitchFamily="18" charset="0"/>
              </a:rPr>
              <a:t>. Семинар </a:t>
            </a:r>
            <a:r>
              <a:rPr lang="ru-RU" sz="1150" dirty="0" err="1">
                <a:latin typeface="Times New Roman" pitchFamily="18" charset="0"/>
                <a:cs typeface="Times New Roman" pitchFamily="18" charset="0"/>
              </a:rPr>
              <a:t>барысында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Рухани</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жаңғыру</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институтының</a:t>
            </a:r>
            <a:r>
              <a:rPr lang="ru-RU" sz="1150" dirty="0">
                <a:latin typeface="Times New Roman" pitchFamily="18" charset="0"/>
                <a:cs typeface="Times New Roman" pitchFamily="18" charset="0"/>
              </a:rPr>
              <a:t> директоры </a:t>
            </a:r>
            <a:r>
              <a:rPr lang="ru-RU" sz="1150" dirty="0" err="1">
                <a:latin typeface="Times New Roman" pitchFamily="18" charset="0"/>
                <a:cs typeface="Times New Roman" pitchFamily="18" charset="0"/>
              </a:rPr>
              <a:t>А.С.Қыдыршаев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Хакім</a:t>
            </a:r>
            <a:r>
              <a:rPr lang="ru-RU" sz="1150" dirty="0">
                <a:latin typeface="Times New Roman" pitchFamily="18" charset="0"/>
                <a:cs typeface="Times New Roman" pitchFamily="18" charset="0"/>
              </a:rPr>
              <a:t> Абай </a:t>
            </a:r>
            <a:r>
              <a:rPr lang="ru-RU" sz="1150" dirty="0" err="1">
                <a:latin typeface="Times New Roman" pitchFamily="18" charset="0"/>
                <a:cs typeface="Times New Roman" pitchFamily="18" charset="0"/>
              </a:rPr>
              <a:t>қара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сөздерінің</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Рухани</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жаңғыру</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бағдарламасы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аясындағы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танымдық</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әлемінің</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аспектілері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тақырыбында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кешенді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баяндама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жасады</a:t>
            </a:r>
            <a:r>
              <a:rPr lang="ru-RU" sz="1150" dirty="0">
                <a:latin typeface="Times New Roman" pitchFamily="18" charset="0"/>
                <a:cs typeface="Times New Roman" pitchFamily="18" charset="0"/>
              </a:rPr>
              <a:t>.</a:t>
            </a:r>
          </a:p>
          <a:p>
            <a:pPr algn="just"/>
            <a:r>
              <a:rPr lang="ru-RU" sz="1150" b="1" i="1" dirty="0" smtClean="0">
                <a:latin typeface="Times New Roman" pitchFamily="18" charset="0"/>
                <a:cs typeface="Times New Roman" pitchFamily="18" charset="0"/>
              </a:rPr>
              <a:t>   3.2</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Университетішілік</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байқау</a:t>
            </a:r>
            <a:r>
              <a:rPr lang="ru-RU" sz="1150" b="1" i="1" dirty="0">
                <a:latin typeface="Times New Roman" pitchFamily="18" charset="0"/>
                <a:cs typeface="Times New Roman" pitchFamily="18" charset="0"/>
              </a:rPr>
              <a:t>-конкурс</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Шешендік</a:t>
            </a:r>
            <a:r>
              <a:rPr lang="ru-RU" sz="1150" dirty="0">
                <a:latin typeface="Times New Roman" pitchFamily="18" charset="0"/>
                <a:cs typeface="Times New Roman" pitchFamily="18" charset="0"/>
              </a:rPr>
              <a:t> – </a:t>
            </a:r>
            <a:r>
              <a:rPr lang="ru-RU" sz="1150" dirty="0" err="1">
                <a:latin typeface="Times New Roman" pitchFamily="18" charset="0"/>
                <a:cs typeface="Times New Roman" pitchFamily="18" charset="0"/>
              </a:rPr>
              <a:t>тұлға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көркі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акциясы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аясындағы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Үздік</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шешен</a:t>
            </a:r>
            <a:r>
              <a:rPr lang="ru-RU" sz="1150" dirty="0">
                <a:latin typeface="Times New Roman" pitchFamily="18" charset="0"/>
                <a:cs typeface="Times New Roman" pitchFamily="18" charset="0"/>
              </a:rPr>
              <a:t> студент» </a:t>
            </a:r>
            <a:r>
              <a:rPr lang="ru-RU" sz="1150" dirty="0" err="1">
                <a:latin typeface="Times New Roman" pitchFamily="18" charset="0"/>
                <a:cs typeface="Times New Roman" pitchFamily="18" charset="0"/>
              </a:rPr>
              <a:t>байқауы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М.Өтемісов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атындағы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Батыс</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университеті</a:t>
            </a:r>
            <a:r>
              <a:rPr lang="ru-RU" sz="1150" dirty="0">
                <a:latin typeface="Times New Roman" pitchFamily="18" charset="0"/>
                <a:cs typeface="Times New Roman" pitchFamily="18" charset="0"/>
              </a:rPr>
              <a:t>. Орал, 2022 ж., 25 </a:t>
            </a:r>
            <a:r>
              <a:rPr lang="ru-RU" sz="1150" dirty="0" err="1" smtClean="0">
                <a:latin typeface="Times New Roman" pitchFamily="18" charset="0"/>
                <a:cs typeface="Times New Roman" pitchFamily="18" charset="0"/>
              </a:rPr>
              <a:t>қараша</a:t>
            </a:r>
            <a:r>
              <a:rPr lang="ru-RU" sz="1150" dirty="0" err="1">
                <a:latin typeface="Times New Roman" pitchFamily="18" charset="0"/>
                <a:cs typeface="Times New Roman" pitchFamily="18" charset="0"/>
              </a:rPr>
              <a:t> </a:t>
            </a:r>
            <a:r>
              <a:rPr lang="ru-RU" sz="1150" i="1" dirty="0" smtClean="0">
                <a:latin typeface="Times New Roman" pitchFamily="18" charset="0"/>
                <a:cs typeface="Times New Roman" pitchFamily="18" charset="0"/>
              </a:rPr>
              <a:t>(34 конкурсант </a:t>
            </a:r>
            <a:r>
              <a:rPr lang="ru-RU" sz="1150" i="1" dirty="0" err="1" smtClean="0">
                <a:latin typeface="Times New Roman" pitchFamily="18" charset="0"/>
                <a:cs typeface="Times New Roman" pitchFamily="18" charset="0"/>
              </a:rPr>
              <a:t>қатысты</a:t>
            </a:r>
            <a:r>
              <a:rPr lang="ru-RU" sz="1150" i="1" dirty="0" smtClean="0">
                <a:latin typeface="Times New Roman" pitchFamily="18" charset="0"/>
                <a:cs typeface="Times New Roman" pitchFamily="18" charset="0"/>
              </a:rPr>
              <a:t>).</a:t>
            </a:r>
            <a:endParaRPr lang="ru-RU" sz="1150" i="1" dirty="0">
              <a:latin typeface="Times New Roman" pitchFamily="18" charset="0"/>
              <a:cs typeface="Times New Roman" pitchFamily="18" charset="0"/>
            </a:endParaRPr>
          </a:p>
          <a:p>
            <a:pPr algn="just"/>
            <a:r>
              <a:rPr lang="ru-RU" sz="1150" b="1" i="1" dirty="0" smtClean="0">
                <a:latin typeface="Times New Roman" pitchFamily="18" charset="0"/>
                <a:cs typeface="Times New Roman" pitchFamily="18" charset="0"/>
              </a:rPr>
              <a:t>   3.3</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Облыстық</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әдістемелік</a:t>
            </a:r>
            <a:r>
              <a:rPr lang="ru-RU" sz="1150" b="1" i="1" dirty="0">
                <a:latin typeface="Times New Roman" pitchFamily="18" charset="0"/>
                <a:cs typeface="Times New Roman" pitchFamily="18" charset="0"/>
              </a:rPr>
              <a:t> семинар. </a:t>
            </a:r>
            <a:r>
              <a:rPr lang="ru-RU" sz="1150" dirty="0" err="1">
                <a:latin typeface="Times New Roman" pitchFamily="18" charset="0"/>
                <a:cs typeface="Times New Roman" pitchFamily="18" charset="0"/>
              </a:rPr>
              <a:t>Тақырыбы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Тәуелсіздік</a:t>
            </a:r>
            <a:r>
              <a:rPr lang="ru-RU" sz="1150" dirty="0">
                <a:latin typeface="Times New Roman" pitchFamily="18" charset="0"/>
                <a:cs typeface="Times New Roman" pitchFamily="18" charset="0"/>
              </a:rPr>
              <a:t> – </a:t>
            </a:r>
            <a:r>
              <a:rPr lang="ru-RU" sz="1150" dirty="0" err="1">
                <a:latin typeface="Times New Roman" pitchFamily="18" charset="0"/>
                <a:cs typeface="Times New Roman" pitchFamily="18" charset="0"/>
              </a:rPr>
              <a:t>тәуекелі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тұратындардың</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еншісі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Алаш</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тұлғаларының</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Тәуелсіздігімізге</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тірек</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болар</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қанатты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қағидаларының</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жаңа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ұрпақты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рухани</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жаңғыртудағы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маңызы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Батыс</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облысы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Білім</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басқармасымен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бірлестікте</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М.Өтемісов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атындағы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Батыс</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университеті</a:t>
            </a:r>
            <a:r>
              <a:rPr lang="ru-RU" sz="1150" dirty="0">
                <a:latin typeface="Times New Roman" pitchFamily="18" charset="0"/>
                <a:cs typeface="Times New Roman" pitchFamily="18" charset="0"/>
              </a:rPr>
              <a:t>. Орал, 2022 ж., 8 </a:t>
            </a:r>
            <a:r>
              <a:rPr lang="ru-RU" sz="1150" dirty="0" err="1">
                <a:latin typeface="Times New Roman" pitchFamily="18" charset="0"/>
                <a:cs typeface="Times New Roman" pitchFamily="18" charset="0"/>
              </a:rPr>
              <a:t>сәуір</a:t>
            </a:r>
            <a:r>
              <a:rPr lang="ru-RU" sz="1150" dirty="0">
                <a:latin typeface="Times New Roman" pitchFamily="18" charset="0"/>
                <a:cs typeface="Times New Roman" pitchFamily="18" charset="0"/>
              </a:rPr>
              <a:t>. Семинар </a:t>
            </a:r>
            <a:r>
              <a:rPr lang="ru-RU" sz="1150" dirty="0" err="1">
                <a:latin typeface="Times New Roman" pitchFamily="18" charset="0"/>
                <a:cs typeface="Times New Roman" pitchFamily="18" charset="0"/>
              </a:rPr>
              <a:t>барысында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Рухани</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жаңғыру</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институтының</a:t>
            </a:r>
            <a:r>
              <a:rPr lang="ru-RU" sz="1150" dirty="0">
                <a:latin typeface="Times New Roman" pitchFamily="18" charset="0"/>
                <a:cs typeface="Times New Roman" pitchFamily="18" charset="0"/>
              </a:rPr>
              <a:t> директоры </a:t>
            </a:r>
            <a:r>
              <a:rPr lang="ru-RU" sz="1150" dirty="0" err="1">
                <a:latin typeface="Times New Roman" pitchFamily="18" charset="0"/>
                <a:cs typeface="Times New Roman" pitchFamily="18" charset="0"/>
              </a:rPr>
              <a:t>А.С.Қыдыршаев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Жаңа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 </a:t>
            </a:r>
            <a:r>
              <a:rPr lang="ru-RU" sz="1150" dirty="0" err="1">
                <a:latin typeface="Times New Roman" pitchFamily="18" charset="0"/>
                <a:cs typeface="Times New Roman" pitchFamily="18" charset="0"/>
              </a:rPr>
              <a:t>Тәуелсіз</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елдің</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ертеңі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Мемлекет</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басшысы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Қасым-Жомарт</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Тоқаевтың</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халқына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Жолдауына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қатысты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тұжырымдар</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негізінде</a:t>
            </a:r>
            <a:r>
              <a:rPr lang="ru-RU" sz="1150" dirty="0">
                <a:latin typeface="Times New Roman" pitchFamily="18" charset="0"/>
                <a:cs typeface="Times New Roman" pitchFamily="18" charset="0"/>
              </a:rPr>
              <a:t>, 16 </a:t>
            </a:r>
            <a:r>
              <a:rPr lang="ru-RU" sz="1150" dirty="0" err="1">
                <a:latin typeface="Times New Roman" pitchFamily="18" charset="0"/>
                <a:cs typeface="Times New Roman" pitchFamily="18" charset="0"/>
              </a:rPr>
              <a:t>наурыз</a:t>
            </a:r>
            <a:r>
              <a:rPr lang="ru-RU" sz="1150" dirty="0">
                <a:latin typeface="Times New Roman" pitchFamily="18" charset="0"/>
                <a:cs typeface="Times New Roman" pitchFamily="18" charset="0"/>
              </a:rPr>
              <a:t> 2022 ж.) </a:t>
            </a:r>
            <a:r>
              <a:rPr lang="ru-RU" sz="1150" dirty="0" err="1">
                <a:latin typeface="Times New Roman" pitchFamily="18" charset="0"/>
                <a:cs typeface="Times New Roman" pitchFamily="18" charset="0"/>
              </a:rPr>
              <a:t>тақырыбында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кешенді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баяндама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жасады</a:t>
            </a:r>
            <a:r>
              <a:rPr lang="ru-RU" sz="1150" dirty="0">
                <a:latin typeface="Times New Roman" pitchFamily="18" charset="0"/>
                <a:cs typeface="Times New Roman" pitchFamily="18" charset="0"/>
              </a:rPr>
              <a:t>.</a:t>
            </a:r>
          </a:p>
          <a:p>
            <a:pPr algn="just"/>
            <a:r>
              <a:rPr lang="ru-RU" sz="1150" b="1" i="1" dirty="0" smtClean="0">
                <a:latin typeface="Times New Roman" pitchFamily="18" charset="0"/>
                <a:cs typeface="Times New Roman" pitchFamily="18" charset="0"/>
              </a:rPr>
              <a:t>   3.4</a:t>
            </a:r>
            <a:r>
              <a:rPr lang="ru-RU" sz="1150" b="1" i="1" dirty="0">
                <a:latin typeface="Times New Roman" pitchFamily="18" charset="0"/>
                <a:cs typeface="Times New Roman" pitchFamily="18" charset="0"/>
              </a:rPr>
              <a:t>. Презентация-</a:t>
            </a:r>
            <a:r>
              <a:rPr lang="ru-RU" sz="1150" b="1" i="1" dirty="0" err="1">
                <a:latin typeface="Times New Roman" pitchFamily="18" charset="0"/>
                <a:cs typeface="Times New Roman" pitchFamily="18" charset="0"/>
              </a:rPr>
              <a:t>таныстырылым</a:t>
            </a:r>
            <a:r>
              <a:rPr lang="ru-RU" sz="1150" b="1" i="1" dirty="0">
                <a:latin typeface="Times New Roman" pitchFamily="18" charset="0"/>
                <a:cs typeface="Times New Roman" pitchFamily="18" charset="0"/>
              </a:rPr>
              <a:t>. </a:t>
            </a:r>
            <a:r>
              <a:rPr lang="ru-RU" sz="1150" dirty="0" err="1">
                <a:latin typeface="Times New Roman" pitchFamily="18" charset="0"/>
                <a:cs typeface="Times New Roman" pitchFamily="18" charset="0"/>
              </a:rPr>
              <a:t>Тақырыбы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Ақындық</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өнер</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тағындағы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тұлға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атты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Жұмекен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республикалық</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әдеби</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мәдени</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және</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танымдық</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журналының</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таныстырылымы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М.Өтемісов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атындағы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Батыс</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университеті</a:t>
            </a:r>
            <a:r>
              <a:rPr lang="ru-RU" sz="1150" dirty="0">
                <a:latin typeface="Times New Roman" pitchFamily="18" charset="0"/>
                <a:cs typeface="Times New Roman" pitchFamily="18" charset="0"/>
              </a:rPr>
              <a:t>. Орал, 2021 ж., 2 </a:t>
            </a:r>
            <a:r>
              <a:rPr lang="ru-RU" sz="1150" dirty="0" err="1">
                <a:latin typeface="Times New Roman" pitchFamily="18" charset="0"/>
                <a:cs typeface="Times New Roman" pitchFamily="18" charset="0"/>
              </a:rPr>
              <a:t>шілде</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Таныстырылым</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барысында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Рухани</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жаңғыру</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институтының</a:t>
            </a:r>
            <a:r>
              <a:rPr lang="ru-RU" sz="1150" dirty="0">
                <a:latin typeface="Times New Roman" pitchFamily="18" charset="0"/>
                <a:cs typeface="Times New Roman" pitchFamily="18" charset="0"/>
              </a:rPr>
              <a:t> директоры </a:t>
            </a:r>
            <a:r>
              <a:rPr lang="ru-RU" sz="1150" dirty="0" err="1">
                <a:latin typeface="Times New Roman" pitchFamily="18" charset="0"/>
                <a:cs typeface="Times New Roman" pitchFamily="18" charset="0"/>
              </a:rPr>
              <a:t>А.С.Қыдыршаев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Қанағат</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қарынға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ғана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керек</a:t>
            </a:r>
            <a:r>
              <a:rPr lang="ru-RU" sz="1150" dirty="0">
                <a:latin typeface="Times New Roman" pitchFamily="18" charset="0"/>
                <a:cs typeface="Times New Roman" pitchFamily="18" charset="0"/>
              </a:rPr>
              <a:t>, ал </a:t>
            </a:r>
            <a:r>
              <a:rPr lang="ru-RU" sz="1150" dirty="0" err="1">
                <a:latin typeface="Times New Roman" pitchFamily="18" charset="0"/>
                <a:cs typeface="Times New Roman" pitchFamily="18" charset="0"/>
              </a:rPr>
              <a:t>талантқа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ол</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жараспайды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Сөз</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сиқырына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бойлаған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сұңғыла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ойлы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ақын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Жұмекен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Нәжімеденов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туралы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тақырыбында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кешенді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баяндама</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жасады</a:t>
            </a:r>
            <a:r>
              <a:rPr lang="ru-RU" sz="1150" dirty="0">
                <a:latin typeface="Times New Roman" pitchFamily="18" charset="0"/>
                <a:cs typeface="Times New Roman" pitchFamily="18" charset="0"/>
              </a:rPr>
              <a:t>.</a:t>
            </a:r>
          </a:p>
          <a:p>
            <a:pPr algn="just"/>
            <a:r>
              <a:rPr lang="ru-RU" sz="1150" b="1" i="1" dirty="0" smtClean="0">
                <a:latin typeface="Times New Roman" pitchFamily="18" charset="0"/>
                <a:cs typeface="Times New Roman" pitchFamily="18" charset="0"/>
              </a:rPr>
              <a:t>   3.5</a:t>
            </a:r>
            <a:r>
              <a:rPr lang="ru-RU" sz="1150" b="1" i="1" dirty="0">
                <a:latin typeface="Times New Roman" pitchFamily="18" charset="0"/>
                <a:cs typeface="Times New Roman" pitchFamily="18" charset="0"/>
              </a:rPr>
              <a:t>. Презентация-</a:t>
            </a:r>
            <a:r>
              <a:rPr lang="ru-RU" sz="1150" b="1" i="1" dirty="0" err="1">
                <a:latin typeface="Times New Roman" pitchFamily="18" charset="0"/>
                <a:cs typeface="Times New Roman" pitchFamily="18" charset="0"/>
              </a:rPr>
              <a:t>таныстырылым</a:t>
            </a:r>
            <a:r>
              <a:rPr lang="ru-RU" sz="1150" b="1" i="1" dirty="0">
                <a:latin typeface="Times New Roman" pitchFamily="18" charset="0"/>
                <a:cs typeface="Times New Roman" pitchFamily="18" charset="0"/>
              </a:rPr>
              <a:t>. </a:t>
            </a:r>
            <a:r>
              <a:rPr lang="ru-RU" sz="1150" dirty="0" err="1">
                <a:latin typeface="Times New Roman" pitchFamily="18" charset="0"/>
                <a:cs typeface="Times New Roman" pitchFamily="18" charset="0"/>
              </a:rPr>
              <a:t>Тақырыбы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Қоғам</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қайраткері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белгілі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кәсіпкер</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өлкетанушы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Ерен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еңбегі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үшін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медалінің</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иегері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Бірманов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Нұрлыбек</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Шайдоллаұлының</a:t>
            </a:r>
            <a:r>
              <a:rPr lang="ru-RU" sz="1150" dirty="0">
                <a:latin typeface="Times New Roman" pitchFamily="18" charset="0"/>
                <a:cs typeface="Times New Roman" pitchFamily="18" charset="0"/>
              </a:rPr>
              <a:t> «Большой путь славного народа» (Размышления об истории земли казахской, народов и племен, принявших участие в формировании казахского народа с древнейших времен). </a:t>
            </a:r>
            <a:r>
              <a:rPr lang="ru-RU" sz="1150" dirty="0" err="1">
                <a:latin typeface="Times New Roman" pitchFamily="18" charset="0"/>
                <a:cs typeface="Times New Roman" pitchFamily="18" charset="0"/>
              </a:rPr>
              <a:t>М.Өтемісов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атындағы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Батыс</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университеті</a:t>
            </a:r>
            <a:r>
              <a:rPr lang="ru-RU" sz="1150" dirty="0">
                <a:latin typeface="Times New Roman" pitchFamily="18" charset="0"/>
                <a:cs typeface="Times New Roman" pitchFamily="18" charset="0"/>
              </a:rPr>
              <a:t>. Орал, 2022 ж. </a:t>
            </a:r>
            <a:r>
              <a:rPr lang="ru-RU" sz="1150" dirty="0" err="1">
                <a:latin typeface="Times New Roman" pitchFamily="18" charset="0"/>
                <a:cs typeface="Times New Roman" pitchFamily="18" charset="0"/>
              </a:rPr>
              <a:t>Таныстырылым</a:t>
            </a:r>
            <a:r>
              <a:rPr lang="ru-RU" sz="1150" dirty="0">
                <a:latin typeface="Times New Roman" pitchFamily="18" charset="0"/>
                <a:cs typeface="Times New Roman" pitchFamily="18" charset="0"/>
              </a:rPr>
              <a:t> модераторы-</a:t>
            </a:r>
            <a:r>
              <a:rPr lang="ru-RU" sz="1150" dirty="0" err="1">
                <a:latin typeface="Times New Roman" pitchFamily="18" charset="0"/>
                <a:cs typeface="Times New Roman" pitchFamily="18" charset="0"/>
              </a:rPr>
              <a:t>Қыдыршаев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Абат</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Сатыбайұлы</a:t>
            </a:r>
            <a:r>
              <a:rPr lang="ru-RU" sz="1150" dirty="0">
                <a:latin typeface="Times New Roman" pitchFamily="18" charset="0"/>
                <a:cs typeface="Times New Roman" pitchFamily="18" charset="0"/>
              </a:rPr>
              <a:t>.</a:t>
            </a:r>
          </a:p>
          <a:p>
            <a:pPr algn="just"/>
            <a:r>
              <a:rPr lang="ru-RU" sz="1150" b="1" i="1" dirty="0" smtClean="0">
                <a:latin typeface="Times New Roman" pitchFamily="18" charset="0"/>
                <a:cs typeface="Times New Roman" pitchFamily="18" charset="0"/>
              </a:rPr>
              <a:t>   3.6</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Тұсаукесер</a:t>
            </a:r>
            <a:r>
              <a:rPr lang="ru-RU" sz="1150" b="1" i="1" dirty="0">
                <a:latin typeface="Times New Roman" pitchFamily="18" charset="0"/>
                <a:cs typeface="Times New Roman" pitchFamily="18" charset="0"/>
              </a:rPr>
              <a:t>. «Махамбет» </a:t>
            </a:r>
            <a:r>
              <a:rPr lang="ru-RU" sz="1150" b="1" i="1" dirty="0" err="1">
                <a:latin typeface="Times New Roman" pitchFamily="18" charset="0"/>
                <a:cs typeface="Times New Roman" pitchFamily="18" charset="0"/>
              </a:rPr>
              <a:t>республикалық</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әдеби</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мәдени</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және</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танымдық</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журналының</a:t>
            </a:r>
            <a:r>
              <a:rPr lang="ru-RU" sz="1150" b="1" i="1" dirty="0">
                <a:latin typeface="Times New Roman" pitchFamily="18" charset="0"/>
                <a:cs typeface="Times New Roman" pitchFamily="18" charset="0"/>
              </a:rPr>
              <a:t> </a:t>
            </a:r>
            <a:r>
              <a:rPr lang="ru-RU" sz="1150" b="1" i="1" dirty="0" err="1">
                <a:latin typeface="Times New Roman" pitchFamily="18" charset="0"/>
                <a:cs typeface="Times New Roman" pitchFamily="18" charset="0"/>
              </a:rPr>
              <a:t>тұсаукесері</a:t>
            </a:r>
            <a:r>
              <a:rPr lang="ru-RU" sz="1150" b="1" i="1" dirty="0">
                <a:latin typeface="Times New Roman" pitchFamily="18" charset="0"/>
                <a:cs typeface="Times New Roman" pitchFamily="18" charset="0"/>
              </a:rPr>
              <a:t>. </a:t>
            </a:r>
            <a:r>
              <a:rPr lang="ru-RU" sz="1150" dirty="0" err="1">
                <a:latin typeface="Times New Roman" pitchFamily="18" charset="0"/>
                <a:cs typeface="Times New Roman" pitchFamily="18" charset="0"/>
              </a:rPr>
              <a:t>М.Өтемісов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атындағы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Батыс</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университеті</a:t>
            </a:r>
            <a:r>
              <a:rPr lang="ru-RU" sz="1150" dirty="0">
                <a:latin typeface="Times New Roman" pitchFamily="18" charset="0"/>
                <a:cs typeface="Times New Roman" pitchFamily="18" charset="0"/>
              </a:rPr>
              <a:t>. Орал, 2020 ж., 04 </a:t>
            </a:r>
            <a:r>
              <a:rPr lang="ru-RU" sz="1150" dirty="0" err="1">
                <a:latin typeface="Times New Roman" pitchFamily="18" charset="0"/>
                <a:cs typeface="Times New Roman" pitchFamily="18" charset="0"/>
              </a:rPr>
              <a:t>желтоқсан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Тұсаукесер</a:t>
            </a:r>
            <a:r>
              <a:rPr lang="ru-RU" sz="1150" dirty="0">
                <a:latin typeface="Times New Roman" pitchFamily="18" charset="0"/>
                <a:cs typeface="Times New Roman" pitchFamily="18" charset="0"/>
              </a:rPr>
              <a:t> модераторы-</a:t>
            </a:r>
            <a:r>
              <a:rPr lang="ru-RU" sz="1150" dirty="0" err="1">
                <a:latin typeface="Times New Roman" pitchFamily="18" charset="0"/>
                <a:cs typeface="Times New Roman" pitchFamily="18" charset="0"/>
              </a:rPr>
              <a:t>Қыдыршаев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Абат</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Сатыбайұлы</a:t>
            </a:r>
            <a:r>
              <a:rPr lang="ru-RU" sz="1150" dirty="0">
                <a:latin typeface="Times New Roman" pitchFamily="18" charset="0"/>
                <a:cs typeface="Times New Roman" pitchFamily="18" charset="0"/>
              </a:rPr>
              <a:t>.</a:t>
            </a:r>
          </a:p>
          <a:p>
            <a:pPr algn="just"/>
            <a:r>
              <a:rPr lang="ru-RU" sz="1150" b="1" i="1" dirty="0" smtClean="0">
                <a:latin typeface="Times New Roman" pitchFamily="18" charset="0"/>
                <a:cs typeface="Times New Roman" pitchFamily="18" charset="0"/>
              </a:rPr>
              <a:t>   3.7</a:t>
            </a:r>
            <a:r>
              <a:rPr lang="ru-RU" sz="1150" b="1" i="1" dirty="0">
                <a:latin typeface="Times New Roman" pitchFamily="18" charset="0"/>
                <a:cs typeface="Times New Roman" pitchFamily="18" charset="0"/>
              </a:rPr>
              <a:t>. </a:t>
            </a:r>
            <a:r>
              <a:rPr lang="ru-RU" sz="1150" b="1" i="1" dirty="0" err="1" smtClean="0">
                <a:latin typeface="Times New Roman" pitchFamily="18" charset="0"/>
                <a:cs typeface="Times New Roman" pitchFamily="18" charset="0"/>
              </a:rPr>
              <a:t>Шеберлік</a:t>
            </a:r>
            <a:r>
              <a:rPr lang="ru-RU" sz="1150" b="1" i="1" dirty="0" smtClean="0">
                <a:latin typeface="Times New Roman" pitchFamily="18" charset="0"/>
                <a:cs typeface="Times New Roman" pitchFamily="18" charset="0"/>
              </a:rPr>
              <a:t> </a:t>
            </a:r>
            <a:r>
              <a:rPr lang="ru-RU" sz="1150" b="1" i="1" dirty="0" err="1">
                <a:latin typeface="Times New Roman" pitchFamily="18" charset="0"/>
                <a:cs typeface="Times New Roman" pitchFamily="18" charset="0"/>
              </a:rPr>
              <a:t>сағаты-мастер </a:t>
            </a:r>
            <a:r>
              <a:rPr lang="ru-RU" sz="1150" b="1" i="1" dirty="0">
                <a:latin typeface="Times New Roman" pitchFamily="18" charset="0"/>
                <a:cs typeface="Times New Roman" pitchFamily="18" charset="0"/>
              </a:rPr>
              <a:t>класс. </a:t>
            </a:r>
            <a:r>
              <a:rPr lang="ru-RU" sz="1150" dirty="0">
                <a:latin typeface="Times New Roman" pitchFamily="18" charset="0"/>
                <a:cs typeface="Times New Roman" pitchFamily="18" charset="0"/>
              </a:rPr>
              <a:t>Профессор </a:t>
            </a:r>
            <a:r>
              <a:rPr lang="ru-RU" sz="1150" dirty="0" err="1">
                <a:latin typeface="Times New Roman" pitchFamily="18" charset="0"/>
                <a:cs typeface="Times New Roman" pitchFamily="18" charset="0"/>
              </a:rPr>
              <a:t>А.С.Қыдыршаев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Ұлт</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ұстазы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Ахмет</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Байтұрсынұлы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шығармашылығы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ғылыми-әдістемелік</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еңбектері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таразылануы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өміршеңдігі</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М.Өтемісов</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атындағы</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Батыс</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Қазақстан</a:t>
            </a:r>
            <a:r>
              <a:rPr lang="ru-RU" sz="1150" dirty="0">
                <a:latin typeface="Times New Roman" pitchFamily="18" charset="0"/>
                <a:cs typeface="Times New Roman" pitchFamily="18" charset="0"/>
              </a:rPr>
              <a:t> </a:t>
            </a:r>
            <a:r>
              <a:rPr lang="ru-RU" sz="1150" dirty="0" err="1">
                <a:latin typeface="Times New Roman" pitchFamily="18" charset="0"/>
                <a:cs typeface="Times New Roman" pitchFamily="18" charset="0"/>
              </a:rPr>
              <a:t>университеті</a:t>
            </a:r>
            <a:r>
              <a:rPr lang="ru-RU" sz="1150" dirty="0">
                <a:latin typeface="Times New Roman" pitchFamily="18" charset="0"/>
                <a:cs typeface="Times New Roman" pitchFamily="18" charset="0"/>
              </a:rPr>
              <a:t>. 2022 ж. </a:t>
            </a:r>
            <a:r>
              <a:rPr lang="ru-RU" sz="1150" dirty="0" err="1">
                <a:latin typeface="Times New Roman" pitchFamily="18" charset="0"/>
                <a:cs typeface="Times New Roman" pitchFamily="18" charset="0"/>
              </a:rPr>
              <a:t>қыркүйек</a:t>
            </a:r>
            <a:endParaRPr lang="ru-RU" sz="1150" dirty="0">
              <a:latin typeface="Times New Roman" pitchFamily="18" charset="0"/>
              <a:cs typeface="Times New Roman" pitchFamily="18" charset="0"/>
            </a:endParaRPr>
          </a:p>
        </p:txBody>
      </p:sp>
    </p:spTree>
    <p:extLst>
      <p:ext uri="{BB962C8B-B14F-4D97-AF65-F5344CB8AC3E}">
        <p14:creationId xmlns="" xmlns:p14="http://schemas.microsoft.com/office/powerpoint/2010/main" val="101754541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143372" y="1071546"/>
            <a:ext cx="4000528" cy="1785104"/>
          </a:xfrm>
          <a:prstGeom prst="rect">
            <a:avLst/>
          </a:prstGeom>
        </p:spPr>
        <p:txBody>
          <a:bodyPr wrap="square">
            <a:spAutoFit/>
          </a:bodyPr>
          <a:lstStyle/>
          <a:p>
            <a:pPr algn="just"/>
            <a:r>
              <a:rPr lang="ru-RU" sz="1100" b="1" dirty="0">
                <a:latin typeface="Times New Roman" panose="02020603050405020304" pitchFamily="18" charset="0"/>
                <a:cs typeface="Times New Roman" panose="02020603050405020304" pitchFamily="18" charset="0"/>
              </a:rPr>
              <a:t>«Абай </a:t>
            </a:r>
            <a:r>
              <a:rPr lang="ru-RU" sz="1100" b="1" dirty="0" err="1">
                <a:latin typeface="Times New Roman" panose="02020603050405020304" pitchFamily="18" charset="0"/>
                <a:cs typeface="Times New Roman" panose="02020603050405020304" pitchFamily="18" charset="0"/>
              </a:rPr>
              <a:t>Құнанбайұлының</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қара</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сөздері</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Рухани</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жаңғыру</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аясындағы</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танымдық</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сипаты</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жаңа</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ұрпақты</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ұлттық</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құндылықтарға</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баулудағы</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теориялық</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тәжірибелік</a:t>
            </a:r>
            <a:r>
              <a:rPr lang="ru-RU" sz="1100" b="1" dirty="0">
                <a:latin typeface="Times New Roman" panose="02020603050405020304" pitchFamily="18" charset="0"/>
                <a:cs typeface="Times New Roman" panose="02020603050405020304" pitchFamily="18" charset="0"/>
              </a:rPr>
              <a:t> </a:t>
            </a:r>
            <a:r>
              <a:rPr lang="ru-RU" sz="1100" b="1" dirty="0" err="1">
                <a:latin typeface="Times New Roman" panose="02020603050405020304" pitchFamily="18" charset="0"/>
                <a:cs typeface="Times New Roman" panose="02020603050405020304" pitchFamily="18" charset="0"/>
              </a:rPr>
              <a:t>аспектілері</a:t>
            </a:r>
            <a:r>
              <a:rPr lang="ru-RU" sz="1100" b="1"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Батыс</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Қазақстан</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облысы</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Білім</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басқармасымен</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бірлестікте</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М.Өтемісов</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атындағы</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Батыс</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Қазақстан</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университеті</a:t>
            </a:r>
            <a:r>
              <a:rPr lang="ru-RU" sz="1100" dirty="0">
                <a:latin typeface="Times New Roman" panose="02020603050405020304" pitchFamily="18" charset="0"/>
                <a:cs typeface="Times New Roman" panose="02020603050405020304" pitchFamily="18" charset="0"/>
              </a:rPr>
              <a:t>. Орал, 2022 ж., 18 </a:t>
            </a:r>
            <a:r>
              <a:rPr lang="ru-RU" sz="1100" dirty="0" err="1">
                <a:latin typeface="Times New Roman" panose="02020603050405020304" pitchFamily="18" charset="0"/>
                <a:cs typeface="Times New Roman" panose="02020603050405020304" pitchFamily="18" charset="0"/>
              </a:rPr>
              <a:t>ақпан</a:t>
            </a:r>
            <a:r>
              <a:rPr lang="ru-RU" sz="1100" dirty="0">
                <a:latin typeface="Times New Roman" panose="02020603050405020304" pitchFamily="18" charset="0"/>
                <a:cs typeface="Times New Roman" panose="02020603050405020304" pitchFamily="18" charset="0"/>
              </a:rPr>
              <a:t>. Семинар </a:t>
            </a:r>
            <a:r>
              <a:rPr lang="ru-RU" sz="1100" dirty="0" err="1">
                <a:latin typeface="Times New Roman" panose="02020603050405020304" pitchFamily="18" charset="0"/>
                <a:cs typeface="Times New Roman" panose="02020603050405020304" pitchFamily="18" charset="0"/>
              </a:rPr>
              <a:t>барысында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Рухани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жаңғыру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институтының</a:t>
            </a:r>
            <a:r>
              <a:rPr lang="ru-RU" sz="1100" dirty="0">
                <a:latin typeface="Times New Roman" panose="02020603050405020304" pitchFamily="18" charset="0"/>
                <a:cs typeface="Times New Roman" panose="02020603050405020304" pitchFamily="18" charset="0"/>
              </a:rPr>
              <a:t> директоры </a:t>
            </a:r>
            <a:r>
              <a:rPr lang="ru-RU" sz="1100" dirty="0" err="1">
                <a:latin typeface="Times New Roman" panose="02020603050405020304" pitchFamily="18" charset="0"/>
                <a:cs typeface="Times New Roman" panose="02020603050405020304" pitchFamily="18" charset="0"/>
              </a:rPr>
              <a:t>А.С.Қыдыршаев</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Хакім</a:t>
            </a:r>
            <a:r>
              <a:rPr lang="ru-RU" sz="1100" dirty="0">
                <a:latin typeface="Times New Roman" panose="02020603050405020304" pitchFamily="18" charset="0"/>
                <a:cs typeface="Times New Roman" panose="02020603050405020304" pitchFamily="18" charset="0"/>
              </a:rPr>
              <a:t> Абай </a:t>
            </a:r>
            <a:r>
              <a:rPr lang="ru-RU" sz="1100" dirty="0" err="1">
                <a:latin typeface="Times New Roman" panose="02020603050405020304" pitchFamily="18" charset="0"/>
                <a:cs typeface="Times New Roman" panose="02020603050405020304" pitchFamily="18" charset="0"/>
              </a:rPr>
              <a:t>қара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сөздерінің</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Рухани</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жаңғыру</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бағдарламасы</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аясындағы</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танымдық</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әлемінің</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аспектілері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тақырыбында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кешенді</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баяндама</a:t>
            </a:r>
            <a:r>
              <a:rPr lang="ru-RU" sz="1100" dirty="0">
                <a:latin typeface="Times New Roman" panose="02020603050405020304" pitchFamily="18" charset="0"/>
                <a:cs typeface="Times New Roman" panose="02020603050405020304" pitchFamily="18" charset="0"/>
              </a:rPr>
              <a:t> </a:t>
            </a:r>
            <a:r>
              <a:rPr lang="ru-RU" sz="1100" dirty="0" err="1">
                <a:latin typeface="Times New Roman" panose="02020603050405020304" pitchFamily="18" charset="0"/>
                <a:cs typeface="Times New Roman" panose="02020603050405020304" pitchFamily="18" charset="0"/>
              </a:rPr>
              <a:t>жасады</a:t>
            </a:r>
            <a:r>
              <a:rPr lang="ru-RU" sz="1100" dirty="0">
                <a:latin typeface="Times New Roman" panose="02020603050405020304" pitchFamily="18" charset="0"/>
                <a:cs typeface="Times New Roman" panose="02020603050405020304" pitchFamily="18" charset="0"/>
              </a:rPr>
              <a:t>.</a:t>
            </a:r>
          </a:p>
        </p:txBody>
      </p:sp>
      <p:sp>
        <p:nvSpPr>
          <p:cNvPr id="4" name="Прямоугольник 3"/>
          <p:cNvSpPr/>
          <p:nvPr/>
        </p:nvSpPr>
        <p:spPr>
          <a:xfrm>
            <a:off x="928662" y="3643314"/>
            <a:ext cx="4216520" cy="2000548"/>
          </a:xfrm>
          <a:prstGeom prst="rect">
            <a:avLst/>
          </a:prstGeom>
        </p:spPr>
        <p:txBody>
          <a:bodyPr wrap="square">
            <a:spAutoFit/>
          </a:bodyPr>
          <a:lstStyle/>
          <a:p>
            <a:pPr algn="just"/>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Тәуелсіздік</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тәуекелі</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тұратындардың</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еншісі</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Алаш</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тұлғаларының</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Тәуелсіздігімізге</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тірек</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болар</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қанатты</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қағидаларының</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жаңа</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ұрпақты</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рухани</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жаңғыртудағы</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b="1"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маңызы</a:t>
            </a:r>
            <a:r>
              <a:rPr lang="ru-RU" sz="1100" b="1"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Батыс</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Қазақстан</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облысы</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Білім</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басқармасымен</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бірлестікте</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М.Өтемісов</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атындағы</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Батыс</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Қазақстан</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университеті</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Орал, 2022 ж., 8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сәуір</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Семинар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барысында</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Рухани</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жаңғыру</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институтының</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директоры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А.С.Қыдыршаев</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Жаңа</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Қазақстан</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Тәуелсіз</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елдің</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ертеңі</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Мемлекет</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басшысы</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Қасым-Жомарт</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Тоқаевтың</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Қазақстан</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халқына</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Жолдауына</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қатысты</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тұжырымдар</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негізінде</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16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наурыз</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2022 ж.)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тақырыбында</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кешенді</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баяндама</a:t>
            </a:r>
            <a:r>
              <a:rPr lang="ru-RU" sz="1100" dirty="0">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 </a:t>
            </a:r>
            <a:r>
              <a:rPr lang="ru-RU" sz="1100" dirty="0" err="1">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жасады</a:t>
            </a:r>
            <a:r>
              <a:rPr lang="ru-RU" sz="1400" dirty="0">
                <a:solidFill>
                  <a:schemeClr val="accent1">
                    <a:lumMod val="75000"/>
                  </a:schemeClr>
                </a:solidFill>
                <a:effectLst>
                  <a:outerShdw blurRad="75057" dist="38100" dir="5400000" sy="-20000" rotWithShape="0">
                    <a:prstClr val="black">
                      <a:alpha val="25000"/>
                    </a:prstClr>
                  </a:outerShdw>
                </a:effectLst>
                <a:latin typeface="Times New Roman" panose="02020603050405020304" pitchFamily="18" charset="0"/>
                <a:cs typeface="Times New Roman" panose="02020603050405020304" pitchFamily="18" charset="0"/>
              </a:rPr>
              <a:t>.</a:t>
            </a:r>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786314" y="3645667"/>
            <a:ext cx="3286148" cy="32123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85786" y="785794"/>
            <a:ext cx="3526497" cy="264320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262730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1214414" y="500042"/>
            <a:ext cx="6236003" cy="615553"/>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scene3d>
              <a:camera prst="obliqueTopRight"/>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600" b="1" i="0" u="none" strike="noStrike" cap="none" spc="300" normalizeH="0" baseline="0" dirty="0" smtClean="0">
                <a:ln>
                  <a:noFill/>
                </a:ln>
                <a:effectLst>
                  <a:outerShdw blurRad="60007" dist="200025" dir="15000000" sy="30000" kx="-1800000" algn="bl" rotWithShape="0">
                    <a:prstClr val="black">
                      <a:alpha val="32000"/>
                    </a:prstClr>
                  </a:outerShdw>
                </a:effectLst>
                <a:latin typeface="Times New Roman" pitchFamily="18" charset="0"/>
                <a:ea typeface="Times New Roman" pitchFamily="18" charset="0"/>
                <a:cs typeface="Times New Roman" pitchFamily="18" charset="0"/>
              </a:rPr>
              <a:t>«Шешендік – тұлға көркі» акциясы аясындағы</a:t>
            </a:r>
            <a:endParaRPr kumimoji="0" lang="ru-RU" sz="1600" b="0" i="0" u="none" strike="noStrike" cap="none" spc="300" normalizeH="0" baseline="0" dirty="0" smtClean="0">
              <a:ln>
                <a:noFill/>
              </a:ln>
              <a:effectLst>
                <a:outerShdw blurRad="60007" dist="200025" dir="15000000" sy="30000" kx="-1800000" algn="bl" rotWithShape="0">
                  <a:prstClr val="black">
                    <a:alpha val="32000"/>
                  </a:prstClr>
                </a:outerShdw>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tabLst/>
            </a:pPr>
            <a:r>
              <a:rPr kumimoji="0" lang="kk-KZ" sz="1600" b="1" i="0" u="none" strike="noStrike" cap="none" spc="300" normalizeH="0" baseline="0" dirty="0" smtClean="0">
                <a:ln>
                  <a:noFill/>
                </a:ln>
                <a:effectLst>
                  <a:outerShdw blurRad="60007" dist="200025" dir="15000000" sy="30000" kx="-1800000" algn="bl" rotWithShape="0">
                    <a:prstClr val="black">
                      <a:alpha val="32000"/>
                    </a:prstClr>
                  </a:outerShdw>
                </a:effectLst>
                <a:latin typeface="Times New Roman" pitchFamily="18" charset="0"/>
                <a:ea typeface="Times New Roman" pitchFamily="18" charset="0"/>
                <a:cs typeface="Times New Roman" pitchFamily="18" charset="0"/>
              </a:rPr>
              <a:t>«</a:t>
            </a:r>
            <a:r>
              <a:rPr kumimoji="0" lang="kk-KZ" b="1" i="0" u="none" strike="noStrike" cap="none" spc="300" normalizeH="0" baseline="0" dirty="0" smtClean="0">
                <a:ln>
                  <a:noFill/>
                </a:ln>
                <a:effectLst>
                  <a:outerShdw blurRad="60007" dist="200025" dir="15000000" sy="30000" kx="-1800000" algn="bl" rotWithShape="0">
                    <a:prstClr val="black">
                      <a:alpha val="32000"/>
                    </a:prstClr>
                  </a:outerShdw>
                </a:effectLst>
                <a:latin typeface="Times New Roman" pitchFamily="18" charset="0"/>
                <a:ea typeface="Times New Roman" pitchFamily="18" charset="0"/>
                <a:cs typeface="Times New Roman" pitchFamily="18" charset="0"/>
              </a:rPr>
              <a:t>Үздік шешен студент</a:t>
            </a:r>
            <a:r>
              <a:rPr kumimoji="0" lang="kk-KZ" sz="1600" b="1" i="0" u="none" strike="noStrike" cap="none" spc="300" normalizeH="0" baseline="0" dirty="0" smtClean="0">
                <a:ln>
                  <a:noFill/>
                </a:ln>
                <a:effectLst>
                  <a:outerShdw blurRad="60007" dist="200025" dir="15000000" sy="30000" kx="-1800000" algn="bl" rotWithShape="0">
                    <a:prstClr val="black">
                      <a:alpha val="32000"/>
                    </a:prstClr>
                  </a:outerShdw>
                </a:effectLst>
                <a:latin typeface="Times New Roman" pitchFamily="18" charset="0"/>
                <a:ea typeface="Times New Roman" pitchFamily="18" charset="0"/>
                <a:cs typeface="Times New Roman" pitchFamily="18" charset="0"/>
              </a:rPr>
              <a:t>» байқауы</a:t>
            </a:r>
            <a:endParaRPr kumimoji="0" lang="kk-KZ" sz="1600" b="0" i="0" u="none" strike="noStrike" cap="none" spc="300" normalizeH="0" baseline="0" dirty="0" smtClean="0">
              <a:ln>
                <a:noFill/>
              </a:ln>
              <a:effectLst>
                <a:outerShdw blurRad="60007" dist="200025" dir="15000000" sy="30000" kx="-1800000" algn="bl" rotWithShape="0">
                  <a:prstClr val="black">
                    <a:alpha val="32000"/>
                  </a:prstClr>
                </a:outerShdw>
              </a:effectLst>
              <a:latin typeface="Times New Roman" pitchFamily="18" charset="0"/>
              <a:cs typeface="Times New Roman" pitchFamily="18" charset="0"/>
            </a:endParaRPr>
          </a:p>
        </p:txBody>
      </p:sp>
      <p:pic>
        <p:nvPicPr>
          <p:cNvPr id="3" name="Рисунок 2" descr="2b732b40-39cb-4c51-a032-3f52cf8c9ce1.jpg"/>
          <p:cNvPicPr/>
          <p:nvPr/>
        </p:nvPicPr>
        <p:blipFill>
          <a:blip r:embed="rId2" cstate="print">
            <a:lum bright="30000"/>
          </a:blip>
          <a:srcRect l="21182" t="2296" r="22331" b="8158"/>
          <a:stretch>
            <a:fillRect/>
          </a:stretch>
        </p:blipFill>
        <p:spPr>
          <a:xfrm>
            <a:off x="7500958" y="0"/>
            <a:ext cx="928694" cy="2000240"/>
          </a:xfrm>
          <a:prstGeom prst="rect">
            <a:avLst/>
          </a:prstGeom>
        </p:spPr>
      </p:pic>
      <p:pic>
        <p:nvPicPr>
          <p:cNvPr id="6" name="Рисунок 5" descr="IMG_6366.JPG"/>
          <p:cNvPicPr/>
          <p:nvPr/>
        </p:nvPicPr>
        <p:blipFill>
          <a:blip r:embed="rId3" cstate="print"/>
          <a:stretch>
            <a:fillRect/>
          </a:stretch>
        </p:blipFill>
        <p:spPr>
          <a:xfrm>
            <a:off x="5286380" y="2928934"/>
            <a:ext cx="2500330"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IMG_6587.JPG"/>
          <p:cNvPicPr/>
          <p:nvPr/>
        </p:nvPicPr>
        <p:blipFill>
          <a:blip r:embed="rId4" cstate="print"/>
          <a:stretch>
            <a:fillRect/>
          </a:stretch>
        </p:blipFill>
        <p:spPr>
          <a:xfrm>
            <a:off x="928662" y="4714884"/>
            <a:ext cx="2143140" cy="1500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IMG_6943.JPG"/>
          <p:cNvPicPr/>
          <p:nvPr/>
        </p:nvPicPr>
        <p:blipFill>
          <a:blip r:embed="rId5" cstate="print"/>
          <a:stretch>
            <a:fillRect/>
          </a:stretch>
        </p:blipFill>
        <p:spPr>
          <a:xfrm>
            <a:off x="857224" y="1285860"/>
            <a:ext cx="2143140" cy="150019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19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9459" name="Rectangle 3"/>
          <p:cNvSpPr>
            <a:spLocks noChangeArrowheads="1"/>
          </p:cNvSpPr>
          <p:nvPr/>
        </p:nvSpPr>
        <p:spPr bwMode="auto">
          <a:xfrm>
            <a:off x="3071802" y="1357298"/>
            <a:ext cx="435771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kk-KZ"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«Үздік шешен студент»</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байқауының ұйымдастырушысы және ғылыми жетекшісі:</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Қыдыршаев Абат Сатыбайұлы,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педагогика</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ғылымдарының докторы, профессор, Қазақстан Педагогикалық ғылымдар академиясының академигі, Халықаралық Махамбет атындағы  сыйлықтың иегері, Республикалық «Махамбет» әдеби, мәдени және танымдық журналының бас редакторы, Қазақстан Журналистер одағының мүшесі     </a:t>
            </a:r>
            <a:endParaRPr kumimoji="0" lang="kk-KZ"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9461" name="Rectangle 5"/>
          <p:cNvSpPr>
            <a:spLocks noChangeArrowheads="1"/>
          </p:cNvSpPr>
          <p:nvPr/>
        </p:nvSpPr>
        <p:spPr bwMode="auto">
          <a:xfrm>
            <a:off x="785786" y="3143248"/>
            <a:ext cx="4286280" cy="15388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kk-KZ"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Модераторлар: </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Тастенов Айтуған Шаймарданұлы</a:t>
            </a:r>
            <a:r>
              <a:rPr kumimoji="0" lang="kk-KZ"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Фил-43-топ студенті (</a:t>
            </a:r>
            <a:r>
              <a:rPr kumimoji="0" lang="kk-KZ" sz="12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Филология: қазақ тілі</a:t>
            </a:r>
            <a:r>
              <a:rPr kumimoji="0" lang="kk-KZ" sz="12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мамандығы);</a:t>
            </a:r>
            <a:r>
              <a:rPr kumimoji="0" lang="kk-KZ"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Жасқайратова Дильназ Руфатқызы,</a:t>
            </a:r>
            <a:r>
              <a:rPr kumimoji="0" lang="kk-KZ"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Фил-43-топ студенті (</a:t>
            </a:r>
            <a:r>
              <a:rPr kumimoji="0" lang="kk-KZ" sz="12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Филология: қазақ тілі</a:t>
            </a:r>
            <a:r>
              <a:rPr kumimoji="0" lang="kk-KZ" sz="12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мамандығы);</a:t>
            </a:r>
            <a:r>
              <a:rPr kumimoji="0" lang="kk-KZ"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Қыдыршаев Мақсат Абатұлы,</a:t>
            </a:r>
            <a:r>
              <a:rPr kumimoji="0" lang="kk-KZ" sz="12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ИЯ-41-топ студенті (</a:t>
            </a:r>
            <a:r>
              <a:rPr kumimoji="0" lang="kk-KZ" sz="12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Шет тілі: екі шет тіл</a:t>
            </a:r>
            <a:r>
              <a:rPr kumimoji="0" lang="kk-KZ" sz="12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мамандығы)</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just" defTabSz="914400" rtl="0" eaLnBrk="0" fontAlgn="base" latinLnBrk="0" hangingPunct="0">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 name="Рисунок 11" descr="IMG_6321.JPG"/>
          <p:cNvPicPr>
            <a:picLocks noChangeAspect="1"/>
          </p:cNvPicPr>
          <p:nvPr/>
        </p:nvPicPr>
        <p:blipFill>
          <a:blip r:embed="rId6" cstate="print"/>
          <a:stretch>
            <a:fillRect/>
          </a:stretch>
        </p:blipFill>
        <p:spPr>
          <a:xfrm>
            <a:off x="3357554" y="4714884"/>
            <a:ext cx="2000264" cy="1500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descr="IMG_6626.JPG"/>
          <p:cNvPicPr>
            <a:picLocks noChangeAspect="1"/>
          </p:cNvPicPr>
          <p:nvPr/>
        </p:nvPicPr>
        <p:blipFill>
          <a:blip r:embed="rId7" cstate="print"/>
          <a:stretch>
            <a:fillRect/>
          </a:stretch>
        </p:blipFill>
        <p:spPr>
          <a:xfrm>
            <a:off x="5643570" y="4786322"/>
            <a:ext cx="2178859" cy="14525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IMG_6939.JPG"/>
          <p:cNvPicPr/>
          <p:nvPr/>
        </p:nvPicPr>
        <p:blipFill>
          <a:blip r:embed="rId2" cstate="print"/>
          <a:stretch>
            <a:fillRect/>
          </a:stretch>
        </p:blipFill>
        <p:spPr>
          <a:xfrm>
            <a:off x="857224" y="928670"/>
            <a:ext cx="2214578"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f4e3dccc-4e1d-4dbd-95da-812b923a14ca.jpg"/>
          <p:cNvPicPr/>
          <p:nvPr/>
        </p:nvPicPr>
        <p:blipFill>
          <a:blip r:embed="rId3" cstate="print"/>
          <a:stretch>
            <a:fillRect/>
          </a:stretch>
        </p:blipFill>
        <p:spPr>
          <a:xfrm>
            <a:off x="5786446" y="3214686"/>
            <a:ext cx="1857388" cy="250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45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4519" name="Rectangle 7"/>
          <p:cNvSpPr>
            <a:spLocks noChangeArrowheads="1"/>
          </p:cNvSpPr>
          <p:nvPr/>
        </p:nvSpPr>
        <p:spPr bwMode="auto">
          <a:xfrm>
            <a:off x="3143240" y="428604"/>
            <a:ext cx="4714908" cy="25699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marR="0" lvl="0" indent="-285750" algn="ctr" defTabSz="914400" rtl="0" eaLnBrk="1" fontAlgn="base" latinLnBrk="0" hangingPunct="1">
              <a:lnSpc>
                <a:spcPct val="100000"/>
              </a:lnSpc>
              <a:spcBef>
                <a:spcPct val="0"/>
              </a:spcBef>
              <a:spcAft>
                <a:spcPct val="0"/>
              </a:spcAft>
              <a:buClrTx/>
              <a:buSzTx/>
              <a:buFontTx/>
              <a:buAutoNum type="romanUcPeriod"/>
              <a:tabLst/>
            </a:pP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 о н к у р с а н т т а р  л е г і:</a:t>
            </a:r>
          </a:p>
          <a:p>
            <a:pPr marL="285750" marR="0" lvl="0" indent="-285750" algn="ctr" defTabSz="914400" rtl="0" eaLnBrk="1" fontAlgn="base" latinLnBrk="0" hangingPunct="1">
              <a:lnSpc>
                <a:spcPct val="100000"/>
              </a:lnSpc>
              <a:spcBef>
                <a:spcPct val="0"/>
              </a:spcBef>
              <a:spcAft>
                <a:spcPct val="0"/>
              </a:spcAft>
              <a:buClrTx/>
              <a:buSzTx/>
              <a:tabLst/>
            </a:pP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Шешендік – тұлға сәні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(Речь – образ души)</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Гүлжаз Сайынова</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Шұғыла Еңсеп,</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«Филология: қазақ тілі» мамандығы, Фил-41-топ студенттері</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1.2</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Шешен  сол - сөйлер сөзден қамалмаса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(Нужно говорить громко, чтобы тебя услышали. Нужно говорить тихо, чтобы тебя послушали).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Гүлназ Есламғалиева, Ботагөз Өтегенова,</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Фил-41-топ. </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1.3.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Шаршы топта сөз бастау қиын</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(Талант делает, что может, а гений - что должен).</a:t>
            </a:r>
            <a:r>
              <a:rPr kumimoji="0" lang="kk-KZ"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Жайнагүл Ғалымова, Аяжан Кәрім</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Фил-41-топ.</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1.4.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Сөз сөйлеуге даярлық - демосфендік дағды</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(Когда суть дела обдумана заранее, слова приходят сами собой).</a:t>
            </a:r>
            <a:r>
              <a:rPr kumimoji="0" lang="kk-KZ"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Айнұр Базарова, Айгерім Бауыржанова,</a:t>
            </a:r>
            <a:r>
              <a:rPr kumimoji="0" lang="kk-KZ"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Фил-41-топ. </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4520" name="Rectangle 8"/>
          <p:cNvSpPr>
            <a:spLocks noChangeArrowheads="1"/>
          </p:cNvSpPr>
          <p:nvPr/>
        </p:nvSpPr>
        <p:spPr bwMode="auto">
          <a:xfrm>
            <a:off x="928662" y="2786058"/>
            <a:ext cx="4786346" cy="161582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1.5</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Шешеннің тілі - шебердің бізі</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(Хороший язык - доброе оружие).</a:t>
            </a:r>
            <a:r>
              <a:rPr kumimoji="0" lang="kk-KZ"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Гүлнұр Көшербаева, Гүлімжан Нұрбақыт.</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Фил-41-топ.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1.6.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Әр сөздің айтылуына қарай мың мағынасы бар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(Красноречие - это искусство убеждения).</a:t>
            </a:r>
            <a:r>
              <a:rPr kumimoji="0" lang="kk-KZ"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Гүлайым Мақсотова, Анэля Жонысова</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Фил-41-топ.</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1.7.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От сықылды жылы болсын жүзіңіз бен сөзіңіз</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(Слово настоящего поэта </a:t>
            </a:r>
            <a:r>
              <a:rPr kumimoji="0" lang="kk-KZ" sz="11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клятва захватывающая, чувство - пожар, а тело - болезнь охватывающая).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Абыл Жайна,Әділ Ахметов,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Фил-41-топ.</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64521" name="Rectangle 9"/>
          <p:cNvSpPr>
            <a:spLocks noChangeArrowheads="1"/>
          </p:cNvSpPr>
          <p:nvPr/>
        </p:nvSpPr>
        <p:spPr bwMode="auto">
          <a:xfrm>
            <a:off x="928662" y="4214818"/>
            <a:ext cx="4572032" cy="22929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1.8.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Ұстамды әрі орынды сөйлеу ділмарлықтан көп артық</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(Наружность и манеры более выразительны, чем слова).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Сымбат  Бөкенбаева, Аида Оразова,</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Фил-43-топ.</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1.9.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Ең қысқа сөз - мағыналы көзқарас.</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Те, которые умеют </a:t>
            </a:r>
            <a:r>
              <a:rPr lang="ru-RU" sz="1100" dirty="0" smtClean="0">
                <a:latin typeface="Arial" pitchFamily="34" charset="0"/>
                <a:ea typeface="Times New Roman" pitchFamily="18" charset="0"/>
                <a:cs typeface="Arial" pitchFamily="34"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хорошо говорить, те говорят коротко).</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Алтынгүл Фазылова,</a:t>
            </a:r>
            <a:r>
              <a:rPr kumimoji="0" lang="kk-KZ" sz="1100" b="1"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Айна Молдабаева,</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Фил-43-топ.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1.10.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Үндемегеннің өзі де жауап.</a:t>
            </a:r>
            <a:r>
              <a:rPr kumimoji="0" lang="kk-KZ"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Иногда молчание бывает выразительнее речей).</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Зухра Рысқалиева, Дәметкен Сағынбаева</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Фил-43-топ.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1.11.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Сөзге сақ болу шешендіктен де асқақ</a:t>
            </a:r>
            <a:r>
              <a:rPr kumimoji="0" lang="kk-KZ" sz="1100" b="1" i="1"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kk-KZ" sz="1100" b="0" i="1"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Остороженность в словах это выше, чем красноречия).</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Күншуақ Жами, Ақтоты Қадерова</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Фил-41-топ.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
          <p:cNvSpPr>
            <a:spLocks noChangeArrowheads="1"/>
          </p:cNvSpPr>
          <p:nvPr/>
        </p:nvSpPr>
        <p:spPr bwMode="auto">
          <a:xfrm>
            <a:off x="571472" y="285728"/>
            <a:ext cx="7429552" cy="19543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1.12.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Тыңдай білу </a:t>
            </a:r>
            <a:r>
              <a:rPr kumimoji="0" lang="kk-KZ" sz="11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ұлылық</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100" b="0" i="1"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(Пользуйся чаще ушами, чем языком).</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Дильназ Жасқайратова, Нейля Камун,</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Фил-43-топ.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1.13</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Аузында әзілі жоқтың қолында шоқпары бар</a:t>
            </a:r>
            <a:r>
              <a:rPr kumimoji="0" lang="kk-KZ" sz="11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a:t>
            </a:r>
            <a:r>
              <a:rPr kumimoji="0" lang="kk-KZ" sz="1100" b="0" i="1"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Юмор </a:t>
            </a:r>
            <a:r>
              <a:rPr kumimoji="0" lang="kk-KZ" sz="11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это способность видеть три тороны одной медали).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Айдана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Мақсотова, Әдемі Қоңқақова</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Фил-43-топ.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1.14.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Ақылды адам сөзді нақылсыз айтпайды, Бір айтпаса    нақылды ақылсыз айтпайды</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(Пословица </a:t>
            </a:r>
            <a:r>
              <a:rPr kumimoji="0" lang="kk-KZ" sz="11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соль речи).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Аружан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Елтаева, Тоғжан Ермек,</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Фил-43-топ.</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1.15.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Жүйелі сөз </a:t>
            </a:r>
            <a:r>
              <a:rPr kumimoji="0" lang="kk-KZ" sz="11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киелі.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(Кто ясно мыслит, тот и ясно излагает)</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Тоғжан Байкенова, Нұрайлым Құбаева,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Фил-43-топ.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angle 11"/>
          <p:cNvSpPr>
            <a:spLocks noChangeArrowheads="1"/>
          </p:cNvSpPr>
          <p:nvPr/>
        </p:nvSpPr>
        <p:spPr bwMode="auto">
          <a:xfrm>
            <a:off x="571472" y="2000240"/>
            <a:ext cx="7429552"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1.16.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Көңіл - қазы, көз </a:t>
            </a:r>
            <a:r>
              <a:rPr kumimoji="0" lang="kk-KZ" sz="1100" b="1"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таразы.</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 звуке голоса, в глазах и во всем облике говорящего заключено не меньше красноречия, чем в выборе слов).</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Жансая Сарыева, Айым Қойшыбай, Ернар Тәжімағанбет</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Фил-43- топ.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1.17. </a:t>
            </a: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Ымға түсінбеген дымға түсінбейді</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(Когда слова не бьет, то палка не поможет).</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Арай Зайдекенова, Айтуған Тастенов</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Фил-43-топ. </a:t>
            </a:r>
            <a:endParaRPr kumimoji="0" lang="kk-K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6656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66566" name="Rectangle 6"/>
          <p:cNvSpPr>
            <a:spLocks noChangeArrowheads="1"/>
          </p:cNvSpPr>
          <p:nvPr/>
        </p:nvSpPr>
        <p:spPr bwMode="auto">
          <a:xfrm>
            <a:off x="571472" y="2714620"/>
            <a:ext cx="7858148" cy="21544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kk-KZ" sz="1100" dirty="0" smtClean="0">
                <a:solidFill>
                  <a:srgbClr val="202122"/>
                </a:solidFill>
                <a:latin typeface="Times New Roman" pitchFamily="18" charset="0"/>
                <a:ea typeface="Times New Roman" pitchFamily="18" charset="0"/>
                <a:cs typeface="Times New Roman" pitchFamily="18" charset="0"/>
              </a:rPr>
              <a:t>     </a:t>
            </a:r>
            <a:r>
              <a:rPr kumimoji="0" lang="kk-KZ" sz="1100" b="0" i="0"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Сайыс тартысты өтті және студенттер сайысқа өте белсенді қатысып өздерінің жоғары деңгейлі дайындықтарын көрсетті. Сайыс қорытындысы бойынша бас жүлдені "Филология: қазақ тілі" мамандығының 4-курс студенті </a:t>
            </a:r>
            <a:r>
              <a:rPr kumimoji="0" lang="kk-KZ" sz="1100" b="1" i="1"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Абыл Жайна</a:t>
            </a:r>
            <a:r>
              <a:rPr kumimoji="0" lang="kk-KZ" sz="1100" b="0" i="0"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 және "Қазақ тілі мен әдебиеті" мамандығының 3-курс студенті </a:t>
            </a:r>
            <a:r>
              <a:rPr kumimoji="0" lang="kk-KZ" sz="1100" b="1" i="1"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Ахмет</a:t>
            </a:r>
            <a:r>
              <a:rPr kumimoji="0" lang="kk-KZ" sz="1100" b="0" i="0"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 </a:t>
            </a:r>
            <a:r>
              <a:rPr kumimoji="0" lang="kk-KZ" sz="1100" b="1" i="1"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Әділ </a:t>
            </a:r>
            <a:r>
              <a:rPr kumimoji="0" lang="kk-KZ" sz="1100" b="0" i="0"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 иеленді.</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kk-KZ" sz="1100" b="0" i="0"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І орын: "Филология: қазақ тілі" мамандығының 4-курс студенттері </a:t>
            </a:r>
            <a:r>
              <a:rPr kumimoji="0" lang="kk-KZ" sz="1100" b="1" i="1"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Айтуған Тастенов, Арай Зайдекенова</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lvl="0" fontAlgn="base">
              <a:spcBef>
                <a:spcPct val="0"/>
              </a:spcBef>
              <a:spcAft>
                <a:spcPct val="0"/>
              </a:spcAft>
            </a:pPr>
            <a:r>
              <a:rPr kumimoji="0" lang="kk-KZ" sz="1100" b="0" i="0"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ІІ орын: "Филология: қазақ тілі" мамандығының 4-курс студенттері </a:t>
            </a:r>
            <a:r>
              <a:rPr kumimoji="0" lang="kk-KZ" sz="1100" b="1" i="1" u="none" strike="noStrike" cap="none" normalizeH="0" baseline="0" dirty="0" smtClean="0">
                <a:ln>
                  <a:noFill/>
                </a:ln>
                <a:solidFill>
                  <a:srgbClr val="202122"/>
                </a:solidFill>
                <a:effectLst/>
                <a:latin typeface="Times New Roman" pitchFamily="18" charset="0"/>
                <a:ea typeface="Times New Roman" pitchFamily="18" charset="0"/>
                <a:cs typeface="Times New Roman" pitchFamily="18" charset="0"/>
              </a:rPr>
              <a:t>Дильназ Жасқайратова, Нейля Камун</a:t>
            </a:r>
            <a:r>
              <a:rPr lang="kk-KZ" sz="1100" dirty="0" smtClean="0">
                <a:solidFill>
                  <a:srgbClr val="202122"/>
                </a:solidFill>
                <a:latin typeface="Times New Roman" pitchFamily="18" charset="0"/>
                <a:ea typeface="Times New Roman" pitchFamily="18" charset="0"/>
                <a:cs typeface="Times New Roman" pitchFamily="18" charset="0"/>
              </a:rPr>
              <a:t>І</a:t>
            </a:r>
          </a:p>
          <a:p>
            <a:pPr lvl="0" fontAlgn="base">
              <a:spcBef>
                <a:spcPct val="0"/>
              </a:spcBef>
              <a:spcAft>
                <a:spcPct val="0"/>
              </a:spcAft>
            </a:pPr>
            <a:r>
              <a:rPr lang="en-US" sz="1100" dirty="0" smtClean="0">
                <a:solidFill>
                  <a:srgbClr val="202122"/>
                </a:solidFill>
                <a:latin typeface="Times New Roman" pitchFamily="18" charset="0"/>
                <a:ea typeface="Times New Roman" pitchFamily="18" charset="0"/>
                <a:cs typeface="Times New Roman" pitchFamily="18" charset="0"/>
              </a:rPr>
              <a:t>I</a:t>
            </a:r>
            <a:r>
              <a:rPr lang="kk-KZ" sz="1100" dirty="0" smtClean="0">
                <a:solidFill>
                  <a:srgbClr val="202122"/>
                </a:solidFill>
                <a:latin typeface="Times New Roman" pitchFamily="18" charset="0"/>
                <a:ea typeface="Times New Roman" pitchFamily="18" charset="0"/>
                <a:cs typeface="Times New Roman" pitchFamily="18" charset="0"/>
              </a:rPr>
              <a:t>І орын: "Филология: қазақ тілі" мамандығының 4-курс студенттері </a:t>
            </a:r>
            <a:r>
              <a:rPr lang="kk-KZ" sz="1100" b="1" i="1" dirty="0" smtClean="0">
                <a:solidFill>
                  <a:srgbClr val="202122"/>
                </a:solidFill>
                <a:latin typeface="Times New Roman" pitchFamily="18" charset="0"/>
                <a:ea typeface="Times New Roman" pitchFamily="18" charset="0"/>
                <a:cs typeface="Times New Roman" pitchFamily="18" charset="0"/>
              </a:rPr>
              <a:t>Сымбат Бөкенбаева, Аида Оразова</a:t>
            </a:r>
            <a:endParaRPr lang="ru-RU" sz="1100" dirty="0" smtClean="0">
              <a:latin typeface="Arial" pitchFamily="34" charset="0"/>
              <a:cs typeface="Arial" pitchFamily="34" charset="0"/>
            </a:endParaRPr>
          </a:p>
          <a:p>
            <a:pPr lvl="0" eaLnBrk="0" fontAlgn="base" hangingPunct="0">
              <a:spcBef>
                <a:spcPct val="0"/>
              </a:spcBef>
              <a:spcAft>
                <a:spcPct val="0"/>
              </a:spcAft>
            </a:pPr>
            <a:r>
              <a:rPr lang="kk-KZ" sz="1100" dirty="0" smtClean="0">
                <a:solidFill>
                  <a:srgbClr val="202122"/>
                </a:solidFill>
                <a:latin typeface="Times New Roman" pitchFamily="18" charset="0"/>
                <a:ea typeface="Times New Roman" pitchFamily="18" charset="0"/>
                <a:cs typeface="Times New Roman" pitchFamily="18" charset="0"/>
              </a:rPr>
              <a:t>ІІІ орын:"Филология: қазақ тілі" мамандығының 4-курс студенттері </a:t>
            </a:r>
            <a:r>
              <a:rPr lang="kk-KZ" sz="1100" b="1" i="1" dirty="0" smtClean="0">
                <a:solidFill>
                  <a:srgbClr val="202122"/>
                </a:solidFill>
                <a:latin typeface="Times New Roman" pitchFamily="18" charset="0"/>
                <a:ea typeface="Times New Roman" pitchFamily="18" charset="0"/>
                <a:cs typeface="Times New Roman" pitchFamily="18" charset="0"/>
              </a:rPr>
              <a:t>Зухра Рысқалиева, Дәметкен Сағынбаева</a:t>
            </a:r>
            <a:endParaRPr lang="ru-RU" sz="1100" dirty="0" smtClean="0">
              <a:latin typeface="Arial" pitchFamily="34" charset="0"/>
              <a:cs typeface="Arial" pitchFamily="34" charset="0"/>
            </a:endParaRPr>
          </a:p>
          <a:p>
            <a:pPr lvl="0" eaLnBrk="0" fontAlgn="base" hangingPunct="0">
              <a:spcBef>
                <a:spcPct val="0"/>
              </a:spcBef>
              <a:spcAft>
                <a:spcPct val="0"/>
              </a:spcAft>
            </a:pPr>
            <a:r>
              <a:rPr lang="kk-KZ" sz="1100" dirty="0" smtClean="0">
                <a:solidFill>
                  <a:srgbClr val="202122"/>
                </a:solidFill>
                <a:latin typeface="Times New Roman" pitchFamily="18" charset="0"/>
                <a:ea typeface="Times New Roman" pitchFamily="18" charset="0"/>
                <a:cs typeface="Times New Roman" pitchFamily="18" charset="0"/>
              </a:rPr>
              <a:t>ІІІ орын: "Филология: қазақ тілі" мамандығының 4-курс студенті </a:t>
            </a:r>
            <a:r>
              <a:rPr lang="kk-KZ" sz="1100" b="1" i="1" dirty="0" smtClean="0">
                <a:solidFill>
                  <a:srgbClr val="202122"/>
                </a:solidFill>
                <a:latin typeface="Times New Roman" pitchFamily="18" charset="0"/>
                <a:ea typeface="Times New Roman" pitchFamily="18" charset="0"/>
                <a:cs typeface="Times New Roman" pitchFamily="18" charset="0"/>
              </a:rPr>
              <a:t>Тоғжан Байкенова</a:t>
            </a:r>
            <a:endParaRPr lang="ru-RU" sz="1100" dirty="0" smtClean="0">
              <a:latin typeface="Arial" pitchFamily="34" charset="0"/>
              <a:cs typeface="Arial" pitchFamily="34" charset="0"/>
            </a:endParaRPr>
          </a:p>
          <a:p>
            <a:pPr lvl="0" eaLnBrk="0" fontAlgn="base" hangingPunct="0">
              <a:spcBef>
                <a:spcPct val="0"/>
              </a:spcBef>
              <a:spcAft>
                <a:spcPct val="0"/>
              </a:spcAft>
            </a:pPr>
            <a:r>
              <a:rPr lang="kk-KZ" sz="1100" dirty="0" smtClean="0">
                <a:solidFill>
                  <a:srgbClr val="202122"/>
                </a:solidFill>
                <a:latin typeface="Times New Roman" pitchFamily="18" charset="0"/>
                <a:ea typeface="Times New Roman" pitchFamily="18" charset="0"/>
                <a:cs typeface="Times New Roman" pitchFamily="18" charset="0"/>
              </a:rPr>
              <a:t>ІІІ орын: "Филология: қазақ тілі" мамандығының 4-курс студенттері </a:t>
            </a:r>
            <a:r>
              <a:rPr lang="kk-KZ" sz="1100" b="1" i="1" dirty="0" smtClean="0">
                <a:solidFill>
                  <a:srgbClr val="202122"/>
                </a:solidFill>
                <a:latin typeface="Times New Roman" pitchFamily="18" charset="0"/>
                <a:ea typeface="Times New Roman" pitchFamily="18" charset="0"/>
                <a:cs typeface="Times New Roman" pitchFamily="18" charset="0"/>
              </a:rPr>
              <a:t>Гүлнұр Көшербаева, Гүлімжан Нұрбақыт</a:t>
            </a:r>
            <a:endParaRPr lang="ru-RU" sz="1100" dirty="0" smtClean="0">
              <a:latin typeface="Arial" pitchFamily="34" charset="0"/>
              <a:cs typeface="Arial" pitchFamily="34" charset="0"/>
            </a:endParaRPr>
          </a:p>
          <a:p>
            <a:pPr marL="228600" lvl="0" indent="-228600" eaLnBrk="0" fontAlgn="base" hangingPunct="0">
              <a:spcBef>
                <a:spcPct val="0"/>
              </a:spcBef>
              <a:spcAft>
                <a:spcPct val="0"/>
              </a:spcAft>
              <a:buAutoNum type="arabicPeriod"/>
            </a:pPr>
            <a:endParaRPr lang="ru-RU" sz="50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7" name="Рисунок 16" descr="IMG_6947.JPG"/>
          <p:cNvPicPr/>
          <p:nvPr/>
        </p:nvPicPr>
        <p:blipFill>
          <a:blip r:embed="rId2" cstate="print"/>
          <a:stretch>
            <a:fillRect/>
          </a:stretch>
        </p:blipFill>
        <p:spPr>
          <a:xfrm>
            <a:off x="2857488" y="4500570"/>
            <a:ext cx="2571768" cy="15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IMG_6670.JPG"/>
          <p:cNvPicPr>
            <a:picLocks noChangeAspect="1"/>
          </p:cNvPicPr>
          <p:nvPr/>
        </p:nvPicPr>
        <p:blipFill>
          <a:blip r:embed="rId3" cstate="print"/>
          <a:stretch>
            <a:fillRect/>
          </a:stretch>
        </p:blipFill>
        <p:spPr>
          <a:xfrm>
            <a:off x="5786446" y="4786322"/>
            <a:ext cx="2000264" cy="14663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IMG_6934.JPG"/>
          <p:cNvPicPr>
            <a:picLocks noChangeAspect="1"/>
          </p:cNvPicPr>
          <p:nvPr/>
        </p:nvPicPr>
        <p:blipFill>
          <a:blip r:embed="rId4" cstate="print"/>
          <a:srcRect t="16015"/>
          <a:stretch>
            <a:fillRect/>
          </a:stretch>
        </p:blipFill>
        <p:spPr>
          <a:xfrm rot="16200000">
            <a:off x="785788" y="4929197"/>
            <a:ext cx="1571636" cy="12858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1472" y="285728"/>
            <a:ext cx="8286808" cy="369332"/>
          </a:xfrm>
          <a:prstGeom prst="rect">
            <a:avLst/>
          </a:prstGeom>
          <a:noFill/>
        </p:spPr>
        <p:txBody>
          <a:bodyPr wrap="square" rtlCol="0">
            <a:spAutoFit/>
          </a:bodyPr>
          <a:lstStyle/>
          <a:p>
            <a:pPr algn="ctr"/>
            <a:r>
              <a:rPr lang="kk-KZ" b="1" i="1" dirty="0" smtClean="0">
                <a:latin typeface="Times New Roman" pitchFamily="18" charset="0"/>
                <a:cs typeface="Times New Roman" pitchFamily="18" charset="0"/>
              </a:rPr>
              <a:t>“Рухани жаңғыру”  институтының қызметкерлер құрамы</a:t>
            </a:r>
            <a:endParaRPr lang="ru-RU" b="1" i="1" dirty="0">
              <a:latin typeface="Times New Roman" pitchFamily="18" charset="0"/>
              <a:cs typeface="Times New Roman" pitchFamily="18" charset="0"/>
            </a:endParaRPr>
          </a:p>
        </p:txBody>
      </p:sp>
      <p:pic>
        <p:nvPicPr>
          <p:cNvPr id="7" name="Рисунок 6" descr="255f9546-aaa1-4cb2-8ec0-c7ef3bb84da7.jpg"/>
          <p:cNvPicPr>
            <a:picLocks noChangeAspect="1"/>
          </p:cNvPicPr>
          <p:nvPr/>
        </p:nvPicPr>
        <p:blipFill>
          <a:blip r:embed="rId2" cstate="print"/>
          <a:stretch>
            <a:fillRect/>
          </a:stretch>
        </p:blipFill>
        <p:spPr>
          <a:xfrm>
            <a:off x="1142976" y="1000108"/>
            <a:ext cx="1832648" cy="2214578"/>
          </a:xfrm>
          <a:prstGeom prst="roundRect">
            <a:avLst>
              <a:gd name="adj" fmla="val 2212"/>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87f8b362-fc18-4386-a70f-fac5de7f91ba.jpg"/>
          <p:cNvPicPr>
            <a:picLocks noChangeAspect="1"/>
          </p:cNvPicPr>
          <p:nvPr/>
        </p:nvPicPr>
        <p:blipFill>
          <a:blip r:embed="rId3"/>
          <a:stretch>
            <a:fillRect/>
          </a:stretch>
        </p:blipFill>
        <p:spPr>
          <a:xfrm>
            <a:off x="2285984" y="3571876"/>
            <a:ext cx="1500198" cy="2357454"/>
          </a:xfrm>
          <a:prstGeom prst="roundRect">
            <a:avLst>
              <a:gd name="adj" fmla="val 5670"/>
            </a:avLst>
          </a:prstGeom>
          <a:solidFill>
            <a:srgbClr val="FFFFFF">
              <a:shade val="85000"/>
            </a:srgbClr>
          </a:solidFill>
          <a:ln>
            <a:noFill/>
          </a:ln>
          <a:effectLst>
            <a:reflection blurRad="12700" stA="38000" endPos="28000" dist="5000" dir="5400000" sy="-100000" algn="bl" rotWithShape="0"/>
          </a:effectLst>
        </p:spPr>
      </p:pic>
      <p:sp>
        <p:nvSpPr>
          <p:cNvPr id="10" name="Прямоугольник 9"/>
          <p:cNvSpPr/>
          <p:nvPr/>
        </p:nvSpPr>
        <p:spPr>
          <a:xfrm>
            <a:off x="1071538" y="6072206"/>
            <a:ext cx="3902671" cy="461665"/>
          </a:xfrm>
          <a:prstGeom prst="rect">
            <a:avLst/>
          </a:prstGeom>
        </p:spPr>
        <p:txBody>
          <a:bodyPr wrap="none">
            <a:spAutoFit/>
          </a:bodyPr>
          <a:lstStyle/>
          <a:p>
            <a:pPr algn="ctr"/>
            <a:r>
              <a:rPr lang="kk-KZ" sz="1200" b="1" i="1" dirty="0" smtClean="0">
                <a:effectLst>
                  <a:outerShdw blurRad="75057" dist="38100" dir="5400000" sy="-20000" rotWithShape="0">
                    <a:prstClr val="black">
                      <a:alpha val="25000"/>
                    </a:prstClr>
                  </a:outerShdw>
                </a:effectLst>
                <a:latin typeface="Times New Roman" pitchFamily="18" charset="0"/>
                <a:cs typeface="Times New Roman" pitchFamily="18" charset="0"/>
              </a:rPr>
              <a:t>Бақытбаева Гүлбибі Сағынайқызы,</a:t>
            </a:r>
          </a:p>
          <a:p>
            <a:r>
              <a:rPr lang="kk-KZ" sz="1200" i="1" dirty="0" smtClean="0">
                <a:effectLst>
                  <a:outerShdw blurRad="75057" dist="38100" dir="5400000" sy="-20000" rotWithShape="0">
                    <a:prstClr val="black">
                      <a:alpha val="25000"/>
                    </a:prstClr>
                  </a:outerShdw>
                </a:effectLst>
                <a:latin typeface="Times New Roman" pitchFamily="18" charset="0"/>
                <a:cs typeface="Times New Roman" pitchFamily="18" charset="0"/>
              </a:rPr>
              <a:t>“Рухани жаңғыру”институтының ғылыми қызметкері </a:t>
            </a:r>
            <a:endParaRPr lang="ru-RU" sz="1200" i="1" dirty="0">
              <a:effectLst>
                <a:outerShdw blurRad="75057" dist="38100" dir="5400000" sy="-20000" rotWithShape="0">
                  <a:prstClr val="black">
                    <a:alpha val="25000"/>
                  </a:prstClr>
                </a:outerShdw>
              </a:effectLst>
            </a:endParaRPr>
          </a:p>
        </p:txBody>
      </p:sp>
      <p:sp>
        <p:nvSpPr>
          <p:cNvPr id="11" name="Прямоугольник 10"/>
          <p:cNvSpPr/>
          <p:nvPr/>
        </p:nvSpPr>
        <p:spPr>
          <a:xfrm>
            <a:off x="4929190" y="6072206"/>
            <a:ext cx="3068597" cy="461665"/>
          </a:xfrm>
          <a:prstGeom prst="rect">
            <a:avLst/>
          </a:prstGeom>
        </p:spPr>
        <p:txBody>
          <a:bodyPr wrap="none">
            <a:spAutoFit/>
          </a:bodyPr>
          <a:lstStyle/>
          <a:p>
            <a:pPr algn="ctr"/>
            <a:r>
              <a:rPr lang="kk-KZ" sz="1200" b="1" dirty="0" smtClean="0">
                <a:effectLst>
                  <a:outerShdw blurRad="75057" dist="38100" dir="5400000" sy="-20000" rotWithShape="0">
                    <a:prstClr val="black">
                      <a:alpha val="25000"/>
                    </a:prstClr>
                  </a:outerShdw>
                </a:effectLst>
                <a:latin typeface="Times New Roman" pitchFamily="18" charset="0"/>
                <a:cs typeface="Times New Roman" pitchFamily="18" charset="0"/>
              </a:rPr>
              <a:t>Ахонова Арайлым Сейсенғалиқызы,</a:t>
            </a:r>
          </a:p>
          <a:p>
            <a:r>
              <a:rPr lang="kk-KZ" sz="1200" i="1" dirty="0" smtClean="0">
                <a:effectLst>
                  <a:outerShdw blurRad="75057" dist="38100" dir="5400000" sy="-20000" rotWithShape="0">
                    <a:prstClr val="black">
                      <a:alpha val="25000"/>
                    </a:prstClr>
                  </a:outerShdw>
                </a:effectLst>
                <a:latin typeface="Times New Roman" pitchFamily="18" charset="0"/>
                <a:cs typeface="Times New Roman" pitchFamily="18" charset="0"/>
              </a:rPr>
              <a:t>“Рухани жаңғыру”институтының </a:t>
            </a:r>
            <a:r>
              <a:rPr lang="ru-RU" sz="1200" i="1" dirty="0" err="1" smtClean="0">
                <a:effectLst>
                  <a:outerShdw blurRad="75057" dist="38100" dir="5400000" sy="-20000" rotWithShape="0">
                    <a:prstClr val="black">
                      <a:alpha val="25000"/>
                    </a:prstClr>
                  </a:outerShdw>
                </a:effectLst>
                <a:latin typeface="Times New Roman" pitchFamily="18" charset="0"/>
                <a:cs typeface="Times New Roman" pitchFamily="18" charset="0"/>
              </a:rPr>
              <a:t>әдіскері</a:t>
            </a:r>
            <a:endParaRPr lang="kk-KZ" sz="1200" i="1" dirty="0" smtClean="0">
              <a:effectLst>
                <a:outerShdw blurRad="75057" dist="38100" dir="5400000" sy="-20000" rotWithShape="0">
                  <a:prstClr val="black">
                    <a:alpha val="25000"/>
                  </a:prstClr>
                </a:outerShdw>
              </a:effectLst>
              <a:latin typeface="Times New Roman" pitchFamily="18" charset="0"/>
              <a:cs typeface="Times New Roman" pitchFamily="18" charset="0"/>
            </a:endParaRPr>
          </a:p>
        </p:txBody>
      </p:sp>
      <p:sp>
        <p:nvSpPr>
          <p:cNvPr id="62466" name="AutoShape 2" descr="blob:https://web.whatsapp.com/9c811b0a-1687-4401-9536-e2c5a877a24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2" name="Рисунок 11" descr="9c811b0a-1687-4401-9536-e2c5a877a24d.jpg"/>
          <p:cNvPicPr>
            <a:picLocks noChangeAspect="1"/>
          </p:cNvPicPr>
          <p:nvPr/>
        </p:nvPicPr>
        <p:blipFill>
          <a:blip r:embed="rId4" cstate="print"/>
          <a:srcRect t="12500"/>
          <a:stretch>
            <a:fillRect/>
          </a:stretch>
        </p:blipFill>
        <p:spPr>
          <a:xfrm>
            <a:off x="5357818" y="3571876"/>
            <a:ext cx="1857388" cy="2357454"/>
          </a:xfrm>
          <a:prstGeom prst="roundRect">
            <a:avLst>
              <a:gd name="adj" fmla="val 6549"/>
            </a:avLst>
          </a:prstGeom>
          <a:solidFill>
            <a:srgbClr val="FFFFFF">
              <a:shade val="85000"/>
            </a:srgbClr>
          </a:solidFill>
          <a:ln>
            <a:noFill/>
          </a:ln>
          <a:effectLst>
            <a:reflection blurRad="12700" stA="38000" endPos="28000" dist="5000" dir="5400000" sy="-100000" algn="bl" rotWithShape="0"/>
          </a:effectLst>
        </p:spPr>
      </p:pic>
      <p:sp>
        <p:nvSpPr>
          <p:cNvPr id="13" name="Прямоугольник 12"/>
          <p:cNvSpPr/>
          <p:nvPr/>
        </p:nvSpPr>
        <p:spPr>
          <a:xfrm>
            <a:off x="3071802" y="785794"/>
            <a:ext cx="5429288" cy="2677656"/>
          </a:xfrm>
          <a:prstGeom prst="rect">
            <a:avLst/>
          </a:prstGeom>
        </p:spPr>
        <p:txBody>
          <a:bodyPr wrap="square">
            <a:spAutoFit/>
          </a:bodyPr>
          <a:lstStyle/>
          <a:p>
            <a:pPr algn="just"/>
            <a:r>
              <a:rPr lang="ru-RU" sz="1400" b="1" dirty="0" err="1" smtClean="0">
                <a:latin typeface="Times New Roman" pitchFamily="18" charset="0"/>
                <a:cs typeface="Times New Roman" pitchFamily="18" charset="0"/>
              </a:rPr>
              <a:t>Қыдыршаев Абат</a:t>
            </a:r>
            <a:r>
              <a:rPr lang="ru-RU" sz="1400" b="1" dirty="0" smtClean="0">
                <a:latin typeface="Times New Roman" pitchFamily="18" charset="0"/>
                <a:cs typeface="Times New Roman" pitchFamily="18" charset="0"/>
              </a:rPr>
              <a:t> </a:t>
            </a:r>
            <a:r>
              <a:rPr lang="ru-RU" sz="1400" b="1" dirty="0" err="1" smtClean="0">
                <a:latin typeface="Times New Roman" pitchFamily="18" charset="0"/>
                <a:cs typeface="Times New Roman" pitchFamily="18" charset="0"/>
              </a:rPr>
              <a:t>Сатыбайұлы, </a:t>
            </a:r>
            <a:r>
              <a:rPr lang="ru-RU" sz="1400" i="1" dirty="0" smtClean="0">
                <a:latin typeface="Times New Roman" pitchFamily="18" charset="0"/>
                <a:cs typeface="Times New Roman" pitchFamily="18" charset="0"/>
              </a:rPr>
              <a:t>“</a:t>
            </a:r>
            <a:r>
              <a:rPr lang="ru-RU" sz="1400" i="1" dirty="0" err="1" smtClean="0">
                <a:latin typeface="Times New Roman" pitchFamily="18" charset="0"/>
                <a:cs typeface="Times New Roman" pitchFamily="18" charset="0"/>
              </a:rPr>
              <a:t>Рухани</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жаңғыру”институтының </a:t>
            </a:r>
            <a:r>
              <a:rPr lang="ru-RU" sz="1400" i="1" dirty="0" smtClean="0">
                <a:latin typeface="Times New Roman" pitchFamily="18" charset="0"/>
                <a:cs typeface="Times New Roman" pitchFamily="18" charset="0"/>
              </a:rPr>
              <a:t>директоры, педагогика </a:t>
            </a:r>
            <a:r>
              <a:rPr lang="ru-RU" sz="1400" i="1" dirty="0" err="1" smtClean="0">
                <a:latin typeface="Times New Roman" pitchFamily="18" charset="0"/>
                <a:cs typeface="Times New Roman" pitchFamily="18" charset="0"/>
              </a:rPr>
              <a:t>ғылымдарының докторы</a:t>
            </a:r>
            <a:r>
              <a:rPr lang="ru-RU" sz="1400" i="1" dirty="0" smtClean="0">
                <a:latin typeface="Times New Roman" pitchFamily="18" charset="0"/>
                <a:cs typeface="Times New Roman" pitchFamily="18" charset="0"/>
              </a:rPr>
              <a:t>, профессор, </a:t>
            </a:r>
            <a:r>
              <a:rPr lang="ru-RU" sz="1400" i="1" dirty="0" err="1" smtClean="0">
                <a:latin typeface="Times New Roman" pitchFamily="18" charset="0"/>
                <a:cs typeface="Times New Roman" pitchFamily="18" charset="0"/>
              </a:rPr>
              <a:t>Қазақстан Педагогикалық ғылымдар академиясының академигі</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Халықаралық </a:t>
            </a:r>
            <a:r>
              <a:rPr lang="ru-RU" sz="1400" i="1" dirty="0" smtClean="0">
                <a:latin typeface="Times New Roman" pitchFamily="18" charset="0"/>
                <a:cs typeface="Times New Roman" pitchFamily="18" charset="0"/>
              </a:rPr>
              <a:t>Махамбет </a:t>
            </a:r>
            <a:r>
              <a:rPr lang="ru-RU" sz="1400" i="1" dirty="0" err="1" smtClean="0">
                <a:latin typeface="Times New Roman" pitchFamily="18" charset="0"/>
                <a:cs typeface="Times New Roman" pitchFamily="18" charset="0"/>
              </a:rPr>
              <a:t>атындағы  сыйлықтың иегері</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Қазақстан Республикасының Құрметті азаматы</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төсбелгісінің иегері</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Қазақстанның </a:t>
            </a:r>
            <a:r>
              <a:rPr lang="ru-RU" sz="1400" i="1" dirty="0" err="1" smtClean="0">
                <a:latin typeface="Times New Roman" pitchFamily="18" charset="0"/>
                <a:cs typeface="Times New Roman" pitchFamily="18" charset="0"/>
              </a:rPr>
              <a:t>Құрметті ұстазы</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Жоғары оқу орнының үздік оқытушысы</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атағының екі</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мәрте иегері</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Қазақстан Журналистер</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одағының мүшесі</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Республикалық </a:t>
            </a:r>
            <a:r>
              <a:rPr lang="ru-RU" sz="1400" i="1" dirty="0" smtClean="0">
                <a:latin typeface="Times New Roman" pitchFamily="18" charset="0"/>
                <a:cs typeface="Times New Roman" pitchFamily="18" charset="0"/>
              </a:rPr>
              <a:t>«Махамбет» </a:t>
            </a:r>
            <a:r>
              <a:rPr lang="ru-RU" sz="1400" i="1" dirty="0" err="1" smtClean="0">
                <a:latin typeface="Times New Roman" pitchFamily="18" charset="0"/>
                <a:cs typeface="Times New Roman" pitchFamily="18" charset="0"/>
              </a:rPr>
              <a:t>әдеби</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мәдени және танымдық журналының </a:t>
            </a:r>
            <a:r>
              <a:rPr lang="ru-RU" sz="1400" i="1" dirty="0" smtClean="0">
                <a:latin typeface="Times New Roman" pitchFamily="18" charset="0"/>
                <a:cs typeface="Times New Roman" pitchFamily="18" charset="0"/>
              </a:rPr>
              <a:t>Бас редакторы, </a:t>
            </a:r>
            <a:r>
              <a:rPr lang="ru-RU" sz="1400" i="1" dirty="0" err="1" smtClean="0">
                <a:latin typeface="Times New Roman" pitchFamily="18" charset="0"/>
                <a:cs typeface="Times New Roman" pitchFamily="18" charset="0"/>
              </a:rPr>
              <a:t>Республикалық “Үш қоңыр” әдебиет, мәдениет және өнер газетінің Батыс</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Қазақстан облысы</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бойынша</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меншікті</a:t>
            </a:r>
            <a:r>
              <a:rPr lang="ru-RU" sz="1400" i="1" dirty="0" smtClean="0">
                <a:latin typeface="Times New Roman" pitchFamily="18" charset="0"/>
                <a:cs typeface="Times New Roman" pitchFamily="18" charset="0"/>
              </a:rPr>
              <a:t> </a:t>
            </a:r>
            <a:r>
              <a:rPr lang="ru-RU" sz="1400" i="1" dirty="0" err="1" smtClean="0">
                <a:latin typeface="Times New Roman" pitchFamily="18" charset="0"/>
                <a:cs typeface="Times New Roman" pitchFamily="18" charset="0"/>
              </a:rPr>
              <a:t>тілшісі</a:t>
            </a:r>
            <a:endParaRPr lang="ru-RU" sz="1400" i="1" dirty="0">
              <a:latin typeface="Times New Roman" pitchFamily="18" charset="0"/>
              <a:cs typeface="Times New Roman" pitchFamily="18" charset="0"/>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1538" y="571480"/>
            <a:ext cx="6786610" cy="5632311"/>
          </a:xfrm>
          <a:prstGeom prst="rect">
            <a:avLst/>
          </a:prstGeom>
          <a:noFill/>
        </p:spPr>
        <p:txBody>
          <a:bodyPr wrap="square">
            <a:spAutoFit/>
          </a:bodyPr>
          <a:lstStyle/>
          <a:p>
            <a:pPr algn="ctr"/>
            <a:r>
              <a:rPr lang="en-US" sz="1200" b="1" i="1" dirty="0" smtClean="0">
                <a:latin typeface="Times New Roman" pitchFamily="18" charset="0"/>
                <a:cs typeface="Times New Roman" pitchFamily="18" charset="0"/>
              </a:rPr>
              <a:t>IV</a:t>
            </a:r>
            <a:r>
              <a:rPr lang="ru-RU" sz="1200" b="1" i="1" dirty="0" smtClean="0">
                <a:latin typeface="Times New Roman" pitchFamily="18" charset="0"/>
                <a:cs typeface="Times New Roman" pitchFamily="18" charset="0"/>
              </a:rPr>
              <a:t>. </a:t>
            </a:r>
            <a:r>
              <a:rPr lang="ru-RU" sz="1200" b="1" i="1" dirty="0" err="1">
                <a:latin typeface="Times New Roman" pitchFamily="18" charset="0"/>
                <a:cs typeface="Times New Roman" pitchFamily="18" charset="0"/>
              </a:rPr>
              <a:t>Халықаралық</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республикалық</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облыстық</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қалалық</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және</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университетішілік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дөңгелек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үстелдер</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Алқалы</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кеңестер</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Барлығы</a:t>
            </a:r>
            <a:r>
              <a:rPr lang="ru-RU" sz="1200" b="1" i="1" dirty="0">
                <a:latin typeface="Times New Roman" pitchFamily="18" charset="0"/>
                <a:cs typeface="Times New Roman" pitchFamily="18" charset="0"/>
              </a:rPr>
              <a:t>: 33 (</a:t>
            </a:r>
            <a:r>
              <a:rPr lang="ru-RU" sz="1200" b="1" i="1" dirty="0" err="1">
                <a:latin typeface="Times New Roman" pitchFamily="18" charset="0"/>
                <a:cs typeface="Times New Roman" pitchFamily="18" charset="0"/>
              </a:rPr>
              <a:t>отыз</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үш</a:t>
            </a:r>
            <a:r>
              <a:rPr lang="ru-RU" sz="1200" b="1" i="1" dirty="0" smtClean="0">
                <a:latin typeface="Times New Roman" pitchFamily="18" charset="0"/>
                <a:cs typeface="Times New Roman" pitchFamily="18" charset="0"/>
              </a:rPr>
              <a:t>)</a:t>
            </a:r>
            <a:endParaRPr lang="ru-RU" sz="1200" b="1" i="1"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pPr algn="just"/>
            <a:r>
              <a:rPr lang="ru-RU" sz="1200" b="1" i="1" dirty="0" smtClean="0">
                <a:latin typeface="Times New Roman" pitchFamily="18" charset="0"/>
                <a:cs typeface="Times New Roman" pitchFamily="18" charset="0"/>
              </a:rPr>
              <a:t>    4.1</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Университетішілік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дөңгелек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үстел</a:t>
            </a:r>
            <a:r>
              <a:rPr lang="ru-RU" sz="1200" b="1" i="1"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Мемлекет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басшысының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Жолдауы</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елімізді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жаңғыртудың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айқын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бағдары</a:t>
            </a:r>
            <a:r>
              <a:rPr lang="ru-RU" sz="1200" dirty="0">
                <a:latin typeface="Times New Roman" pitchFamily="18" charset="0"/>
                <a:cs typeface="Times New Roman" pitchFamily="18" charset="0"/>
              </a:rPr>
              <a:t>» - «Послание Главы государства – основа процветания страны» (ҚР </a:t>
            </a:r>
            <a:r>
              <a:rPr lang="ru-RU" sz="1200" dirty="0" err="1">
                <a:latin typeface="Times New Roman" pitchFamily="18" charset="0"/>
                <a:cs typeface="Times New Roman" pitchFamily="18" charset="0"/>
              </a:rPr>
              <a:t>Президенті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Қасым-Жомарт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Тоқаевтың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бірлігі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жүйелі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реформалар</a:t>
            </a:r>
            <a:r>
              <a:rPr lang="ru-RU" sz="1200" dirty="0">
                <a:latin typeface="Times New Roman" pitchFamily="18" charset="0"/>
                <a:cs typeface="Times New Roman" pitchFamily="18" charset="0"/>
              </a:rPr>
              <a:t> – ел </a:t>
            </a:r>
            <a:r>
              <a:rPr lang="ru-RU" sz="1200" dirty="0" err="1">
                <a:latin typeface="Times New Roman" pitchFamily="18" charset="0"/>
                <a:cs typeface="Times New Roman" pitchFamily="18" charset="0"/>
              </a:rPr>
              <a:t>өркендеуінің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берік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негізі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халқына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Жолдауы</a:t>
            </a:r>
            <a:r>
              <a:rPr lang="ru-RU" sz="1200" dirty="0">
                <a:latin typeface="Times New Roman" pitchFamily="18" charset="0"/>
                <a:cs typeface="Times New Roman" pitchFamily="18" charset="0"/>
              </a:rPr>
              <a:t> (01.09.2021 ж.) </a:t>
            </a:r>
            <a:r>
              <a:rPr lang="ru-RU" sz="1200" dirty="0" err="1">
                <a:latin typeface="Times New Roman" pitchFamily="18" charset="0"/>
                <a:cs typeface="Times New Roman" pitchFamily="18" charset="0"/>
              </a:rPr>
              <a:t>бойынша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дөңгелек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үстелі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2021 ж., 08 </a:t>
            </a:r>
            <a:r>
              <a:rPr lang="ru-RU" sz="1200" dirty="0" err="1">
                <a:latin typeface="Times New Roman" pitchFamily="18" charset="0"/>
                <a:cs typeface="Times New Roman" pitchFamily="18" charset="0"/>
              </a:rPr>
              <a:t>қыркүйек</a:t>
            </a:r>
            <a:r>
              <a:rPr lang="ru-RU" sz="1200" dirty="0">
                <a:latin typeface="Times New Roman" pitchFamily="18" charset="0"/>
                <a:cs typeface="Times New Roman" pitchFamily="18" charset="0"/>
              </a:rPr>
              <a:t>.</a:t>
            </a:r>
          </a:p>
          <a:p>
            <a:pPr algn="just"/>
            <a:r>
              <a:rPr lang="ru-RU" sz="1200" b="1" i="1" dirty="0" smtClean="0">
                <a:latin typeface="Times New Roman" pitchFamily="18" charset="0"/>
                <a:cs typeface="Times New Roman" pitchFamily="18" charset="0"/>
              </a:rPr>
              <a:t>    4.2</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Университетішілік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дөңгелек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үстел</a:t>
            </a:r>
            <a:r>
              <a:rPr lang="ru-RU" sz="1200" b="1" i="1"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Әділетті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мемлекет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біртұтас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берекелі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қоғам</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елдіктің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ұштағаны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Республикасы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Президенті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Қасым-Жомарт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Тоқаевтың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Әділетті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мемлекет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Біртұтас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Берекелі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қоғам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халқына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дәстүрлі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Жолдауы</a:t>
            </a:r>
            <a:r>
              <a:rPr lang="ru-RU" sz="1200" dirty="0">
                <a:latin typeface="Times New Roman" pitchFamily="18" charset="0"/>
                <a:cs typeface="Times New Roman" pitchFamily="18" charset="0"/>
              </a:rPr>
              <a:t> (01.09.2022 ж.) </a:t>
            </a:r>
            <a:r>
              <a:rPr lang="ru-RU" sz="1200" dirty="0" err="1">
                <a:latin typeface="Times New Roman" pitchFamily="18" charset="0"/>
                <a:cs typeface="Times New Roman" pitchFamily="18" charset="0"/>
              </a:rPr>
              <a:t>бойынша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дөңгелек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үстел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2022 ж., 14 </a:t>
            </a:r>
            <a:r>
              <a:rPr lang="ru-RU" sz="1200" dirty="0" err="1">
                <a:latin typeface="Times New Roman" pitchFamily="18" charset="0"/>
                <a:cs typeface="Times New Roman" pitchFamily="18" charset="0"/>
              </a:rPr>
              <a:t>қыркүйек</a:t>
            </a:r>
            <a:endParaRPr lang="ru-RU" sz="1200" dirty="0">
              <a:latin typeface="Times New Roman" pitchFamily="18" charset="0"/>
              <a:cs typeface="Times New Roman" pitchFamily="18" charset="0"/>
            </a:endParaRPr>
          </a:p>
          <a:p>
            <a:pPr algn="just"/>
            <a:r>
              <a:rPr lang="ru-RU" sz="1200" b="1" i="1" dirty="0" smtClean="0">
                <a:latin typeface="Times New Roman" pitchFamily="18" charset="0"/>
                <a:cs typeface="Times New Roman" pitchFamily="18" charset="0"/>
              </a:rPr>
              <a:t>   4.3</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Университетішілік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дөңгелек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үстел</a:t>
            </a:r>
            <a:r>
              <a:rPr lang="ru-RU" sz="1200" b="1" i="1"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a:t>
            </a:r>
            <a:r>
              <a:rPr lang="ru-RU" sz="1200" dirty="0">
                <a:latin typeface="Times New Roman" pitchFamily="18" charset="0"/>
                <a:cs typeface="Times New Roman" pitchFamily="18" charset="0"/>
              </a:rPr>
              <a:t>: «Прагматизм – </a:t>
            </a:r>
            <a:r>
              <a:rPr lang="ru-RU" sz="1200" dirty="0" err="1">
                <a:latin typeface="Times New Roman" pitchFamily="18" charset="0"/>
                <a:cs typeface="Times New Roman" pitchFamily="18" charset="0"/>
              </a:rPr>
              <a:t>рухани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жаңғыру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бағытының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дөңгелек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үстел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2022 ж., </a:t>
            </a:r>
            <a:r>
              <a:rPr lang="ru-RU" sz="1200" dirty="0" err="1">
                <a:latin typeface="Times New Roman" pitchFamily="18" charset="0"/>
                <a:cs typeface="Times New Roman" pitchFamily="18" charset="0"/>
              </a:rPr>
              <a:t>желтоқсан</a:t>
            </a:r>
            <a:r>
              <a:rPr lang="ru-RU" sz="1200" dirty="0">
                <a:latin typeface="Times New Roman" pitchFamily="18" charset="0"/>
                <a:cs typeface="Times New Roman" pitchFamily="18" charset="0"/>
              </a:rPr>
              <a:t>. </a:t>
            </a:r>
          </a:p>
          <a:p>
            <a:pPr algn="just"/>
            <a:r>
              <a:rPr lang="ru-RU" sz="1200" b="1" i="1" dirty="0" smtClean="0">
                <a:latin typeface="Times New Roman" pitchFamily="18" charset="0"/>
                <a:cs typeface="Times New Roman" pitchFamily="18" charset="0"/>
              </a:rPr>
              <a:t>   4.4</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Университетішілік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дөңгелек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үстел</a:t>
            </a:r>
            <a:r>
              <a:rPr lang="ru-RU" sz="1200" b="1" i="1"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a:t>
            </a:r>
            <a:r>
              <a:rPr lang="ru-RU" sz="1200" dirty="0">
                <a:latin typeface="Times New Roman" pitchFamily="18" charset="0"/>
                <a:cs typeface="Times New Roman" pitchFamily="18" charset="0"/>
              </a:rPr>
              <a:t>: «Адам </a:t>
            </a:r>
            <a:r>
              <a:rPr lang="ru-RU" sz="1200" dirty="0" err="1">
                <a:latin typeface="Times New Roman" pitchFamily="18" charset="0"/>
                <a:cs typeface="Times New Roman" pitchFamily="18" charset="0"/>
              </a:rPr>
              <a:t>дүниеге</a:t>
            </a:r>
            <a:r>
              <a:rPr lang="ru-RU" sz="1200" dirty="0">
                <a:latin typeface="Times New Roman" pitchFamily="18" charset="0"/>
                <a:cs typeface="Times New Roman" pitchFamily="18" charset="0"/>
              </a:rPr>
              <a:t> патриот </a:t>
            </a:r>
            <a:r>
              <a:rPr lang="ru-RU" sz="1200" dirty="0" err="1">
                <a:latin typeface="Times New Roman" pitchFamily="18" charset="0"/>
                <a:cs typeface="Times New Roman" pitchFamily="18" charset="0"/>
              </a:rPr>
              <a:t>болып</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келмейді</a:t>
            </a:r>
            <a:r>
              <a:rPr lang="ru-RU" sz="1200" dirty="0">
                <a:latin typeface="Times New Roman" pitchFamily="18" charset="0"/>
                <a:cs typeface="Times New Roman" pitchFamily="18" charset="0"/>
              </a:rPr>
              <a:t>»/«Человек не рождается патриотом» (</a:t>
            </a:r>
            <a:r>
              <a:rPr lang="ru-RU" sz="1200" dirty="0" err="1">
                <a:latin typeface="Times New Roman" pitchFamily="18" charset="0"/>
                <a:cs typeface="Times New Roman" pitchFamily="18" charset="0"/>
              </a:rPr>
              <a:t>Қасым-Жомарт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Тоқаевтың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Тәуелсіздік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бәрінен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қымбат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мақаласы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бойынша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дөңгелек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үстел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2021 ж., 20 </a:t>
            </a:r>
            <a:r>
              <a:rPr lang="ru-RU" sz="1200" dirty="0" err="1">
                <a:latin typeface="Times New Roman" pitchFamily="18" charset="0"/>
                <a:cs typeface="Times New Roman" pitchFamily="18" charset="0"/>
              </a:rPr>
              <a:t>қаңтар</a:t>
            </a:r>
            <a:r>
              <a:rPr lang="ru-RU" sz="1200" dirty="0">
                <a:latin typeface="Times New Roman" pitchFamily="18" charset="0"/>
                <a:cs typeface="Times New Roman" pitchFamily="18" charset="0"/>
              </a:rPr>
              <a:t>. </a:t>
            </a:r>
          </a:p>
          <a:p>
            <a:pPr algn="just"/>
            <a:r>
              <a:rPr lang="ru-RU" sz="1200" b="1" i="1" dirty="0" smtClean="0">
                <a:latin typeface="Times New Roman" pitchFamily="18" charset="0"/>
                <a:cs typeface="Times New Roman" pitchFamily="18" charset="0"/>
              </a:rPr>
              <a:t>  4.5</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Университетішілік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дөңгелек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үстел</a:t>
            </a:r>
            <a:r>
              <a:rPr lang="ru-RU" sz="1200" b="1" i="1"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Республикасы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Тәуелсіздік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күніне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арналған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Тәуелсіздік</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қасиетті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құндылық</a:t>
            </a:r>
            <a:r>
              <a:rPr lang="ru-RU" sz="1200" dirty="0">
                <a:latin typeface="Times New Roman" pitchFamily="18" charset="0"/>
                <a:cs typeface="Times New Roman" pitchFamily="18" charset="0"/>
              </a:rPr>
              <a:t>: ел </a:t>
            </a:r>
            <a:r>
              <a:rPr lang="ru-RU" sz="1200" dirty="0" err="1">
                <a:latin typeface="Times New Roman" pitchFamily="18" charset="0"/>
                <a:cs typeface="Times New Roman" pitchFamily="18" charset="0"/>
              </a:rPr>
              <a:t>болашағы</a:t>
            </a:r>
            <a:r>
              <a:rPr lang="ru-RU" sz="1200" dirty="0">
                <a:latin typeface="Times New Roman" pitchFamily="18" charset="0"/>
                <a:cs typeface="Times New Roman" pitchFamily="18" charset="0"/>
              </a:rPr>
              <a:t> мен </a:t>
            </a:r>
            <a:r>
              <a:rPr lang="ru-RU" sz="1200" dirty="0" err="1">
                <a:latin typeface="Times New Roman" pitchFamily="18" charset="0"/>
                <a:cs typeface="Times New Roman" pitchFamily="18" charset="0"/>
              </a:rPr>
              <a:t>халық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еркіндігі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дөңгелек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үстел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2022 ж., 13 </a:t>
            </a:r>
            <a:r>
              <a:rPr lang="ru-RU" sz="1200" dirty="0" err="1">
                <a:latin typeface="Times New Roman" pitchFamily="18" charset="0"/>
                <a:cs typeface="Times New Roman" pitchFamily="18" charset="0"/>
              </a:rPr>
              <a:t>желтоқсан</a:t>
            </a:r>
            <a:r>
              <a:rPr lang="ru-RU" sz="1200" dirty="0">
                <a:latin typeface="Times New Roman" pitchFamily="18" charset="0"/>
                <a:cs typeface="Times New Roman" pitchFamily="18" charset="0"/>
              </a:rPr>
              <a:t>. </a:t>
            </a:r>
          </a:p>
          <a:p>
            <a:pPr algn="just"/>
            <a:r>
              <a:rPr lang="ru-RU" sz="1200" b="1" i="1" dirty="0" smtClean="0">
                <a:latin typeface="Times New Roman" pitchFamily="18" charset="0"/>
                <a:cs typeface="Times New Roman" pitchFamily="18" charset="0"/>
              </a:rPr>
              <a:t>  4.6</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Университетішілік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дөңгелек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үстел</a:t>
            </a:r>
            <a:r>
              <a:rPr lang="ru-RU" sz="1200" b="1" i="1"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Бір</a:t>
            </a:r>
            <a:r>
              <a:rPr lang="ru-RU" sz="1200" dirty="0">
                <a:latin typeface="Times New Roman" pitchFamily="18" charset="0"/>
                <a:cs typeface="Times New Roman" pitchFamily="18" charset="0"/>
              </a:rPr>
              <a:t> ел-</a:t>
            </a:r>
            <a:r>
              <a:rPr lang="ru-RU" sz="1200" dirty="0" err="1">
                <a:latin typeface="Times New Roman" pitchFamily="18" charset="0"/>
                <a:cs typeface="Times New Roman" pitchFamily="18" charset="0"/>
              </a:rPr>
              <a:t>бір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кітап</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акциясы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аясында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таңдалған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Ұстазы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Ахмет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Байтұрсынұлының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шығармаларын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оқу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насихаттауға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арналған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Ұлттың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ұстазы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дөңгелек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үстелі</a:t>
            </a:r>
            <a:r>
              <a:rPr lang="ru-RU" sz="1200" dirty="0">
                <a:latin typeface="Times New Roman" pitchFamily="18" charset="0"/>
                <a:cs typeface="Times New Roman" pitchFamily="18" charset="0"/>
              </a:rPr>
              <a:t>. Орал, 17 </a:t>
            </a:r>
            <a:r>
              <a:rPr lang="ru-RU" sz="1200" dirty="0" err="1">
                <a:latin typeface="Times New Roman" pitchFamily="18" charset="0"/>
                <a:cs typeface="Times New Roman" pitchFamily="18" charset="0"/>
              </a:rPr>
              <a:t>ақпан</a:t>
            </a:r>
            <a:r>
              <a:rPr lang="ru-RU" sz="1200" dirty="0">
                <a:latin typeface="Times New Roman" pitchFamily="18" charset="0"/>
                <a:cs typeface="Times New Roman" pitchFamily="18" charset="0"/>
              </a:rPr>
              <a:t> 2022 ж. </a:t>
            </a:r>
          </a:p>
          <a:p>
            <a:pPr algn="just"/>
            <a:r>
              <a:rPr lang="ru-RU" sz="1200" b="1" i="1" dirty="0" smtClean="0">
                <a:latin typeface="Times New Roman" pitchFamily="18" charset="0"/>
                <a:cs typeface="Times New Roman" pitchFamily="18" charset="0"/>
              </a:rPr>
              <a:t>  4.7</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Университетішілік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дөңгелек</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үстел</a:t>
            </a:r>
            <a:r>
              <a:rPr lang="ru-RU" sz="1200" b="1" i="1"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халқының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тарихы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мәдениеті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шет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елдік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мәдениетпен</a:t>
            </a:r>
            <a:r>
              <a:rPr lang="ru-RU" sz="1200" dirty="0">
                <a:latin typeface="Times New Roman" pitchFamily="18" charset="0"/>
                <a:cs typeface="Times New Roman" pitchFamily="18" charset="0"/>
              </a:rPr>
              <a:t> даму </a:t>
            </a:r>
            <a:r>
              <a:rPr lang="ru-RU" sz="1200" dirty="0" err="1">
                <a:latin typeface="Times New Roman" pitchFamily="18" charset="0"/>
                <a:cs typeface="Times New Roman" pitchFamily="18" charset="0"/>
              </a:rPr>
              <a:t>процесі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бойынша</a:t>
            </a:r>
            <a:r>
              <a:rPr lang="ru-RU" sz="1200" dirty="0">
                <a:latin typeface="Times New Roman" pitchFamily="18" charset="0"/>
                <a:cs typeface="Times New Roman" pitchFamily="18" charset="0"/>
              </a:rPr>
              <a:t> «10 </a:t>
            </a:r>
            <a:r>
              <a:rPr lang="ru-RU" sz="1200" dirty="0" err="1">
                <a:latin typeface="Times New Roman" pitchFamily="18" charset="0"/>
                <a:cs typeface="Times New Roman" pitchFamily="18" charset="0"/>
              </a:rPr>
              <a:t>айырмашылық</a:t>
            </a:r>
            <a:r>
              <a:rPr lang="ru-RU" sz="1200" dirty="0">
                <a:latin typeface="Times New Roman" pitchFamily="18" charset="0"/>
                <a:cs typeface="Times New Roman" pitchFamily="18" charset="0"/>
              </a:rPr>
              <a:t> пен 10 </a:t>
            </a:r>
            <a:r>
              <a:rPr lang="ru-RU" sz="1200" dirty="0" err="1">
                <a:latin typeface="Times New Roman" pitchFamily="18" charset="0"/>
                <a:cs typeface="Times New Roman" pitchFamily="18" charset="0"/>
              </a:rPr>
              <a:t>ерекшелік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жиыны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дөңгелек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үстел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2022 ж., 11 </a:t>
            </a:r>
            <a:r>
              <a:rPr lang="ru-RU" sz="1200" dirty="0" err="1">
                <a:latin typeface="Times New Roman" pitchFamily="18" charset="0"/>
                <a:cs typeface="Times New Roman" pitchFamily="18" charset="0"/>
              </a:rPr>
              <a:t>қазан</a:t>
            </a:r>
            <a:r>
              <a:rPr lang="ru-RU" sz="1200" dirty="0">
                <a:latin typeface="Times New Roman" pitchFamily="18" charset="0"/>
                <a:cs typeface="Times New Roman" pitchFamily="18" charset="0"/>
              </a:rPr>
              <a:t>. </a:t>
            </a:r>
          </a:p>
        </p:txBody>
      </p:sp>
    </p:spTree>
    <p:extLst>
      <p:ext uri="{BB962C8B-B14F-4D97-AF65-F5344CB8AC3E}">
        <p14:creationId xmlns="" xmlns:p14="http://schemas.microsoft.com/office/powerpoint/2010/main" val="153126876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11906" t="18624" r="20624" b="14030"/>
          <a:stretch>
            <a:fillRect/>
          </a:stretch>
        </p:blipFill>
        <p:spPr bwMode="auto">
          <a:xfrm>
            <a:off x="1142976" y="928670"/>
            <a:ext cx="1720466" cy="24288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7" name="Picture 3"/>
          <p:cNvPicPr>
            <a:picLocks noChangeAspect="1" noChangeArrowheads="1"/>
          </p:cNvPicPr>
          <p:nvPr/>
        </p:nvPicPr>
        <p:blipFill>
          <a:blip r:embed="rId3" cstate="print"/>
          <a:srcRect l="13891" t="19643" r="18640" b="13011"/>
          <a:stretch>
            <a:fillRect/>
          </a:stretch>
        </p:blipFill>
        <p:spPr bwMode="auto">
          <a:xfrm>
            <a:off x="3714744" y="214290"/>
            <a:ext cx="1720466" cy="24288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148" name="Picture 4"/>
          <p:cNvPicPr>
            <a:picLocks noChangeAspect="1" noChangeArrowheads="1"/>
          </p:cNvPicPr>
          <p:nvPr/>
        </p:nvPicPr>
        <p:blipFill>
          <a:blip r:embed="rId4" cstate="print"/>
          <a:srcRect l="15875" t="19643" r="16656" b="13011"/>
          <a:stretch>
            <a:fillRect/>
          </a:stretch>
        </p:blipFill>
        <p:spPr bwMode="auto">
          <a:xfrm>
            <a:off x="6072198" y="714356"/>
            <a:ext cx="1720465" cy="242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2" descr="C:\Users\ЗКУ\Documents\ReceivedFiles\Рухани жангыру Кдиршаев А.С\img585.jpg"/>
          <p:cNvPicPr>
            <a:picLocks noChangeAspect="1" noChangeArrowheads="1"/>
          </p:cNvPicPr>
          <p:nvPr/>
        </p:nvPicPr>
        <p:blipFill>
          <a:blip r:embed="rId5" cstate="print"/>
          <a:srcRect l="13890" t="15436" r="20624" b="15806"/>
          <a:stretch>
            <a:fillRect/>
          </a:stretch>
        </p:blipFill>
        <p:spPr bwMode="auto">
          <a:xfrm>
            <a:off x="6215074" y="3571876"/>
            <a:ext cx="1683896" cy="2500330"/>
          </a:xfrm>
          <a:prstGeom prst="roundRect">
            <a:avLst>
              <a:gd name="adj" fmla="val 5673"/>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e0a967ca-6411-4da6-b38a-c1a63a0efb00.jpg"/>
          <p:cNvPicPr>
            <a:picLocks noChangeAspect="1"/>
          </p:cNvPicPr>
          <p:nvPr/>
        </p:nvPicPr>
        <p:blipFill>
          <a:blip r:embed="rId6" cstate="print"/>
          <a:srcRect l="2441" t="1664" r="51183"/>
          <a:stretch>
            <a:fillRect/>
          </a:stretch>
        </p:blipFill>
        <p:spPr>
          <a:xfrm>
            <a:off x="1571604" y="3786190"/>
            <a:ext cx="1643074" cy="24213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e0a967ca-6411-4da6-b38a-c1a63a0efb00.jpg"/>
          <p:cNvPicPr>
            <a:picLocks noChangeAspect="1"/>
          </p:cNvPicPr>
          <p:nvPr/>
        </p:nvPicPr>
        <p:blipFill>
          <a:blip r:embed="rId7" cstate="print"/>
          <a:srcRect l="52344" t="2248" r="2343" b="2203"/>
          <a:stretch>
            <a:fillRect/>
          </a:stretch>
        </p:blipFill>
        <p:spPr>
          <a:xfrm>
            <a:off x="3929058" y="4286256"/>
            <a:ext cx="1657361" cy="242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фот4.jpg"/>
          <p:cNvPicPr/>
          <p:nvPr/>
        </p:nvPicPr>
        <p:blipFill>
          <a:blip r:embed="rId2" cstate="print"/>
          <a:stretch>
            <a:fillRect/>
          </a:stretch>
        </p:blipFill>
        <p:spPr>
          <a:xfrm>
            <a:off x="642910" y="3214686"/>
            <a:ext cx="2500298" cy="1714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descr="фот2.jpg"/>
          <p:cNvPicPr/>
          <p:nvPr/>
        </p:nvPicPr>
        <p:blipFill>
          <a:blip r:embed="rId3" cstate="print"/>
          <a:stretch>
            <a:fillRect/>
          </a:stretch>
        </p:blipFill>
        <p:spPr>
          <a:xfrm>
            <a:off x="1071538" y="1357298"/>
            <a:ext cx="2357454" cy="1500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5" name="Rectangle 1"/>
          <p:cNvSpPr>
            <a:spLocks noChangeArrowheads="1"/>
          </p:cNvSpPr>
          <p:nvPr/>
        </p:nvSpPr>
        <p:spPr bwMode="auto">
          <a:xfrm>
            <a:off x="1500166" y="285728"/>
            <a:ext cx="664373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effectLst>
                  <a:outerShdw blurRad="38100" dist="38100" dir="2700000" algn="tl">
                    <a:srgbClr val="000000">
                      <a:alpha val="43137"/>
                    </a:srgbClr>
                  </a:outerShdw>
                </a:effectLst>
                <a:latin typeface="Calibri"/>
                <a:ea typeface="Times New Roman" pitchFamily="18" charset="0"/>
                <a:cs typeface="Times New Roman" pitchFamily="18" charset="0"/>
              </a:rPr>
              <a:t>«</a:t>
            </a:r>
            <a:r>
              <a:rPr kumimoji="0" lang="kk-KZ" sz="12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ӘДІЛЕТТІ МЕМЛЕКЕТ, БІРТҰТАС ҰЛТ, БЕРЕКЕЛІ ҚОҒАМ </a:t>
            </a:r>
            <a:r>
              <a:rPr kumimoji="0" lang="kk-KZ" sz="1200" b="1" i="0" u="none" strike="noStrike" cap="none" normalizeH="0" baseline="0" dirty="0" smtClean="0">
                <a:ln>
                  <a:noFill/>
                </a:ln>
                <a:effectLst>
                  <a:outerShdw blurRad="38100" dist="38100" dir="2700000" algn="tl">
                    <a:srgbClr val="000000">
                      <a:alpha val="43137"/>
                    </a:srgbClr>
                  </a:outerShdw>
                </a:effectLst>
                <a:latin typeface="Calibri"/>
                <a:ea typeface="Times New Roman" pitchFamily="18" charset="0"/>
                <a:cs typeface="Times New Roman" pitchFamily="18" charset="0"/>
              </a:rPr>
              <a:t>–</a:t>
            </a:r>
            <a:r>
              <a:rPr kumimoji="0" lang="kk-KZ" sz="12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ЕЛДІКТІҢ ҰШТАҒАНЫ</a:t>
            </a:r>
            <a:r>
              <a:rPr kumimoji="0" lang="kk-KZ" sz="1200" b="1" i="0" u="none" strike="noStrike" cap="none" normalizeH="0" baseline="0" dirty="0" smtClean="0">
                <a:ln>
                  <a:noFill/>
                </a:ln>
                <a:effectLst>
                  <a:outerShdw blurRad="38100" dist="38100" dir="2700000" algn="tl">
                    <a:srgbClr val="000000">
                      <a:alpha val="43137"/>
                    </a:srgbClr>
                  </a:outerShdw>
                </a:effectLst>
                <a:latin typeface="Calibri"/>
                <a:ea typeface="Times New Roman" pitchFamily="18"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kk-KZ" sz="1200" b="0" i="1" u="none" strike="noStrike" cap="none" normalizeH="0" baseline="0" dirty="0" smtClean="0">
                <a:ln>
                  <a:noFill/>
                </a:ln>
                <a:effectLst/>
                <a:latin typeface="Times New Roman" pitchFamily="18" charset="0"/>
                <a:ea typeface="Times New Roman" pitchFamily="18" charset="0"/>
                <a:cs typeface="Times New Roman" pitchFamily="18" charset="0"/>
              </a:rPr>
              <a:t> (Қазақстан Республикасы Президенті Қасым-Жомарт Тоқаевтың </a:t>
            </a:r>
            <a:r>
              <a:rPr kumimoji="0" lang="kk-KZ" sz="1200" b="0" i="1" u="none" strike="noStrike" cap="none" normalizeH="0" baseline="0" dirty="0" smtClean="0">
                <a:ln>
                  <a:noFill/>
                </a:ln>
                <a:effectLst/>
                <a:latin typeface="Calibri"/>
                <a:ea typeface="Times New Roman" pitchFamily="18" charset="0"/>
                <a:cs typeface="Times New Roman" pitchFamily="18" charset="0"/>
              </a:rPr>
              <a:t>«</a:t>
            </a:r>
            <a:r>
              <a:rPr kumimoji="0" lang="kk-KZ" sz="1200" b="0" i="1" u="none" strike="noStrike" cap="none" normalizeH="0" baseline="0" dirty="0" smtClean="0">
                <a:ln>
                  <a:noFill/>
                </a:ln>
                <a:effectLst/>
                <a:latin typeface="Times New Roman" pitchFamily="18" charset="0"/>
                <a:ea typeface="Times New Roman" pitchFamily="18" charset="0"/>
                <a:cs typeface="Times New Roman" pitchFamily="18" charset="0"/>
              </a:rPr>
              <a:t>Әділетті мемлекет. Біртұтас ұлт. Берекелі қоғам</a:t>
            </a:r>
            <a:r>
              <a:rPr kumimoji="0" lang="kk-KZ" sz="1200" b="0" i="1" u="none" strike="noStrike" cap="none" normalizeH="0" baseline="0" dirty="0" smtClean="0">
                <a:ln>
                  <a:noFill/>
                </a:ln>
                <a:effectLst/>
                <a:latin typeface="Calibri"/>
                <a:ea typeface="Times New Roman" pitchFamily="18" charset="0"/>
                <a:cs typeface="Times New Roman" pitchFamily="18" charset="0"/>
              </a:rPr>
              <a:t>»</a:t>
            </a:r>
            <a:r>
              <a:rPr kumimoji="0" lang="kk-KZ" sz="1200" b="0" i="1" u="none" strike="noStrike" cap="none" normalizeH="0" baseline="0" dirty="0" smtClean="0">
                <a:ln>
                  <a:noFill/>
                </a:ln>
                <a:effectLst/>
                <a:latin typeface="Times New Roman" pitchFamily="18" charset="0"/>
                <a:ea typeface="Times New Roman" pitchFamily="18" charset="0"/>
                <a:cs typeface="Times New Roman" pitchFamily="18" charset="0"/>
              </a:rPr>
              <a:t> атты Қазақстан халқына дәстүрлі  Жолдауы (01.09.2022 ж.) бойынша) тақырыбындағы  дөңгелек үстелі</a:t>
            </a:r>
            <a:endParaRPr kumimoji="0" lang="kk-KZ" sz="1200" b="0" i="0" u="none" strike="noStrike" cap="none" normalizeH="0" baseline="0" dirty="0" smtClean="0">
              <a:ln>
                <a:noFill/>
              </a:ln>
              <a:effectLst/>
              <a:latin typeface="Arial" pitchFamily="34" charset="0"/>
              <a:cs typeface="Arial" pitchFamily="34" charset="0"/>
            </a:endParaRPr>
          </a:p>
        </p:txBody>
      </p:sp>
      <p:sp>
        <p:nvSpPr>
          <p:cNvPr id="16389" name="Rectangle 5"/>
          <p:cNvSpPr>
            <a:spLocks noChangeArrowheads="1"/>
          </p:cNvSpPr>
          <p:nvPr/>
        </p:nvSpPr>
        <p:spPr bwMode="auto">
          <a:xfrm>
            <a:off x="3714744" y="1428736"/>
            <a:ext cx="464347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Модератор: Қыдыршаев Абат Сатыбайұлы, </a:t>
            </a:r>
            <a:r>
              <a:rPr kumimoji="0" lang="kk-KZ" sz="12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Рухани жаңғыру</a:t>
            </a:r>
            <a:r>
              <a:rPr kumimoji="0" lang="kk-KZ" sz="12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институтының директоры, педагогика ғылымдарының докторы, профессор, Қазақстан Педагогикалық ғылымдар академиясының академигі, Халықаралық Махамбет атындағы сыйлықтың иегері, </a:t>
            </a:r>
            <a:r>
              <a:rPr kumimoji="0" lang="kk-KZ" sz="12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Махамбет</a:t>
            </a:r>
            <a:r>
              <a:rPr kumimoji="0" lang="kk-KZ" sz="12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әдеби, мәдени және танымдық журналының бас редакторы, Қазақстан Журналистер одағының мүшесі</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390" name="Rectangle 6"/>
          <p:cNvSpPr>
            <a:spLocks noChangeArrowheads="1"/>
          </p:cNvSpPr>
          <p:nvPr/>
        </p:nvSpPr>
        <p:spPr bwMode="auto">
          <a:xfrm>
            <a:off x="3143240" y="2857496"/>
            <a:ext cx="5214974" cy="31393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kk-KZ"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Алғы сөз. Мемлекет басшысы Қасым-Жомарт Тоқаевтың Жолдауы: ел дамуының басым бағыттары, жаңа Қазақстанды құру жолындағы нақты қадамдар.  Ахмеденов Қажымұрат Махсотұлы</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Ғылыми жұмыс және халықаралық байланыстар жөніндегі проректор</a:t>
            </a:r>
            <a:r>
              <a:rPr kumimoji="0" lang="kk-KZ"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kk-KZ"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 А Я Н Д А М А Л А Р:</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kk-KZ" sz="11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Жаңа Қазақстанның тірегі – ұлттық рухтағы тәрбиелі ұрпақ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(Мемлекет басшысы Қасым-Жомарт Тоқаевтың Қазақстан халқына Жолдауынан туындайтын тұжырымдар негізінде, 01 қыркүйек 2022 жыл).</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Қыдыршаев Абат Сатыбайұлы,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Махамбет Өтемісов атындағы Батыс Қазақстан университетінің</a:t>
            </a: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«Рухани жаңғыру» институтының директоры, педагогика ғылымдарының докторы, профессор, Қазақстан Педагогикалық ғылымдар академиясының академигі, Халықаралық Махамбет атындағы сыйлықтың иегері</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Char char="-"/>
              <a:tabLst/>
            </a:pPr>
            <a:r>
              <a:rPr kumimoji="0" lang="kk-KZ" sz="11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Президент Жолдауы: Қазақстанның экономикалық даму векторы. Турченко Анна Александрқызы, </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экономика ғылымдарының кандидаты, доцент</a:t>
            </a:r>
          </a:p>
          <a:p>
            <a:pPr lvl="0" indent="449263" algn="just" eaLnBrk="0" fontAlgn="base" hangingPunct="0">
              <a:spcBef>
                <a:spcPct val="0"/>
              </a:spcBef>
              <a:spcAft>
                <a:spcPct val="0"/>
              </a:spcAft>
              <a:buFontTx/>
              <a:buChar char="-"/>
            </a:pPr>
            <a:r>
              <a:rPr lang="kk-KZ" sz="1100" dirty="0" smtClean="0">
                <a:latin typeface="Times New Roman" pitchFamily="18" charset="0"/>
                <a:cs typeface="Times New Roman" pitchFamily="18" charset="0"/>
              </a:rPr>
              <a:t>-</a:t>
            </a:r>
            <a:r>
              <a:rPr lang="kk-KZ" sz="1100" b="1" dirty="0" smtClean="0">
                <a:latin typeface="Times New Roman" pitchFamily="18" charset="0"/>
                <a:cs typeface="Times New Roman" pitchFamily="18" charset="0"/>
              </a:rPr>
              <a:t> Мемлекет басшысының Қазақстан халқына Жолдауындағы нақты секторды дамыту бағдары: су ресурстарының проблемалары, шешу жолдары. Сарманов Айбек Ертілеуұлы,</a:t>
            </a:r>
            <a:r>
              <a:rPr lang="kk-KZ" sz="1100" i="1" dirty="0" smtClean="0">
                <a:latin typeface="Times New Roman" pitchFamily="18" charset="0"/>
                <a:cs typeface="Times New Roman" pitchFamily="18" charset="0"/>
              </a:rPr>
              <a:t> Махамбет Өтемісов атындағы Батыс Қазақстан университетінің жас ғалымдар кеңесінің төрағасы, магистр</a:t>
            </a:r>
            <a:endParaRPr kumimoji="0" lang="ru-RU" sz="11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p:cNvSpPr>
            <a:spLocks noChangeArrowheads="1"/>
          </p:cNvSpPr>
          <p:nvPr/>
        </p:nvSpPr>
        <p:spPr bwMode="auto">
          <a:xfrm>
            <a:off x="642910" y="571480"/>
            <a:ext cx="7643866"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Президент Жолдауы – саяси реформалардың жаңа кезеңі. Шайхиев Тұрар Төлегенұлы,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саясаттанушы, Қазақстан халқы Ассамблеясы кафедрасының меңгерушісі, аға оқытушы</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Жастар – әділетті жаңа Қазақстанның қозғаушы күші. Қонысбаев Абылай Оңғарұлы,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Жастар ісі жөніндегі комитеттің жетекшісі</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Ел Президенті Жолдауындағы заң және құқықтық тәртіп бағдарының аспектілері. Досжанов Қайырбек Мырзақожаұлы,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заң ғылымдарының магистрі, Құқық пәндер кафедрасының оқытушысы</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Батыс Қазақстан облысы мәслихатының депутаты</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Ізмағанбет Бағдаи Мәдиұлы</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қатысып шара соңында студенттерге саралы ой айтып, Жолдау жайлы өз пікірімен бөлісті.</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Тұжырым. Ел бірлігі мен ұлт тұтастығы – ұлт байлығы, қоғам қазынасы. Дәрішева Түймеш Малбағарқызы,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М.Өтемісов атындағы Батыс Қазақстан университетінің тәрбие жұмысы және әлеуметтік мәселелер жөніндегі проректоры, педагогика ғылымдарының кандидаты, доцент</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Дөгелек үстелге</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«Жайық үні», «Ақжайық»</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БАҚ өкілдері қатысты.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Көрме. Жаһандану дәуірінде ұлттық құндылықтарды дәріптеу – кешенді жаңғырудың негізі. Әлімбекерова Тоты Еркінқызы,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Махамбет Өтемісов атындағы Батыс Қазақстан университетінің Ғылыми кітапхана директоры</a:t>
            </a:r>
            <a:endParaRPr kumimoji="0" lang="kk-KZ"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6" name="Рисунок 5" descr="IMG_3140.JPG"/>
          <p:cNvPicPr>
            <a:picLocks noChangeAspect="1"/>
          </p:cNvPicPr>
          <p:nvPr/>
        </p:nvPicPr>
        <p:blipFill>
          <a:blip r:embed="rId2" cstate="print"/>
          <a:stretch>
            <a:fillRect/>
          </a:stretch>
        </p:blipFill>
        <p:spPr>
          <a:xfrm>
            <a:off x="1000100" y="3571876"/>
            <a:ext cx="3286116" cy="20478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IMG_3130.JPG"/>
          <p:cNvPicPr>
            <a:picLocks noChangeAspect="1"/>
          </p:cNvPicPr>
          <p:nvPr/>
        </p:nvPicPr>
        <p:blipFill>
          <a:blip r:embed="rId3" cstate="print"/>
          <a:stretch>
            <a:fillRect/>
          </a:stretch>
        </p:blipFill>
        <p:spPr>
          <a:xfrm>
            <a:off x="4643438" y="3500438"/>
            <a:ext cx="3786182" cy="21431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0034" y="142852"/>
            <a:ext cx="7858180" cy="984885"/>
          </a:xfrm>
          <a:prstGeom prst="rect">
            <a:avLst/>
          </a:prstGeom>
        </p:spPr>
        <p:txBody>
          <a:bodyPr wrap="square">
            <a:spAutoFit/>
          </a:bodyPr>
          <a:lstStyle/>
          <a:p>
            <a:pPr algn="ctr"/>
            <a:r>
              <a:rPr lang="ru-RU" sz="1600" dirty="0" smtClean="0">
                <a:latin typeface="Times New Roman" pitchFamily="18" charset="0"/>
                <a:cs typeface="Times New Roman" pitchFamily="18" charset="0"/>
              </a:rPr>
              <a:t> </a:t>
            </a:r>
            <a:r>
              <a:rPr lang="ru-RU" sz="1200" b="1" dirty="0" smtClean="0">
                <a:latin typeface="Times New Roman" pitchFamily="18" charset="0"/>
                <a:cs typeface="Times New Roman" pitchFamily="18" charset="0"/>
              </a:rPr>
              <a:t>«МЕМЛЕКЕТ БАСШЫСЫНЫҢ ЖОЛДАУЫ – ЕЛІМІЗДІ ЖАҢҒЫРТУДЫҢ АЙҚЫН БАҒДАРЫ» - «ПОСЛАНИЕ ГЛАВЫ ГОСУДАРСТВА – ОСНОВА ПРОЦВЕТАНИЯ СТРАНЫ»</a:t>
            </a:r>
            <a:r>
              <a:rPr lang="ru-RU" sz="1600" dirty="0" smtClean="0">
                <a:latin typeface="Times New Roman" pitchFamily="18" charset="0"/>
                <a:cs typeface="Times New Roman" pitchFamily="18" charset="0"/>
              </a:rPr>
              <a:t> </a:t>
            </a:r>
            <a:r>
              <a:rPr lang="ru-RU" sz="1200" i="1" dirty="0" smtClean="0">
                <a:latin typeface="Times New Roman" pitchFamily="18" charset="0"/>
                <a:cs typeface="Times New Roman" pitchFamily="18" charset="0"/>
              </a:rPr>
              <a:t>(</a:t>
            </a:r>
            <a:r>
              <a:rPr lang="ru-RU" sz="1200" i="1" dirty="0">
                <a:latin typeface="Times New Roman" pitchFamily="18" charset="0"/>
                <a:cs typeface="Times New Roman" pitchFamily="18" charset="0"/>
              </a:rPr>
              <a:t>ҚР </a:t>
            </a:r>
            <a:r>
              <a:rPr lang="ru-RU" sz="1200" i="1" dirty="0" err="1">
                <a:latin typeface="Times New Roman" pitchFamily="18" charset="0"/>
                <a:cs typeface="Times New Roman" pitchFamily="18" charset="0"/>
              </a:rPr>
              <a:t>Президенті</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Қасым-Жомарт</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Тоқаевтың</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Халық</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бірлігі</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және</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жүйелі</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реформалар</a:t>
            </a:r>
            <a:r>
              <a:rPr lang="ru-RU" sz="1200" i="1" dirty="0">
                <a:latin typeface="Times New Roman" pitchFamily="18" charset="0"/>
                <a:cs typeface="Times New Roman" pitchFamily="18" charset="0"/>
              </a:rPr>
              <a:t> – ел </a:t>
            </a:r>
            <a:r>
              <a:rPr lang="ru-RU" sz="1200" i="1" dirty="0" err="1">
                <a:latin typeface="Times New Roman" pitchFamily="18" charset="0"/>
                <a:cs typeface="Times New Roman" pitchFamily="18" charset="0"/>
              </a:rPr>
              <a:t>өркендеуінің</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берік</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негізі</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тақырыбындағы</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Қазақстан</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халқына</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Жолдауы</a:t>
            </a:r>
            <a:r>
              <a:rPr lang="ru-RU" sz="1200" i="1" dirty="0">
                <a:latin typeface="Times New Roman" pitchFamily="18" charset="0"/>
                <a:cs typeface="Times New Roman" pitchFamily="18" charset="0"/>
              </a:rPr>
              <a:t> (01.09.2021 ж.) </a:t>
            </a:r>
            <a:r>
              <a:rPr lang="ru-RU" sz="1200" i="1" dirty="0" err="1">
                <a:latin typeface="Times New Roman" pitchFamily="18" charset="0"/>
                <a:cs typeface="Times New Roman" pitchFamily="18" charset="0"/>
              </a:rPr>
              <a:t>бойынша</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атты</a:t>
            </a:r>
            <a:r>
              <a:rPr lang="ru-RU" sz="1200" i="1" dirty="0">
                <a:latin typeface="Times New Roman" pitchFamily="18" charset="0"/>
                <a:cs typeface="Times New Roman" pitchFamily="18" charset="0"/>
              </a:rPr>
              <a:t> </a:t>
            </a:r>
            <a:r>
              <a:rPr lang="ru-RU" sz="1200" i="1" dirty="0" err="1">
                <a:latin typeface="Times New Roman" pitchFamily="18" charset="0"/>
                <a:cs typeface="Times New Roman" pitchFamily="18" charset="0"/>
              </a:rPr>
              <a:t>дөңгелек</a:t>
            </a:r>
            <a:r>
              <a:rPr lang="ru-RU" sz="1200" i="1" dirty="0">
                <a:latin typeface="Times New Roman" pitchFamily="18" charset="0"/>
                <a:cs typeface="Times New Roman" pitchFamily="18" charset="0"/>
              </a:rPr>
              <a:t> </a:t>
            </a:r>
            <a:r>
              <a:rPr lang="ru-RU" sz="1200" i="1" dirty="0" err="1" smtClean="0">
                <a:latin typeface="Times New Roman" pitchFamily="18" charset="0"/>
                <a:cs typeface="Times New Roman" pitchFamily="18" charset="0"/>
              </a:rPr>
              <a:t>үстелі</a:t>
            </a:r>
            <a:endParaRPr lang="ru-RU" sz="1200" i="1" dirty="0">
              <a:latin typeface="Times New Roman" pitchFamily="18" charset="0"/>
              <a:cs typeface="Times New Roman" pitchFamily="18" charset="0"/>
            </a:endParaRPr>
          </a:p>
        </p:txBody>
      </p:sp>
      <p:pic>
        <p:nvPicPr>
          <p:cNvPr id="3" name="Рисунок 2"/>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000100" y="1357298"/>
            <a:ext cx="2357422"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28662" y="3929066"/>
            <a:ext cx="2476894"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3500430" y="1142984"/>
            <a:ext cx="4357718" cy="5509200"/>
          </a:xfrm>
          <a:prstGeom prst="rect">
            <a:avLst/>
          </a:prstGeom>
        </p:spPr>
        <p:txBody>
          <a:bodyPr wrap="square">
            <a:spAutoFit/>
          </a:bodyPr>
          <a:lstStyle/>
          <a:p>
            <a:pPr algn="just"/>
            <a:r>
              <a:rPr lang="ru-RU" sz="1100" dirty="0" smtClean="0">
                <a:latin typeface="Times New Roman" pitchFamily="18" charset="0"/>
                <a:cs typeface="Times New Roman" pitchFamily="18" charset="0"/>
              </a:rPr>
              <a:t>"</a:t>
            </a:r>
            <a:r>
              <a:rPr lang="ru-RU" sz="1100" dirty="0" err="1" smtClean="0">
                <a:latin typeface="Times New Roman" pitchFamily="18" charset="0"/>
                <a:cs typeface="Times New Roman" pitchFamily="18" charset="0"/>
              </a:rPr>
              <a:t>Мемлекет</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басшысының Жолдауы</a:t>
            </a:r>
            <a:r>
              <a:rPr lang="ru-RU" sz="1100" dirty="0" smtClean="0">
                <a:latin typeface="Times New Roman" pitchFamily="18" charset="0"/>
                <a:cs typeface="Times New Roman" pitchFamily="18" charset="0"/>
              </a:rPr>
              <a:t> - </a:t>
            </a:r>
            <a:r>
              <a:rPr lang="ru-RU" sz="1100" dirty="0" err="1" smtClean="0">
                <a:latin typeface="Times New Roman" pitchFamily="18" charset="0"/>
                <a:cs typeface="Times New Roman" pitchFamily="18" charset="0"/>
              </a:rPr>
              <a:t>елімізді</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жаңғыртудың айқын бағдары" тақырыбында қыркүйектің </a:t>
            </a:r>
            <a:r>
              <a:rPr lang="ru-RU" sz="1100" dirty="0" smtClean="0">
                <a:latin typeface="Times New Roman" pitchFamily="18" charset="0"/>
                <a:cs typeface="Times New Roman" pitchFamily="18" charset="0"/>
              </a:rPr>
              <a:t>8-і </a:t>
            </a:r>
            <a:r>
              <a:rPr lang="ru-RU" sz="1100" dirty="0" err="1" smtClean="0">
                <a:latin typeface="Times New Roman" pitchFamily="18" charset="0"/>
                <a:cs typeface="Times New Roman" pitchFamily="18" charset="0"/>
              </a:rPr>
              <a:t>күні </a:t>
            </a:r>
            <a:r>
              <a:rPr lang="ru-RU" sz="1100" dirty="0" smtClean="0">
                <a:latin typeface="Times New Roman" pitchFamily="18" charset="0"/>
                <a:cs typeface="Times New Roman" pitchFamily="18" charset="0"/>
              </a:rPr>
              <a:t>М.</a:t>
            </a:r>
            <a:r>
              <a:rPr lang="ru-RU" sz="1100" dirty="0" err="1" smtClean="0">
                <a:latin typeface="Times New Roman" pitchFamily="18" charset="0"/>
                <a:cs typeface="Times New Roman" pitchFamily="18" charset="0"/>
              </a:rPr>
              <a:t>Өтемісов атындағы Батыс</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Қазақстан университетінде</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Рухани</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жаңғыру</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институтының ұйымдастыруымен офлайн</a:t>
            </a:r>
            <a:r>
              <a:rPr lang="ru-RU" sz="1100" dirty="0" smtClean="0">
                <a:latin typeface="Times New Roman" pitchFamily="18" charset="0"/>
                <a:cs typeface="Times New Roman" pitchFamily="18" charset="0"/>
              </a:rPr>
              <a:t>/</a:t>
            </a:r>
            <a:r>
              <a:rPr lang="ru-RU" sz="1100" dirty="0" err="1" smtClean="0">
                <a:latin typeface="Times New Roman" pitchFamily="18" charset="0"/>
                <a:cs typeface="Times New Roman" pitchFamily="18" charset="0"/>
              </a:rPr>
              <a:t>онлайн</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дөңгелек үстел өтті</a:t>
            </a:r>
            <a:r>
              <a:rPr lang="ru-RU" sz="1100" dirty="0" smtClean="0">
                <a:latin typeface="Times New Roman" pitchFamily="18" charset="0"/>
                <a:cs typeface="Times New Roman" pitchFamily="18" charset="0"/>
              </a:rPr>
              <a:t>. Модератор: "</a:t>
            </a:r>
            <a:r>
              <a:rPr lang="ru-RU" sz="1100" dirty="0" err="1" smtClean="0">
                <a:latin typeface="Times New Roman" pitchFamily="18" charset="0"/>
                <a:cs typeface="Times New Roman" pitchFamily="18" charset="0"/>
              </a:rPr>
              <a:t>Рухани</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жаңғыру" институтының </a:t>
            </a:r>
            <a:r>
              <a:rPr lang="ru-RU" sz="1100" dirty="0" smtClean="0">
                <a:latin typeface="Times New Roman" pitchFamily="18" charset="0"/>
                <a:cs typeface="Times New Roman" pitchFamily="18" charset="0"/>
              </a:rPr>
              <a:t>директоры, педагогика </a:t>
            </a:r>
            <a:r>
              <a:rPr lang="ru-RU" sz="1100" dirty="0" err="1" smtClean="0">
                <a:latin typeface="Times New Roman" pitchFamily="18" charset="0"/>
                <a:cs typeface="Times New Roman" pitchFamily="18" charset="0"/>
              </a:rPr>
              <a:t>ғылымдарының докторы</a:t>
            </a:r>
            <a:r>
              <a:rPr lang="ru-RU" sz="1100" dirty="0" smtClean="0">
                <a:latin typeface="Times New Roman" pitchFamily="18" charset="0"/>
                <a:cs typeface="Times New Roman" pitchFamily="18" charset="0"/>
              </a:rPr>
              <a:t>, профессор, </a:t>
            </a:r>
            <a:r>
              <a:rPr lang="ru-RU" sz="1100" dirty="0" err="1" smtClean="0">
                <a:latin typeface="Times New Roman" pitchFamily="18" charset="0"/>
                <a:cs typeface="Times New Roman" pitchFamily="18" charset="0"/>
              </a:rPr>
              <a:t>Қазақстан Педагогикалық ғылымдар академиясының академигі</a:t>
            </a:r>
            <a:r>
              <a:rPr lang="ru-RU" sz="1100" dirty="0" smtClean="0">
                <a:latin typeface="Times New Roman" pitchFamily="18" charset="0"/>
                <a:cs typeface="Times New Roman" pitchFamily="18" charset="0"/>
              </a:rPr>
              <a:t>, ҚР </a:t>
            </a:r>
            <a:r>
              <a:rPr lang="ru-RU" sz="1100" dirty="0" err="1" smtClean="0">
                <a:latin typeface="Times New Roman" pitchFamily="18" charset="0"/>
                <a:cs typeface="Times New Roman" pitchFamily="18" charset="0"/>
              </a:rPr>
              <a:t>Журналистер</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одағының мүшесі</a:t>
            </a:r>
            <a:r>
              <a:rPr lang="ru-RU" sz="1100" dirty="0" smtClean="0">
                <a:latin typeface="Times New Roman" pitchFamily="18" charset="0"/>
                <a:cs typeface="Times New Roman" pitchFamily="18" charset="0"/>
              </a:rPr>
              <a:t>, ҚР </a:t>
            </a:r>
            <a:r>
              <a:rPr lang="ru-RU" sz="1100" dirty="0" err="1" smtClean="0">
                <a:latin typeface="Times New Roman" pitchFamily="18" charset="0"/>
                <a:cs typeface="Times New Roman" pitchFamily="18" charset="0"/>
              </a:rPr>
              <a:t>Жоғары оқу орнының үздік оқытушысы Қыдыршаев Абат</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Сатыбайұлы</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Дөңгелек үстел алғы сөзі М.Өтемісов атындағы БҚУ-дың </a:t>
            </a:r>
            <a:r>
              <a:rPr lang="ru-RU" sz="1100" dirty="0" smtClean="0">
                <a:latin typeface="Times New Roman" pitchFamily="18" charset="0"/>
                <a:cs typeface="Times New Roman" pitchFamily="18" charset="0"/>
              </a:rPr>
              <a:t>ректоры, биология </a:t>
            </a:r>
            <a:r>
              <a:rPr lang="ru-RU" sz="1100" dirty="0" err="1" smtClean="0">
                <a:latin typeface="Times New Roman" pitchFamily="18" charset="0"/>
                <a:cs typeface="Times New Roman" pitchFamily="18" charset="0"/>
              </a:rPr>
              <a:t>ғылымдарының </a:t>
            </a:r>
            <a:r>
              <a:rPr lang="ru-RU" sz="1100" dirty="0" smtClean="0">
                <a:latin typeface="Times New Roman" pitchFamily="18" charset="0"/>
                <a:cs typeface="Times New Roman" pitchFamily="18" charset="0"/>
              </a:rPr>
              <a:t>кандидаты, профессор, </a:t>
            </a:r>
            <a:r>
              <a:rPr lang="ru-RU" sz="1100" dirty="0" err="1" smtClean="0">
                <a:latin typeface="Times New Roman" pitchFamily="18" charset="0"/>
                <a:cs typeface="Times New Roman" pitchFamily="18" charset="0"/>
              </a:rPr>
              <a:t>Қазақстан Жаратылыстану</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ғылымдары академиясының академигі</a:t>
            </a:r>
            <a:r>
              <a:rPr lang="ru-RU" sz="1100" dirty="0" smtClean="0">
                <a:latin typeface="Times New Roman" pitchFamily="18" charset="0"/>
                <a:cs typeface="Times New Roman" pitchFamily="18" charset="0"/>
              </a:rPr>
              <a:t>, ҚР </a:t>
            </a:r>
            <a:r>
              <a:rPr lang="ru-RU" sz="1100" dirty="0" err="1" smtClean="0">
                <a:latin typeface="Times New Roman" pitchFamily="18" charset="0"/>
                <a:cs typeface="Times New Roman" pitchFamily="18" charset="0"/>
              </a:rPr>
              <a:t>әл-Фараби атындағы ғылым </a:t>
            </a:r>
            <a:r>
              <a:rPr lang="ru-RU" sz="1100" dirty="0" smtClean="0">
                <a:latin typeface="Times New Roman" pitchFamily="18" charset="0"/>
                <a:cs typeface="Times New Roman" pitchFamily="18" charset="0"/>
              </a:rPr>
              <a:t>мен техника </a:t>
            </a:r>
            <a:r>
              <a:rPr lang="ru-RU" sz="1100" dirty="0" err="1" smtClean="0">
                <a:latin typeface="Times New Roman" pitchFamily="18" charset="0"/>
                <a:cs typeface="Times New Roman" pitchFamily="18" charset="0"/>
              </a:rPr>
              <a:t>саласындағы Мемлекеттік</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сыйлығының </a:t>
            </a:r>
            <a:r>
              <a:rPr lang="ru-RU" sz="1100" dirty="0" smtClean="0">
                <a:latin typeface="Times New Roman" pitchFamily="18" charset="0"/>
                <a:cs typeface="Times New Roman" pitchFamily="18" charset="0"/>
              </a:rPr>
              <a:t>лауреаты, </a:t>
            </a:r>
            <a:r>
              <a:rPr lang="ru-RU" sz="1100" dirty="0" err="1" smtClean="0">
                <a:latin typeface="Times New Roman" pitchFamily="18" charset="0"/>
                <a:cs typeface="Times New Roman" pitchFamily="18" charset="0"/>
              </a:rPr>
              <a:t>Батыс</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Қазақстан облыстық маслихатының </a:t>
            </a:r>
            <a:r>
              <a:rPr lang="ru-RU" sz="1100" dirty="0" smtClean="0">
                <a:latin typeface="Times New Roman" pitchFamily="18" charset="0"/>
                <a:cs typeface="Times New Roman" pitchFamily="18" charset="0"/>
              </a:rPr>
              <a:t>депутаты </a:t>
            </a:r>
            <a:r>
              <a:rPr lang="ru-RU" sz="1100" dirty="0" err="1" smtClean="0">
                <a:latin typeface="Times New Roman" pitchFamily="18" charset="0"/>
                <a:cs typeface="Times New Roman" pitchFamily="18" charset="0"/>
              </a:rPr>
              <a:t>Серғалиев Нұрлан Хабиболлаұлына берілді</a:t>
            </a:r>
            <a:r>
              <a:rPr lang="ru-RU" sz="1100" dirty="0" smtClean="0">
                <a:latin typeface="Times New Roman" pitchFamily="18" charset="0"/>
                <a:cs typeface="Times New Roman" pitchFamily="18" charset="0"/>
              </a:rPr>
              <a:t>. "Президент </a:t>
            </a:r>
            <a:r>
              <a:rPr lang="ru-RU" sz="1100" dirty="0" err="1" smtClean="0">
                <a:latin typeface="Times New Roman" pitchFamily="18" charset="0"/>
                <a:cs typeface="Times New Roman" pitchFamily="18" charset="0"/>
              </a:rPr>
              <a:t>Жолдауы</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айқын бағдар</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ынтымақты бірлік</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қарқынды қадам</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атты</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тақырыптағы алғашқы баяндаманы</a:t>
            </a:r>
            <a:r>
              <a:rPr lang="ru-RU" sz="1100" dirty="0" smtClean="0">
                <a:latin typeface="Times New Roman" pitchFamily="18" charset="0"/>
                <a:cs typeface="Times New Roman" pitchFamily="18" charset="0"/>
              </a:rPr>
              <a:t> педагогика </a:t>
            </a:r>
            <a:r>
              <a:rPr lang="ru-RU" sz="1100" dirty="0" err="1" smtClean="0">
                <a:latin typeface="Times New Roman" pitchFamily="18" charset="0"/>
                <a:cs typeface="Times New Roman" pitchFamily="18" charset="0"/>
              </a:rPr>
              <a:t>ғылымдарының докторы</a:t>
            </a:r>
            <a:r>
              <a:rPr lang="ru-RU" sz="1100" dirty="0" smtClean="0">
                <a:latin typeface="Times New Roman" pitchFamily="18" charset="0"/>
                <a:cs typeface="Times New Roman" pitchFamily="18" charset="0"/>
              </a:rPr>
              <a:t>, профессор, </a:t>
            </a:r>
            <a:r>
              <a:rPr lang="ru-RU" sz="1100" dirty="0" err="1" smtClean="0">
                <a:latin typeface="Times New Roman" pitchFamily="18" charset="0"/>
                <a:cs typeface="Times New Roman" pitchFamily="18" charset="0"/>
              </a:rPr>
              <a:t>Қазақстан Педагогикалық ғылымдар академиясының академигі</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Қыдыршаев Абат</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Сатыбайұлы жасады</a:t>
            </a:r>
            <a:r>
              <a:rPr lang="ru-RU" sz="1100" dirty="0" smtClean="0">
                <a:latin typeface="Times New Roman" pitchFamily="18" charset="0"/>
                <a:cs typeface="Times New Roman" pitchFamily="18" charset="0"/>
              </a:rPr>
              <a:t>. "Президент </a:t>
            </a:r>
            <a:r>
              <a:rPr lang="ru-RU" sz="1100" dirty="0" err="1" smtClean="0">
                <a:latin typeface="Times New Roman" pitchFamily="18" charset="0"/>
                <a:cs typeface="Times New Roman" pitchFamily="18" charset="0"/>
              </a:rPr>
              <a:t>Жолдауы</a:t>
            </a:r>
            <a:r>
              <a:rPr lang="ru-RU" sz="1100" dirty="0" smtClean="0">
                <a:latin typeface="Times New Roman" pitchFamily="18" charset="0"/>
                <a:cs typeface="Times New Roman" pitchFamily="18" charset="0"/>
              </a:rPr>
              <a:t> - </a:t>
            </a:r>
            <a:r>
              <a:rPr lang="ru-RU" sz="1100" dirty="0" err="1" smtClean="0">
                <a:latin typeface="Times New Roman" pitchFamily="18" charset="0"/>
                <a:cs typeface="Times New Roman" pitchFamily="18" charset="0"/>
              </a:rPr>
              <a:t>еліміздің демократиялық дамуындағы жаңа қадам</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тақырыбында Қазақстан халқы Ассамблеясы</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кафедрасының меңгерушісі</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аға оқытушы</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саясаттанушы</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Шайхиев</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Тұрар Төлегенұлы</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Пандемиядан</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кейінгі</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кезеңдегі Қазақстанның экономикалық </a:t>
            </a:r>
            <a:r>
              <a:rPr lang="ru-RU" sz="1100" dirty="0" smtClean="0">
                <a:latin typeface="Times New Roman" pitchFamily="18" charset="0"/>
                <a:cs typeface="Times New Roman" pitchFamily="18" charset="0"/>
              </a:rPr>
              <a:t>даму векторы : </a:t>
            </a:r>
            <a:r>
              <a:rPr lang="ru-RU" sz="1100" dirty="0" err="1" smtClean="0">
                <a:latin typeface="Times New Roman" pitchFamily="18" charset="0"/>
                <a:cs typeface="Times New Roman" pitchFamily="18" charset="0"/>
              </a:rPr>
              <a:t>негізгі</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бағдарлар</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тақырыбында </a:t>
            </a:r>
            <a:r>
              <a:rPr lang="ru-RU" sz="1100" dirty="0" smtClean="0">
                <a:latin typeface="Times New Roman" pitchFamily="18" charset="0"/>
                <a:cs typeface="Times New Roman" pitchFamily="18" charset="0"/>
              </a:rPr>
              <a:t>экономика </a:t>
            </a:r>
            <a:r>
              <a:rPr lang="ru-RU" sz="1100" dirty="0" err="1" smtClean="0">
                <a:latin typeface="Times New Roman" pitchFamily="18" charset="0"/>
                <a:cs typeface="Times New Roman" pitchFamily="18" charset="0"/>
              </a:rPr>
              <a:t>ғылымдарының </a:t>
            </a:r>
            <a:r>
              <a:rPr lang="ru-RU" sz="1100" dirty="0" smtClean="0">
                <a:latin typeface="Times New Roman" pitchFamily="18" charset="0"/>
                <a:cs typeface="Times New Roman" pitchFamily="18" charset="0"/>
              </a:rPr>
              <a:t>кандидаты, доцент </a:t>
            </a:r>
            <a:r>
              <a:rPr lang="ru-RU" sz="1100" dirty="0" err="1" smtClean="0">
                <a:latin typeface="Times New Roman" pitchFamily="18" charset="0"/>
                <a:cs typeface="Times New Roman" pitchFamily="18" charset="0"/>
              </a:rPr>
              <a:t>Турченко</a:t>
            </a:r>
            <a:r>
              <a:rPr lang="ru-RU" sz="1100" dirty="0" smtClean="0">
                <a:latin typeface="Times New Roman" pitchFamily="18" charset="0"/>
                <a:cs typeface="Times New Roman" pitchFamily="18" charset="0"/>
              </a:rPr>
              <a:t> Анна </a:t>
            </a:r>
            <a:r>
              <a:rPr lang="ru-RU" sz="1100" dirty="0" err="1" smtClean="0">
                <a:latin typeface="Times New Roman" pitchFamily="18" charset="0"/>
                <a:cs typeface="Times New Roman" pitchFamily="18" charset="0"/>
              </a:rPr>
              <a:t>Александрқызы</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Қоғам дамуындағы халықтың әл- ауқатын арттыру</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мәселесі</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тақырыбында </a:t>
            </a:r>
            <a:r>
              <a:rPr lang="ru-RU" sz="1100" dirty="0" smtClean="0">
                <a:latin typeface="Times New Roman" pitchFamily="18" charset="0"/>
                <a:cs typeface="Times New Roman" pitchFamily="18" charset="0"/>
              </a:rPr>
              <a:t>философия </a:t>
            </a:r>
            <a:r>
              <a:rPr lang="ru-RU" sz="1100" dirty="0" err="1" smtClean="0">
                <a:latin typeface="Times New Roman" pitchFamily="18" charset="0"/>
                <a:cs typeface="Times New Roman" pitchFamily="18" charset="0"/>
              </a:rPr>
              <a:t>ғылымдарының </a:t>
            </a:r>
            <a:r>
              <a:rPr lang="ru-RU" sz="1100" dirty="0" smtClean="0">
                <a:latin typeface="Times New Roman" pitchFamily="18" charset="0"/>
                <a:cs typeface="Times New Roman" pitchFamily="18" charset="0"/>
              </a:rPr>
              <a:t>кандидаты, доцент </a:t>
            </a:r>
            <a:r>
              <a:rPr lang="ru-RU" sz="1100" dirty="0" err="1" smtClean="0">
                <a:latin typeface="Times New Roman" pitchFamily="18" charset="0"/>
                <a:cs typeface="Times New Roman" pitchFamily="18" charset="0"/>
              </a:rPr>
              <a:t>Науанова</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Құрманай Мәдиқызы</a:t>
            </a:r>
            <a:r>
              <a:rPr lang="ru-RU" sz="1100" dirty="0" smtClean="0">
                <a:latin typeface="Times New Roman" pitchFamily="18" charset="0"/>
                <a:cs typeface="Times New Roman" pitchFamily="18" charset="0"/>
              </a:rPr>
              <a:t>, "Жолдау-2021:</a:t>
            </a:r>
            <a:r>
              <a:rPr lang="ru-RU" sz="1100" dirty="0" err="1" smtClean="0">
                <a:latin typeface="Times New Roman" pitchFamily="18" charset="0"/>
                <a:cs typeface="Times New Roman" pitchFamily="18" charset="0"/>
              </a:rPr>
              <a:t>халық бірлігі</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және жүйелі реформалар</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тақырыбында </a:t>
            </a:r>
            <a:r>
              <a:rPr lang="ru-RU" sz="1100" dirty="0" smtClean="0">
                <a:latin typeface="Times New Roman" pitchFamily="18" charset="0"/>
                <a:cs typeface="Times New Roman" pitchFamily="18" charset="0"/>
              </a:rPr>
              <a:t>география </a:t>
            </a:r>
            <a:r>
              <a:rPr lang="ru-RU" sz="1100" dirty="0" err="1" smtClean="0">
                <a:latin typeface="Times New Roman" pitchFamily="18" charset="0"/>
                <a:cs typeface="Times New Roman" pitchFamily="18" charset="0"/>
              </a:rPr>
              <a:t>ғылымдарының </a:t>
            </a:r>
            <a:r>
              <a:rPr lang="ru-RU" sz="1100" dirty="0" smtClean="0">
                <a:latin typeface="Times New Roman" pitchFamily="18" charset="0"/>
                <a:cs typeface="Times New Roman" pitchFamily="18" charset="0"/>
              </a:rPr>
              <a:t>кандидаты, доцент Рамазанов </a:t>
            </a:r>
            <a:r>
              <a:rPr lang="ru-RU" sz="1100" dirty="0" err="1" smtClean="0">
                <a:latin typeface="Times New Roman" pitchFamily="18" charset="0"/>
                <a:cs typeface="Times New Roman" pitchFamily="18" charset="0"/>
              </a:rPr>
              <a:t>Серік</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Кішібекұлы</a:t>
            </a:r>
            <a:r>
              <a:rPr lang="ru-RU" sz="1100" dirty="0" smtClean="0">
                <a:latin typeface="Times New Roman" pitchFamily="18" charset="0"/>
                <a:cs typeface="Times New Roman" pitchFamily="18" charset="0"/>
              </a:rPr>
              <a:t>,"Жолдау-2021: </a:t>
            </a:r>
            <a:r>
              <a:rPr lang="ru-RU" sz="1100" dirty="0" err="1" smtClean="0">
                <a:latin typeface="Times New Roman" pitchFamily="18" charset="0"/>
                <a:cs typeface="Times New Roman" pitchFamily="18" charset="0"/>
              </a:rPr>
              <a:t>әлеуметтік саясат</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және күтілетін өзгерістер" тақырыбында магистр-оқытушы Қалиева Жадыра</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Әбжәміқызы баяндама</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жасады</a:t>
            </a:r>
            <a:r>
              <a:rPr lang="ru-RU" sz="1100" dirty="0" smtClean="0">
                <a:latin typeface="Times New Roman" pitchFamily="18" charset="0"/>
                <a:cs typeface="Times New Roman" pitchFamily="18" charset="0"/>
              </a:rPr>
              <a:t>.</a:t>
            </a:r>
            <a:endParaRPr lang="ru-RU" sz="1100" dirty="0">
              <a:latin typeface="Times New Roman" pitchFamily="18" charset="0"/>
              <a:cs typeface="Times New Roman" pitchFamily="18" charset="0"/>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42910" y="285728"/>
            <a:ext cx="7643866" cy="5893921"/>
          </a:xfrm>
          <a:prstGeom prst="rect">
            <a:avLst/>
          </a:prstGeom>
          <a:noFill/>
        </p:spPr>
        <p:txBody>
          <a:bodyPr wrap="square">
            <a:spAutoFit/>
          </a:bodyPr>
          <a:lstStyle/>
          <a:p>
            <a:pPr algn="ctr"/>
            <a:r>
              <a:rPr lang="en-US" sz="1400" b="1" i="1" dirty="0" smtClean="0">
                <a:latin typeface="Times New Roman" pitchFamily="18" charset="0"/>
                <a:cs typeface="Times New Roman" pitchFamily="18" charset="0"/>
              </a:rPr>
              <a:t>V</a:t>
            </a:r>
            <a:r>
              <a:rPr lang="en-US"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Рухани</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жаңғыру</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бағдарламасы</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аясындағы</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кездесулер</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сұхбат</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телесұхбат</a:t>
            </a:r>
            <a:r>
              <a:rPr lang="ru-RU" sz="1400" b="1" i="1" dirty="0">
                <a:latin typeface="Times New Roman" pitchFamily="18" charset="0"/>
                <a:cs typeface="Times New Roman" pitchFamily="18" charset="0"/>
              </a:rPr>
              <a:t>, газет, журнал </a:t>
            </a:r>
            <a:r>
              <a:rPr lang="ru-RU" sz="1400" b="1" i="1" dirty="0" err="1">
                <a:latin typeface="Times New Roman" pitchFamily="18" charset="0"/>
                <a:cs typeface="Times New Roman" pitchFamily="18" charset="0"/>
              </a:rPr>
              <a:t>бетіндегі</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сұхбаттар</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Барлығы</a:t>
            </a:r>
            <a:r>
              <a:rPr lang="ru-RU" sz="1400" b="1" i="1" dirty="0">
                <a:latin typeface="Times New Roman" pitchFamily="18" charset="0"/>
                <a:cs typeface="Times New Roman" pitchFamily="18" charset="0"/>
              </a:rPr>
              <a:t> 21 (</a:t>
            </a:r>
            <a:r>
              <a:rPr lang="ru-RU" sz="1400" b="1" i="1" dirty="0" err="1">
                <a:latin typeface="Times New Roman" pitchFamily="18" charset="0"/>
                <a:cs typeface="Times New Roman" pitchFamily="18" charset="0"/>
              </a:rPr>
              <a:t>жиырма</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бір</a:t>
            </a:r>
            <a:r>
              <a:rPr lang="ru-RU" sz="1400" b="1" i="1" dirty="0">
                <a:latin typeface="Times New Roman" pitchFamily="18" charset="0"/>
                <a:cs typeface="Times New Roman" pitchFamily="18" charset="0"/>
              </a:rPr>
              <a:t>):</a:t>
            </a:r>
          </a:p>
          <a:p>
            <a:pPr algn="just"/>
            <a:endParaRPr lang="ru-RU" sz="1300" dirty="0">
              <a:latin typeface="Times New Roman" pitchFamily="18" charset="0"/>
              <a:cs typeface="Times New Roman" pitchFamily="18" charset="0"/>
            </a:endParaRPr>
          </a:p>
          <a:p>
            <a:pPr algn="just"/>
            <a:r>
              <a:rPr lang="ru-RU" sz="1300" b="1" i="1" dirty="0" smtClean="0">
                <a:latin typeface="Times New Roman" pitchFamily="18" charset="0"/>
                <a:cs typeface="Times New Roman" pitchFamily="18" charset="0"/>
              </a:rPr>
              <a:t>      5.1</a:t>
            </a:r>
            <a:r>
              <a:rPr lang="ru-RU" sz="1300" b="1" i="1" dirty="0">
                <a:latin typeface="Times New Roman" pitchFamily="18" charset="0"/>
                <a:cs typeface="Times New Roman" pitchFamily="18" charset="0"/>
              </a:rPr>
              <a:t>. </a:t>
            </a:r>
            <a:r>
              <a:rPr lang="ru-RU" sz="1300" b="1" i="1" dirty="0" err="1">
                <a:latin typeface="Times New Roman" pitchFamily="18" charset="0"/>
                <a:cs typeface="Times New Roman" pitchFamily="18" charset="0"/>
              </a:rPr>
              <a:t>Кездесу</a:t>
            </a:r>
            <a:r>
              <a:rPr lang="ru-RU" sz="1300" b="1" i="1" dirty="0">
                <a:latin typeface="Times New Roman" pitchFamily="18" charset="0"/>
                <a:cs typeface="Times New Roman" pitchFamily="18" charset="0"/>
              </a:rPr>
              <a:t>. </a:t>
            </a:r>
            <a:r>
              <a:rPr lang="ru-RU" sz="1300" dirty="0" err="1">
                <a:latin typeface="Times New Roman" pitchFamily="18" charset="0"/>
                <a:cs typeface="Times New Roman" pitchFamily="18" charset="0"/>
              </a:rPr>
              <a:t>Ахмет</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Байтұрсынов</a:t>
            </a:r>
            <a:r>
              <a:rPr lang="ru-RU" sz="1300" dirty="0">
                <a:latin typeface="Times New Roman" pitchFamily="18" charset="0"/>
                <a:cs typeface="Times New Roman" pitchFamily="18" charset="0"/>
              </a:rPr>
              <a:t> – 150 </a:t>
            </a:r>
            <a:r>
              <a:rPr lang="ru-RU" sz="1300" dirty="0" err="1">
                <a:latin typeface="Times New Roman" pitchFamily="18" charset="0"/>
                <a:cs typeface="Times New Roman" pitchFamily="18" charset="0"/>
              </a:rPr>
              <a:t>жыл</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Ахметтанушы</a:t>
            </a:r>
            <a:r>
              <a:rPr lang="ru-RU" sz="1300" dirty="0">
                <a:latin typeface="Times New Roman" pitchFamily="18" charset="0"/>
                <a:cs typeface="Times New Roman" pitchFamily="18" charset="0"/>
              </a:rPr>
              <a:t>, педагогика </a:t>
            </a:r>
            <a:r>
              <a:rPr lang="ru-RU" sz="1300" dirty="0" err="1">
                <a:latin typeface="Times New Roman" pitchFamily="18" charset="0"/>
                <a:cs typeface="Times New Roman" pitchFamily="18" charset="0"/>
              </a:rPr>
              <a:t>ғылымдарының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докторы</a:t>
            </a:r>
            <a:r>
              <a:rPr lang="ru-RU" sz="1300" dirty="0">
                <a:latin typeface="Times New Roman" pitchFamily="18" charset="0"/>
                <a:cs typeface="Times New Roman" pitchFamily="18" charset="0"/>
              </a:rPr>
              <a:t>, профессор, академик </a:t>
            </a:r>
            <a:r>
              <a:rPr lang="ru-RU" sz="1300" dirty="0" err="1">
                <a:latin typeface="Times New Roman" pitchFamily="18" charset="0"/>
                <a:cs typeface="Times New Roman" pitchFamily="18" charset="0"/>
              </a:rPr>
              <a:t>Абат</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Сатыбайұлы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Қыдыршаевпен</a:t>
            </a:r>
            <a:r>
              <a:rPr lang="ru-RU" sz="1300" dirty="0">
                <a:latin typeface="Times New Roman" pitchFamily="18" charset="0"/>
                <a:cs typeface="Times New Roman" pitchFamily="18" charset="0"/>
              </a:rPr>
              <a:t>. БҚО, Орал </a:t>
            </a:r>
            <a:r>
              <a:rPr lang="ru-RU" sz="1300" dirty="0" err="1">
                <a:latin typeface="Times New Roman" pitchFamily="18" charset="0"/>
                <a:cs typeface="Times New Roman" pitchFamily="18" charset="0"/>
              </a:rPr>
              <a:t>қалалық</a:t>
            </a:r>
            <a:r>
              <a:rPr lang="ru-RU" sz="1300" dirty="0">
                <a:latin typeface="Times New Roman" pitchFamily="18" charset="0"/>
                <a:cs typeface="Times New Roman" pitchFamily="18" charset="0"/>
              </a:rPr>
              <a:t> №1 ЖОББМ </a:t>
            </a:r>
            <a:r>
              <a:rPr lang="ru-RU" sz="1300" dirty="0" err="1">
                <a:latin typeface="Times New Roman" pitchFamily="18" charset="0"/>
                <a:cs typeface="Times New Roman" pitchFamily="18" charset="0"/>
              </a:rPr>
              <a:t>оқушыларымен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кездесуі</a:t>
            </a:r>
            <a:r>
              <a:rPr lang="ru-RU" sz="1300" dirty="0">
                <a:latin typeface="Times New Roman" pitchFamily="18" charset="0"/>
                <a:cs typeface="Times New Roman" pitchFamily="18" charset="0"/>
              </a:rPr>
              <a:t>. 7  </a:t>
            </a:r>
            <a:r>
              <a:rPr lang="ru-RU" sz="1300" dirty="0" err="1">
                <a:latin typeface="Times New Roman" pitchFamily="18" charset="0"/>
                <a:cs typeface="Times New Roman" pitchFamily="18" charset="0"/>
              </a:rPr>
              <a:t>қыркүйек</a:t>
            </a:r>
            <a:r>
              <a:rPr lang="ru-RU" sz="1300" dirty="0">
                <a:latin typeface="Times New Roman" pitchFamily="18" charset="0"/>
                <a:cs typeface="Times New Roman" pitchFamily="18" charset="0"/>
              </a:rPr>
              <a:t> 2022 ж. (500 </a:t>
            </a:r>
            <a:r>
              <a:rPr lang="ru-RU" sz="1300" dirty="0" err="1">
                <a:latin typeface="Times New Roman" pitchFamily="18" charset="0"/>
                <a:cs typeface="Times New Roman" pitchFamily="18" charset="0"/>
              </a:rPr>
              <a:t>оқушы</a:t>
            </a:r>
            <a:r>
              <a:rPr lang="ru-RU" sz="1300" dirty="0">
                <a:latin typeface="Times New Roman" pitchFamily="18" charset="0"/>
                <a:cs typeface="Times New Roman" pitchFamily="18" charset="0"/>
              </a:rPr>
              <a:t>)</a:t>
            </a:r>
          </a:p>
          <a:p>
            <a:pPr algn="just"/>
            <a:r>
              <a:rPr lang="ru-RU" sz="1300" b="1" i="1" dirty="0" smtClean="0">
                <a:latin typeface="Times New Roman" pitchFamily="18" charset="0"/>
                <a:cs typeface="Times New Roman" pitchFamily="18" charset="0"/>
              </a:rPr>
              <a:t>     5.2</a:t>
            </a:r>
            <a:r>
              <a:rPr lang="ru-RU" sz="1300" b="1" i="1" dirty="0">
                <a:latin typeface="Times New Roman" pitchFamily="18" charset="0"/>
                <a:cs typeface="Times New Roman" pitchFamily="18" charset="0"/>
              </a:rPr>
              <a:t>. </a:t>
            </a:r>
            <a:r>
              <a:rPr lang="ru-RU" sz="1300" b="1" i="1" dirty="0" err="1">
                <a:latin typeface="Times New Roman" pitchFamily="18" charset="0"/>
                <a:cs typeface="Times New Roman" pitchFamily="18" charset="0"/>
              </a:rPr>
              <a:t>Кездесу</a:t>
            </a:r>
            <a:r>
              <a:rPr lang="ru-RU" sz="1300" b="1" i="1" dirty="0">
                <a:latin typeface="Times New Roman" pitchFamily="18" charset="0"/>
                <a:cs typeface="Times New Roman" pitchFamily="18" charset="0"/>
              </a:rPr>
              <a:t>. </a:t>
            </a:r>
            <a:r>
              <a:rPr lang="ru-RU" sz="1300" dirty="0" err="1">
                <a:latin typeface="Times New Roman" pitchFamily="18" charset="0"/>
                <a:cs typeface="Times New Roman" pitchFamily="18" charset="0"/>
              </a:rPr>
              <a:t>Ахмет</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Байтұрсынов</a:t>
            </a:r>
            <a:r>
              <a:rPr lang="ru-RU" sz="1300" dirty="0">
                <a:latin typeface="Times New Roman" pitchFamily="18" charset="0"/>
                <a:cs typeface="Times New Roman" pitchFamily="18" charset="0"/>
              </a:rPr>
              <a:t> – 150 </a:t>
            </a:r>
            <a:r>
              <a:rPr lang="ru-RU" sz="1300" dirty="0" err="1">
                <a:latin typeface="Times New Roman" pitchFamily="18" charset="0"/>
                <a:cs typeface="Times New Roman" pitchFamily="18" charset="0"/>
              </a:rPr>
              <a:t>жыл</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Ахметтанушы</a:t>
            </a:r>
            <a:r>
              <a:rPr lang="ru-RU" sz="1300" dirty="0">
                <a:latin typeface="Times New Roman" pitchFamily="18" charset="0"/>
                <a:cs typeface="Times New Roman" pitchFamily="18" charset="0"/>
              </a:rPr>
              <a:t>, педагогика </a:t>
            </a:r>
            <a:r>
              <a:rPr lang="ru-RU" sz="1300" dirty="0" err="1">
                <a:latin typeface="Times New Roman" pitchFamily="18" charset="0"/>
                <a:cs typeface="Times New Roman" pitchFamily="18" charset="0"/>
              </a:rPr>
              <a:t>ғылымдарының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докторы</a:t>
            </a:r>
            <a:r>
              <a:rPr lang="ru-RU" sz="1300" dirty="0">
                <a:latin typeface="Times New Roman" pitchFamily="18" charset="0"/>
                <a:cs typeface="Times New Roman" pitchFamily="18" charset="0"/>
              </a:rPr>
              <a:t>, профессор </a:t>
            </a:r>
            <a:r>
              <a:rPr lang="ru-RU" sz="1300" dirty="0" err="1">
                <a:latin typeface="Times New Roman" pitchFamily="18" charset="0"/>
                <a:cs typeface="Times New Roman" pitchFamily="18" charset="0"/>
              </a:rPr>
              <a:t>Қыдыршаев</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Абат</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Сатыбайұлымен</a:t>
            </a:r>
            <a:r>
              <a:rPr lang="ru-RU" sz="1300" dirty="0">
                <a:latin typeface="Times New Roman" pitchFamily="18" charset="0"/>
                <a:cs typeface="Times New Roman" pitchFamily="18" charset="0"/>
              </a:rPr>
              <a:t>.  БҚО, Орал </a:t>
            </a:r>
            <a:r>
              <a:rPr lang="ru-RU" sz="1300" dirty="0" err="1">
                <a:latin typeface="Times New Roman" pitchFamily="18" charset="0"/>
                <a:cs typeface="Times New Roman" pitchFamily="18" charset="0"/>
              </a:rPr>
              <a:t>қалалық</a:t>
            </a:r>
            <a:r>
              <a:rPr lang="ru-RU" sz="1300" dirty="0">
                <a:latin typeface="Times New Roman" pitchFamily="18" charset="0"/>
                <a:cs typeface="Times New Roman" pitchFamily="18" charset="0"/>
              </a:rPr>
              <a:t> №50 ЖОББМ </a:t>
            </a:r>
            <a:r>
              <a:rPr lang="ru-RU" sz="1300" dirty="0" err="1">
                <a:latin typeface="Times New Roman" pitchFamily="18" charset="0"/>
                <a:cs typeface="Times New Roman" pitchFamily="18" charset="0"/>
              </a:rPr>
              <a:t>оқушыларымен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кездесуі</a:t>
            </a:r>
            <a:r>
              <a:rPr lang="ru-RU" sz="1300" dirty="0">
                <a:latin typeface="Times New Roman" pitchFamily="18" charset="0"/>
                <a:cs typeface="Times New Roman" pitchFamily="18" charset="0"/>
              </a:rPr>
              <a:t>. 16 </a:t>
            </a:r>
            <a:r>
              <a:rPr lang="ru-RU" sz="1300" dirty="0" err="1">
                <a:latin typeface="Times New Roman" pitchFamily="18" charset="0"/>
                <a:cs typeface="Times New Roman" pitchFamily="18" charset="0"/>
              </a:rPr>
              <a:t>қыркүйек</a:t>
            </a:r>
            <a:r>
              <a:rPr lang="ru-RU" sz="1300" dirty="0">
                <a:latin typeface="Times New Roman" pitchFamily="18" charset="0"/>
                <a:cs typeface="Times New Roman" pitchFamily="18" charset="0"/>
              </a:rPr>
              <a:t> 2022 ж. (1500 </a:t>
            </a:r>
            <a:r>
              <a:rPr lang="ru-RU" sz="1300" dirty="0" err="1">
                <a:latin typeface="Times New Roman" pitchFamily="18" charset="0"/>
                <a:cs typeface="Times New Roman" pitchFamily="18" charset="0"/>
              </a:rPr>
              <a:t>оқушы</a:t>
            </a:r>
            <a:r>
              <a:rPr lang="ru-RU" sz="1300" dirty="0">
                <a:latin typeface="Times New Roman" pitchFamily="18" charset="0"/>
                <a:cs typeface="Times New Roman" pitchFamily="18" charset="0"/>
              </a:rPr>
              <a:t>)</a:t>
            </a:r>
          </a:p>
          <a:p>
            <a:pPr algn="just"/>
            <a:r>
              <a:rPr lang="ru-RU" sz="1300" dirty="0">
                <a:latin typeface="Times New Roman" pitchFamily="18" charset="0"/>
                <a:cs typeface="Times New Roman" pitchFamily="18" charset="0"/>
              </a:rPr>
              <a:t> </a:t>
            </a:r>
            <a:r>
              <a:rPr lang="ru-RU" sz="1300" dirty="0" smtClean="0">
                <a:latin typeface="Times New Roman" pitchFamily="18" charset="0"/>
                <a:cs typeface="Times New Roman" pitchFamily="18" charset="0"/>
              </a:rPr>
              <a:t>   </a:t>
            </a:r>
            <a:r>
              <a:rPr lang="ru-RU" sz="1300" b="1" i="1" dirty="0" smtClean="0">
                <a:latin typeface="Times New Roman" pitchFamily="18" charset="0"/>
                <a:cs typeface="Times New Roman" pitchFamily="18" charset="0"/>
              </a:rPr>
              <a:t>5.3</a:t>
            </a:r>
            <a:r>
              <a:rPr lang="ru-RU" sz="1300" b="1" i="1" dirty="0">
                <a:latin typeface="Times New Roman" pitchFamily="18" charset="0"/>
                <a:cs typeface="Times New Roman" pitchFamily="18" charset="0"/>
              </a:rPr>
              <a:t>. </a:t>
            </a:r>
            <a:r>
              <a:rPr lang="ru-RU" sz="1300" b="1" i="1" dirty="0" err="1">
                <a:latin typeface="Times New Roman" pitchFamily="18" charset="0"/>
                <a:cs typeface="Times New Roman" pitchFamily="18" charset="0"/>
              </a:rPr>
              <a:t>Кездесу</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Жұбан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Молдағалиев</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атындағы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облыстық</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әмбебап</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ғылыми</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кітапханасының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ұйымдастыруымен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Ғалымдар</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кітапханада</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жобасы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аясында</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Ғалым-ұстаз</a:t>
            </a:r>
            <a:r>
              <a:rPr lang="ru-RU" sz="1300" dirty="0">
                <a:latin typeface="Times New Roman" pitchFamily="18" charset="0"/>
                <a:cs typeface="Times New Roman" pitchFamily="18" charset="0"/>
              </a:rPr>
              <a:t> дара  </a:t>
            </a:r>
            <a:r>
              <a:rPr lang="ru-RU" sz="1300" dirty="0" err="1">
                <a:latin typeface="Times New Roman" pitchFamily="18" charset="0"/>
                <a:cs typeface="Times New Roman" pitchFamily="18" charset="0"/>
              </a:rPr>
              <a:t>жолды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таңдаған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атты</a:t>
            </a:r>
            <a:r>
              <a:rPr lang="ru-RU" sz="1300" dirty="0">
                <a:latin typeface="Times New Roman" pitchFamily="18" charset="0"/>
                <a:cs typeface="Times New Roman" pitchFamily="18" charset="0"/>
              </a:rPr>
              <a:t>  педагогика </a:t>
            </a:r>
            <a:r>
              <a:rPr lang="ru-RU" sz="1300" dirty="0" err="1">
                <a:latin typeface="Times New Roman" pitchFamily="18" charset="0"/>
                <a:cs typeface="Times New Roman" pitchFamily="18" charset="0"/>
              </a:rPr>
              <a:t>ғылымдарының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докторы</a:t>
            </a:r>
            <a:r>
              <a:rPr lang="ru-RU" sz="1300" dirty="0">
                <a:latin typeface="Times New Roman" pitchFamily="18" charset="0"/>
                <a:cs typeface="Times New Roman" pitchFamily="18" charset="0"/>
              </a:rPr>
              <a:t>, профессор, академик </a:t>
            </a:r>
            <a:r>
              <a:rPr lang="ru-RU" sz="1300" dirty="0" err="1">
                <a:latin typeface="Times New Roman" pitchFamily="18" charset="0"/>
                <a:cs typeface="Times New Roman" pitchFamily="18" charset="0"/>
              </a:rPr>
              <a:t>Қыдыршаев</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Абат</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Сатыбайұлымен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кездесу</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кеші</a:t>
            </a:r>
            <a:r>
              <a:rPr lang="ru-RU" sz="1300" dirty="0">
                <a:latin typeface="Times New Roman" pitchFamily="18" charset="0"/>
                <a:cs typeface="Times New Roman" pitchFamily="18" charset="0"/>
              </a:rPr>
              <a:t>. 23 </a:t>
            </a:r>
            <a:r>
              <a:rPr lang="ru-RU" sz="1300" dirty="0" err="1">
                <a:latin typeface="Times New Roman" pitchFamily="18" charset="0"/>
                <a:cs typeface="Times New Roman" pitchFamily="18" charset="0"/>
              </a:rPr>
              <a:t>қыркүйек</a:t>
            </a:r>
            <a:r>
              <a:rPr lang="ru-RU" sz="1300" dirty="0">
                <a:latin typeface="Times New Roman" pitchFamily="18" charset="0"/>
                <a:cs typeface="Times New Roman" pitchFamily="18" charset="0"/>
              </a:rPr>
              <a:t> 2022 ж. (150 студент)</a:t>
            </a:r>
          </a:p>
          <a:p>
            <a:pPr algn="just"/>
            <a:r>
              <a:rPr lang="ru-RU" sz="1300" b="1" i="1" dirty="0" smtClean="0">
                <a:latin typeface="Times New Roman" pitchFamily="18" charset="0"/>
                <a:cs typeface="Times New Roman" pitchFamily="18" charset="0"/>
              </a:rPr>
              <a:t>    5.4</a:t>
            </a:r>
            <a:r>
              <a:rPr lang="ru-RU" sz="1300" b="1" i="1" dirty="0">
                <a:latin typeface="Times New Roman" pitchFamily="18" charset="0"/>
                <a:cs typeface="Times New Roman" pitchFamily="18" charset="0"/>
              </a:rPr>
              <a:t>. </a:t>
            </a:r>
            <a:r>
              <a:rPr lang="ru-RU" sz="1300" b="1" i="1" dirty="0" err="1">
                <a:latin typeface="Times New Roman" pitchFamily="18" charset="0"/>
                <a:cs typeface="Times New Roman" pitchFamily="18" charset="0"/>
              </a:rPr>
              <a:t>Телесұхбат</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Қазақстан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Республикасы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Тәуелсіздігіне</a:t>
            </a:r>
            <a:r>
              <a:rPr lang="ru-RU" sz="1300" dirty="0">
                <a:latin typeface="Times New Roman" pitchFamily="18" charset="0"/>
                <a:cs typeface="Times New Roman" pitchFamily="18" charset="0"/>
              </a:rPr>
              <a:t> 30 </a:t>
            </a:r>
            <a:r>
              <a:rPr lang="ru-RU" sz="1300" dirty="0" err="1">
                <a:latin typeface="Times New Roman" pitchFamily="18" charset="0"/>
                <a:cs typeface="Times New Roman" pitchFamily="18" charset="0"/>
              </a:rPr>
              <a:t>жыл</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мемлекеттік</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тілдің</a:t>
            </a:r>
            <a:r>
              <a:rPr lang="ru-RU" sz="1300" dirty="0">
                <a:latin typeface="Times New Roman" pitchFamily="18" charset="0"/>
                <a:cs typeface="Times New Roman" pitchFamily="18" charset="0"/>
              </a:rPr>
              <a:t> даму </a:t>
            </a:r>
            <a:r>
              <a:rPr lang="ru-RU" sz="1300" dirty="0" err="1">
                <a:latin typeface="Times New Roman" pitchFamily="18" charset="0"/>
                <a:cs typeface="Times New Roman" pitchFamily="18" charset="0"/>
              </a:rPr>
              <a:t>барысына</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қатысты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келелі</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мәселелер</a:t>
            </a:r>
            <a:r>
              <a:rPr lang="ru-RU" sz="1300" dirty="0">
                <a:latin typeface="Times New Roman" pitchFamily="18" charset="0"/>
                <a:cs typeface="Times New Roman" pitchFamily="18" charset="0"/>
              </a:rPr>
              <a:t>. «</a:t>
            </a:r>
            <a:r>
              <a:rPr lang="en-US" sz="1300" dirty="0">
                <a:latin typeface="Times New Roman" pitchFamily="18" charset="0"/>
                <a:cs typeface="Times New Roman" pitchFamily="18" charset="0"/>
              </a:rPr>
              <a:t>AQJAIYQ»  </a:t>
            </a:r>
            <a:r>
              <a:rPr lang="ru-RU" sz="1300" dirty="0" err="1">
                <a:latin typeface="Times New Roman" pitchFamily="18" charset="0"/>
                <a:cs typeface="Times New Roman" pitchFamily="18" charset="0"/>
              </a:rPr>
              <a:t>телекорпорация</a:t>
            </a:r>
            <a:r>
              <a:rPr lang="ru-RU" sz="1300" dirty="0">
                <a:latin typeface="Times New Roman" pitchFamily="18" charset="0"/>
                <a:cs typeface="Times New Roman" pitchFamily="18" charset="0"/>
              </a:rPr>
              <a:t>. 2021 ж. </a:t>
            </a:r>
            <a:r>
              <a:rPr lang="ru-RU" sz="1300" dirty="0" err="1">
                <a:latin typeface="Times New Roman" pitchFamily="18" charset="0"/>
                <a:cs typeface="Times New Roman" pitchFamily="18" charset="0"/>
              </a:rPr>
              <a:t>қыркүйек</a:t>
            </a:r>
            <a:r>
              <a:rPr lang="ru-RU" sz="1300" dirty="0">
                <a:latin typeface="Times New Roman" pitchFamily="18" charset="0"/>
                <a:cs typeface="Times New Roman" pitchFamily="18" charset="0"/>
              </a:rPr>
              <a:t> </a:t>
            </a:r>
          </a:p>
          <a:p>
            <a:pPr algn="just"/>
            <a:r>
              <a:rPr lang="ru-RU" sz="1300" b="1" i="1" dirty="0" smtClean="0">
                <a:latin typeface="Times New Roman" pitchFamily="18" charset="0"/>
                <a:cs typeface="Times New Roman" pitchFamily="18" charset="0"/>
              </a:rPr>
              <a:t>    5.5</a:t>
            </a:r>
            <a:r>
              <a:rPr lang="ru-RU" sz="1300" b="1" i="1" dirty="0">
                <a:latin typeface="Times New Roman" pitchFamily="18" charset="0"/>
                <a:cs typeface="Times New Roman" pitchFamily="18" charset="0"/>
              </a:rPr>
              <a:t>. </a:t>
            </a:r>
            <a:r>
              <a:rPr lang="ru-RU" sz="1300" b="1" i="1" dirty="0" err="1">
                <a:latin typeface="Times New Roman" pitchFamily="18" charset="0"/>
                <a:cs typeface="Times New Roman" pitchFamily="18" charset="0"/>
              </a:rPr>
              <a:t>Радиосұхбат</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Тіл</a:t>
            </a:r>
            <a:r>
              <a:rPr lang="ru-RU" sz="1300" dirty="0">
                <a:latin typeface="Times New Roman" pitchFamily="18" charset="0"/>
                <a:cs typeface="Times New Roman" pitchFamily="18" charset="0"/>
              </a:rPr>
              <a:t> – алтын </a:t>
            </a:r>
            <a:r>
              <a:rPr lang="ru-RU" sz="1300" dirty="0" err="1">
                <a:latin typeface="Times New Roman" pitchFamily="18" charset="0"/>
                <a:cs typeface="Times New Roman" pitchFamily="18" charset="0"/>
              </a:rPr>
              <a:t>тамыр</a:t>
            </a:r>
            <a:r>
              <a:rPr lang="ru-RU" sz="1300" dirty="0">
                <a:latin typeface="Times New Roman" pitchFamily="18" charset="0"/>
                <a:cs typeface="Times New Roman" pitchFamily="18" charset="0"/>
              </a:rPr>
              <a:t>. «</a:t>
            </a:r>
            <a:r>
              <a:rPr lang="en-US" sz="1300" dirty="0">
                <a:latin typeface="Times New Roman" pitchFamily="18" charset="0"/>
                <a:cs typeface="Times New Roman" pitchFamily="18" charset="0"/>
              </a:rPr>
              <a:t>AQJAIYQ» </a:t>
            </a:r>
            <a:r>
              <a:rPr lang="ru-RU" sz="1300" dirty="0" err="1">
                <a:latin typeface="Times New Roman" pitchFamily="18" charset="0"/>
                <a:cs typeface="Times New Roman" pitchFamily="18" charset="0"/>
              </a:rPr>
              <a:t>телекорпорация</a:t>
            </a:r>
            <a:r>
              <a:rPr lang="ru-RU" sz="1300" dirty="0">
                <a:latin typeface="Times New Roman" pitchFamily="18" charset="0"/>
                <a:cs typeface="Times New Roman" pitchFamily="18" charset="0"/>
              </a:rPr>
              <a:t>. 2022 ж. </a:t>
            </a:r>
            <a:r>
              <a:rPr lang="ru-RU" sz="1300" dirty="0" err="1">
                <a:latin typeface="Times New Roman" pitchFamily="18" charset="0"/>
                <a:cs typeface="Times New Roman" pitchFamily="18" charset="0"/>
              </a:rPr>
              <a:t>қыркүйек</a:t>
            </a:r>
            <a:endParaRPr lang="ru-RU" sz="1300" dirty="0">
              <a:latin typeface="Times New Roman" pitchFamily="18" charset="0"/>
              <a:cs typeface="Times New Roman" pitchFamily="18" charset="0"/>
            </a:endParaRPr>
          </a:p>
          <a:p>
            <a:pPr algn="just"/>
            <a:r>
              <a:rPr lang="ru-RU" sz="1300" b="1" i="1" dirty="0" smtClean="0">
                <a:latin typeface="Times New Roman" pitchFamily="18" charset="0"/>
                <a:cs typeface="Times New Roman" pitchFamily="18" charset="0"/>
              </a:rPr>
              <a:t>    5.6</a:t>
            </a:r>
            <a:r>
              <a:rPr lang="ru-RU" sz="1300" b="1" i="1" dirty="0">
                <a:latin typeface="Times New Roman" pitchFamily="18" charset="0"/>
                <a:cs typeface="Times New Roman" pitchFamily="18" charset="0"/>
              </a:rPr>
              <a:t>. Газет </a:t>
            </a:r>
            <a:r>
              <a:rPr lang="ru-RU" sz="1300" b="1" i="1" dirty="0" err="1">
                <a:latin typeface="Times New Roman" pitchFamily="18" charset="0"/>
                <a:cs typeface="Times New Roman" pitchFamily="18" charset="0"/>
              </a:rPr>
              <a:t>бетіндегі</a:t>
            </a:r>
            <a:r>
              <a:rPr lang="ru-RU" sz="1300" b="1" i="1" dirty="0">
                <a:latin typeface="Times New Roman" pitchFamily="18" charset="0"/>
                <a:cs typeface="Times New Roman" pitchFamily="18" charset="0"/>
              </a:rPr>
              <a:t> </a:t>
            </a:r>
            <a:r>
              <a:rPr lang="ru-RU" sz="1300" b="1" i="1" dirty="0" err="1">
                <a:latin typeface="Times New Roman" pitchFamily="18" charset="0"/>
                <a:cs typeface="Times New Roman" pitchFamily="18" charset="0"/>
              </a:rPr>
              <a:t>сұхбат</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Абайдың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рухани</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мұрасы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тұлғаның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тағдырын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өзгертеді</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Өркен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газеті</a:t>
            </a:r>
            <a:r>
              <a:rPr lang="ru-RU" sz="1300" dirty="0">
                <a:latin typeface="Times New Roman" pitchFamily="18" charset="0"/>
                <a:cs typeface="Times New Roman" pitchFamily="18" charset="0"/>
              </a:rPr>
              <a:t> №7, 31 </a:t>
            </a:r>
            <a:r>
              <a:rPr lang="ru-RU" sz="1300" dirty="0" err="1">
                <a:latin typeface="Times New Roman" pitchFamily="18" charset="0"/>
                <a:cs typeface="Times New Roman" pitchFamily="18" charset="0"/>
              </a:rPr>
              <a:t>тамыз</a:t>
            </a:r>
            <a:r>
              <a:rPr lang="ru-RU" sz="1300" dirty="0">
                <a:latin typeface="Times New Roman" pitchFamily="18" charset="0"/>
                <a:cs typeface="Times New Roman" pitchFamily="18" charset="0"/>
              </a:rPr>
              <a:t> 2020 ж., 10-бет</a:t>
            </a:r>
          </a:p>
          <a:p>
            <a:pPr algn="just"/>
            <a:r>
              <a:rPr lang="ru-RU" sz="1300" b="1" i="1" dirty="0" smtClean="0">
                <a:latin typeface="Times New Roman" pitchFamily="18" charset="0"/>
                <a:cs typeface="Times New Roman" pitchFamily="18" charset="0"/>
              </a:rPr>
              <a:t>    5.7</a:t>
            </a:r>
            <a:r>
              <a:rPr lang="ru-RU" sz="1300" b="1" i="1" dirty="0">
                <a:latin typeface="Times New Roman" pitchFamily="18" charset="0"/>
                <a:cs typeface="Times New Roman" pitchFamily="18" charset="0"/>
              </a:rPr>
              <a:t>. Журнал </a:t>
            </a:r>
            <a:r>
              <a:rPr lang="ru-RU" sz="1300" b="1" i="1" dirty="0" err="1">
                <a:latin typeface="Times New Roman" pitchFamily="18" charset="0"/>
                <a:cs typeface="Times New Roman" pitchFamily="18" charset="0"/>
              </a:rPr>
              <a:t>бетіндегі</a:t>
            </a:r>
            <a:r>
              <a:rPr lang="ru-RU" sz="1300" b="1" i="1" dirty="0">
                <a:latin typeface="Times New Roman" pitchFamily="18" charset="0"/>
                <a:cs typeface="Times New Roman" pitchFamily="18" charset="0"/>
              </a:rPr>
              <a:t> </a:t>
            </a:r>
            <a:r>
              <a:rPr lang="ru-RU" sz="1300" b="1" i="1" dirty="0" err="1">
                <a:latin typeface="Times New Roman" pitchFamily="18" charset="0"/>
                <a:cs typeface="Times New Roman" pitchFamily="18" charset="0"/>
              </a:rPr>
              <a:t>сұхбат</a:t>
            </a:r>
            <a:r>
              <a:rPr lang="ru-RU" sz="1300" b="1" i="1" dirty="0">
                <a:latin typeface="Times New Roman" pitchFamily="18" charset="0"/>
                <a:cs typeface="Times New Roman" pitchFamily="18" charset="0"/>
              </a:rPr>
              <a:t>.</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Көркем</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шығарма</a:t>
            </a:r>
            <a:r>
              <a:rPr lang="ru-RU" sz="1300" dirty="0">
                <a:latin typeface="Times New Roman" pitchFamily="18" charset="0"/>
                <a:cs typeface="Times New Roman" pitchFamily="18" charset="0"/>
              </a:rPr>
              <a:t> – </a:t>
            </a:r>
            <a:r>
              <a:rPr lang="ru-RU" sz="1300" dirty="0" err="1">
                <a:latin typeface="Times New Roman" pitchFamily="18" charset="0"/>
                <a:cs typeface="Times New Roman" pitchFamily="18" charset="0"/>
              </a:rPr>
              <a:t>рухани</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жаңғыру</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көзі</a:t>
            </a:r>
            <a:r>
              <a:rPr lang="ru-RU" sz="1300" dirty="0">
                <a:latin typeface="Times New Roman" pitchFamily="18" charset="0"/>
                <a:cs typeface="Times New Roman" pitchFamily="18" charset="0"/>
              </a:rPr>
              <a:t>// «Махамбет» </a:t>
            </a:r>
            <a:r>
              <a:rPr lang="ru-RU" sz="1300" dirty="0" err="1">
                <a:latin typeface="Times New Roman" pitchFamily="18" charset="0"/>
                <a:cs typeface="Times New Roman" pitchFamily="18" charset="0"/>
              </a:rPr>
              <a:t>республикалық</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әдеби</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мәдени</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және</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танымдық</a:t>
            </a:r>
            <a:r>
              <a:rPr lang="ru-RU" sz="1300" dirty="0">
                <a:latin typeface="Times New Roman" pitchFamily="18" charset="0"/>
                <a:cs typeface="Times New Roman" pitchFamily="18" charset="0"/>
              </a:rPr>
              <a:t> журналы №3, 2022 ж. 64-75-б.б. </a:t>
            </a:r>
          </a:p>
          <a:p>
            <a:pPr algn="just"/>
            <a:r>
              <a:rPr lang="ru-RU" sz="1300" b="1" i="1" dirty="0" smtClean="0">
                <a:latin typeface="Times New Roman" pitchFamily="18" charset="0"/>
                <a:cs typeface="Times New Roman" pitchFamily="18" charset="0"/>
              </a:rPr>
              <a:t>    5.8</a:t>
            </a:r>
            <a:r>
              <a:rPr lang="ru-RU" sz="1300" b="1" i="1" dirty="0">
                <a:latin typeface="Times New Roman" pitchFamily="18" charset="0"/>
                <a:cs typeface="Times New Roman" pitchFamily="18" charset="0"/>
              </a:rPr>
              <a:t>. </a:t>
            </a:r>
            <a:r>
              <a:rPr lang="ru-RU" sz="1300" b="1" i="1" dirty="0" err="1">
                <a:latin typeface="Times New Roman" pitchFamily="18" charset="0"/>
                <a:cs typeface="Times New Roman" pitchFamily="18" charset="0"/>
              </a:rPr>
              <a:t>Телесұхбат</a:t>
            </a:r>
            <a:r>
              <a:rPr lang="ru-RU" sz="1300" b="1" i="1" dirty="0">
                <a:latin typeface="Times New Roman" pitchFamily="18" charset="0"/>
                <a:cs typeface="Times New Roman" pitchFamily="18" charset="0"/>
              </a:rPr>
              <a:t>. </a:t>
            </a:r>
            <a:r>
              <a:rPr lang="ru-RU" sz="1300" dirty="0" err="1">
                <a:latin typeface="Times New Roman" pitchFamily="18" charset="0"/>
                <a:cs typeface="Times New Roman" pitchFamily="18" charset="0"/>
              </a:rPr>
              <a:t>Жұбан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Молдағалиев</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атындағы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облыстық</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әмбебап</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ғылыми</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кітапханасының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ұйымдастыруымен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Кітапханадағы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кездесу</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бағдарламасы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Рухани</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жаңғыру</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институтының</a:t>
            </a:r>
            <a:r>
              <a:rPr lang="ru-RU" sz="1300" dirty="0">
                <a:latin typeface="Times New Roman" pitchFamily="18" charset="0"/>
                <a:cs typeface="Times New Roman" pitchFamily="18" charset="0"/>
              </a:rPr>
              <a:t> директоры, педагогика </a:t>
            </a:r>
            <a:r>
              <a:rPr lang="ru-RU" sz="1300" dirty="0" err="1">
                <a:latin typeface="Times New Roman" pitchFamily="18" charset="0"/>
                <a:cs typeface="Times New Roman" pitchFamily="18" charset="0"/>
              </a:rPr>
              <a:t>ғылымдарының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докторы</a:t>
            </a:r>
            <a:r>
              <a:rPr lang="ru-RU" sz="1300" dirty="0">
                <a:latin typeface="Times New Roman" pitchFamily="18" charset="0"/>
                <a:cs typeface="Times New Roman" pitchFamily="18" charset="0"/>
              </a:rPr>
              <a:t>, профессор, </a:t>
            </a:r>
            <a:r>
              <a:rPr lang="ru-RU" sz="1300" dirty="0" err="1">
                <a:latin typeface="Times New Roman" pitchFamily="18" charset="0"/>
                <a:cs typeface="Times New Roman" pitchFamily="18" charset="0"/>
              </a:rPr>
              <a:t>Қазақстан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Педагогикалық</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ғылымдарының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академиясының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академигі</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Қыдыршаев</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Абат</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Сатыбайұлымен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сұхбат</a:t>
            </a:r>
            <a:r>
              <a:rPr lang="ru-RU" sz="1300" dirty="0">
                <a:latin typeface="Times New Roman" pitchFamily="18" charset="0"/>
                <a:cs typeface="Times New Roman" pitchFamily="18" charset="0"/>
              </a:rPr>
              <a:t>. 07 </a:t>
            </a:r>
            <a:r>
              <a:rPr lang="ru-RU" sz="1300" dirty="0" err="1">
                <a:latin typeface="Times New Roman" pitchFamily="18" charset="0"/>
                <a:cs typeface="Times New Roman" pitchFamily="18" charset="0"/>
              </a:rPr>
              <a:t>мамыр</a:t>
            </a:r>
            <a:r>
              <a:rPr lang="ru-RU" sz="1300" dirty="0">
                <a:latin typeface="Times New Roman" pitchFamily="18" charset="0"/>
                <a:cs typeface="Times New Roman" pitchFamily="18" charset="0"/>
              </a:rPr>
              <a:t> 2020 ж. </a:t>
            </a:r>
            <a:r>
              <a:rPr lang="en-US" sz="1300" dirty="0">
                <a:latin typeface="Times New Roman" pitchFamily="18" charset="0"/>
                <a:cs typeface="Times New Roman" pitchFamily="18" charset="0"/>
              </a:rPr>
              <a:t>https://www.youtube.com/watch?v=2sdPUJqx_hw</a:t>
            </a:r>
          </a:p>
          <a:p>
            <a:pPr algn="just"/>
            <a:r>
              <a:rPr lang="kk-KZ" sz="1300" b="1" i="1" dirty="0" smtClean="0">
                <a:latin typeface="Times New Roman" pitchFamily="18" charset="0"/>
                <a:cs typeface="Times New Roman" pitchFamily="18" charset="0"/>
              </a:rPr>
              <a:t>   </a:t>
            </a:r>
            <a:r>
              <a:rPr lang="ru-RU" sz="1300" b="1" i="1" dirty="0" smtClean="0">
                <a:latin typeface="Times New Roman" pitchFamily="18" charset="0"/>
                <a:cs typeface="Times New Roman" pitchFamily="18" charset="0"/>
              </a:rPr>
              <a:t>5</a:t>
            </a:r>
            <a:r>
              <a:rPr lang="en-US" sz="1300" b="1" i="1" dirty="0" smtClean="0">
                <a:latin typeface="Times New Roman" pitchFamily="18" charset="0"/>
                <a:cs typeface="Times New Roman" pitchFamily="18" charset="0"/>
              </a:rPr>
              <a:t>.9</a:t>
            </a:r>
            <a:r>
              <a:rPr lang="en-US" sz="1300" b="1" i="1" dirty="0">
                <a:latin typeface="Times New Roman" pitchFamily="18" charset="0"/>
                <a:cs typeface="Times New Roman" pitchFamily="18" charset="0"/>
              </a:rPr>
              <a:t>. </a:t>
            </a:r>
            <a:r>
              <a:rPr lang="ru-RU" sz="1300" b="1" i="1" dirty="0" err="1">
                <a:latin typeface="Times New Roman" pitchFamily="18" charset="0"/>
                <a:cs typeface="Times New Roman" pitchFamily="18" charset="0"/>
              </a:rPr>
              <a:t>Телесұхбат</a:t>
            </a:r>
            <a:r>
              <a:rPr lang="ru-RU" sz="1300" b="1" i="1" dirty="0">
                <a:latin typeface="Times New Roman" pitchFamily="18" charset="0"/>
                <a:cs typeface="Times New Roman" pitchFamily="18" charset="0"/>
              </a:rPr>
              <a:t>. </a:t>
            </a:r>
            <a:r>
              <a:rPr lang="ru-RU" sz="1300" dirty="0" err="1">
                <a:latin typeface="Times New Roman" pitchFamily="18" charset="0"/>
                <a:cs typeface="Times New Roman" pitchFamily="18" charset="0"/>
              </a:rPr>
              <a:t>М.Өтемісов</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атындағы</a:t>
            </a:r>
            <a:r>
              <a:rPr lang="ru-RU" sz="1300" dirty="0">
                <a:latin typeface="Times New Roman" pitchFamily="18" charset="0"/>
                <a:cs typeface="Times New Roman" pitchFamily="18" charset="0"/>
              </a:rPr>
              <a:t> БҚУ "</a:t>
            </a:r>
            <a:r>
              <a:rPr lang="ru-RU" sz="1300" dirty="0" err="1">
                <a:latin typeface="Times New Roman" pitchFamily="18" charset="0"/>
                <a:cs typeface="Times New Roman" pitchFamily="18" charset="0"/>
              </a:rPr>
              <a:t>Рухани</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жаңғыру</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институтының</a:t>
            </a:r>
            <a:r>
              <a:rPr lang="ru-RU" sz="1300" dirty="0">
                <a:latin typeface="Times New Roman" pitchFamily="18" charset="0"/>
                <a:cs typeface="Times New Roman" pitchFamily="18" charset="0"/>
              </a:rPr>
              <a:t> директоры </a:t>
            </a:r>
            <a:r>
              <a:rPr lang="ru-RU" sz="1300" dirty="0" err="1">
                <a:latin typeface="Times New Roman" pitchFamily="18" charset="0"/>
                <a:cs typeface="Times New Roman" pitchFamily="18" charset="0"/>
              </a:rPr>
              <a:t>Қыдыршаев</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Абат</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Сатыбайұлымен</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сұхбат</a:t>
            </a:r>
            <a:r>
              <a:rPr lang="ru-RU" sz="1300" dirty="0">
                <a:latin typeface="Times New Roman" pitchFamily="18" charset="0"/>
                <a:cs typeface="Times New Roman" pitchFamily="18" charset="0"/>
              </a:rPr>
              <a:t>. 15 </a:t>
            </a:r>
            <a:r>
              <a:rPr lang="ru-RU" sz="1300" dirty="0" err="1">
                <a:latin typeface="Times New Roman" pitchFamily="18" charset="0"/>
                <a:cs typeface="Times New Roman" pitchFamily="18" charset="0"/>
              </a:rPr>
              <a:t>желтоқсан</a:t>
            </a:r>
            <a:r>
              <a:rPr lang="ru-RU" sz="1300" dirty="0">
                <a:latin typeface="Times New Roman" pitchFamily="18" charset="0"/>
                <a:cs typeface="Times New Roman" pitchFamily="18" charset="0"/>
              </a:rPr>
              <a:t> 2021 ж. </a:t>
            </a:r>
            <a:r>
              <a:rPr lang="en-US" sz="1300" dirty="0">
                <a:latin typeface="Times New Roman" pitchFamily="18" charset="0"/>
                <a:cs typeface="Times New Roman" pitchFamily="18" charset="0"/>
              </a:rPr>
              <a:t>https://www.youtube.com/watch?v=tjeWtxAemf8</a:t>
            </a:r>
          </a:p>
          <a:p>
            <a:pPr algn="just"/>
            <a:r>
              <a:rPr lang="kk-KZ" sz="1300" b="1" i="1" dirty="0" smtClean="0">
                <a:latin typeface="Times New Roman" pitchFamily="18" charset="0"/>
                <a:cs typeface="Times New Roman" pitchFamily="18" charset="0"/>
              </a:rPr>
              <a:t>   </a:t>
            </a:r>
            <a:r>
              <a:rPr lang="ru-RU" sz="1300" b="1" i="1" dirty="0" smtClean="0">
                <a:latin typeface="Times New Roman" pitchFamily="18" charset="0"/>
                <a:cs typeface="Times New Roman" pitchFamily="18" charset="0"/>
              </a:rPr>
              <a:t>5</a:t>
            </a:r>
            <a:r>
              <a:rPr lang="en-US" sz="1300" b="1" i="1" dirty="0" smtClean="0">
                <a:latin typeface="Times New Roman" pitchFamily="18" charset="0"/>
                <a:cs typeface="Times New Roman" pitchFamily="18" charset="0"/>
              </a:rPr>
              <a:t>.10</a:t>
            </a:r>
            <a:r>
              <a:rPr lang="en-US" sz="1300" b="1" i="1" dirty="0">
                <a:latin typeface="Times New Roman" pitchFamily="18" charset="0"/>
                <a:cs typeface="Times New Roman" pitchFamily="18" charset="0"/>
              </a:rPr>
              <a:t>. </a:t>
            </a:r>
            <a:r>
              <a:rPr lang="ru-RU" sz="1300" b="1" i="1" dirty="0" err="1">
                <a:latin typeface="Times New Roman" pitchFamily="18" charset="0"/>
                <a:cs typeface="Times New Roman" pitchFamily="18" charset="0"/>
              </a:rPr>
              <a:t>Телесұхбат</a:t>
            </a:r>
            <a:r>
              <a:rPr lang="ru-RU" sz="1300" b="1" i="1" dirty="0">
                <a:latin typeface="Times New Roman" pitchFamily="18" charset="0"/>
                <a:cs typeface="Times New Roman" pitchFamily="18" charset="0"/>
              </a:rPr>
              <a:t>. </a:t>
            </a:r>
            <a:r>
              <a:rPr lang="ru-RU" sz="1300" dirty="0" err="1">
                <a:latin typeface="Times New Roman" pitchFamily="18" charset="0"/>
                <a:cs typeface="Times New Roman" pitchFamily="18" charset="0"/>
              </a:rPr>
              <a:t>Жаңа</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Қазақстанның</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дамуы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жасандылықты</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қаламайды</a:t>
            </a:r>
            <a:r>
              <a:rPr lang="ru-RU" sz="1300" dirty="0">
                <a:latin typeface="Times New Roman" pitchFamily="18" charset="0"/>
                <a:cs typeface="Times New Roman" pitchFamily="18" charset="0"/>
              </a:rPr>
              <a:t>. «</a:t>
            </a:r>
            <a:r>
              <a:rPr lang="en-US" sz="1300" dirty="0">
                <a:latin typeface="Times New Roman" pitchFamily="18" charset="0"/>
                <a:cs typeface="Times New Roman" pitchFamily="18" charset="0"/>
              </a:rPr>
              <a:t>AQJAIYQ» </a:t>
            </a:r>
            <a:r>
              <a:rPr lang="ru-RU" sz="1300" dirty="0" err="1">
                <a:latin typeface="Times New Roman" pitchFamily="18" charset="0"/>
                <a:cs typeface="Times New Roman" pitchFamily="18" charset="0"/>
              </a:rPr>
              <a:t>телекорпорациясы</a:t>
            </a:r>
            <a:r>
              <a:rPr lang="ru-RU" sz="1300" dirty="0">
                <a:latin typeface="Times New Roman" pitchFamily="18" charset="0"/>
                <a:cs typeface="Times New Roman" pitchFamily="18" charset="0"/>
              </a:rPr>
              <a:t>. </a:t>
            </a:r>
            <a:r>
              <a:rPr lang="en-US" sz="1300" dirty="0">
                <a:latin typeface="Times New Roman" pitchFamily="18" charset="0"/>
                <a:cs typeface="Times New Roman" pitchFamily="18" charset="0"/>
              </a:rPr>
              <a:t>https://www.youtube.com/watch?v=e9OXMjqb-tw 16 </a:t>
            </a:r>
            <a:r>
              <a:rPr lang="ru-RU" sz="1300" dirty="0" err="1">
                <a:latin typeface="Times New Roman" pitchFamily="18" charset="0"/>
                <a:cs typeface="Times New Roman" pitchFamily="18" charset="0"/>
              </a:rPr>
              <a:t>наурыз</a:t>
            </a:r>
            <a:r>
              <a:rPr lang="ru-RU" sz="1300" dirty="0">
                <a:latin typeface="Times New Roman" pitchFamily="18" charset="0"/>
                <a:cs typeface="Times New Roman" pitchFamily="18" charset="0"/>
              </a:rPr>
              <a:t> 2022 ж.</a:t>
            </a:r>
          </a:p>
        </p:txBody>
      </p:sp>
    </p:spTree>
    <p:extLst>
      <p:ext uri="{BB962C8B-B14F-4D97-AF65-F5344CB8AC3E}">
        <p14:creationId xmlns="" xmlns:p14="http://schemas.microsoft.com/office/powerpoint/2010/main" val="108774712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e1bc4069-6f12-4703-a6b1-2bbfcc298c48.jpg"/>
          <p:cNvPicPr/>
          <p:nvPr/>
        </p:nvPicPr>
        <p:blipFill>
          <a:blip r:embed="rId2" cstate="print"/>
          <a:stretch>
            <a:fillRect/>
          </a:stretch>
        </p:blipFill>
        <p:spPr>
          <a:xfrm>
            <a:off x="785786" y="642918"/>
            <a:ext cx="1643074" cy="2143140"/>
          </a:xfrm>
          <a:prstGeom prst="rect">
            <a:avLst/>
          </a:prstGeom>
          <a:ln>
            <a:noFill/>
          </a:ln>
          <a:effectLst>
            <a:outerShdw blurRad="190500" algn="tl" rotWithShape="0">
              <a:srgbClr val="000000">
                <a:alpha val="70000"/>
              </a:srgbClr>
            </a:outerShdw>
            <a:reflection blurRad="6350" stA="50000" endA="275" endPos="40000" dist="101600" dir="5400000" sy="-100000" algn="bl" rotWithShape="0"/>
          </a:effectLst>
        </p:spPr>
      </p:pic>
      <p:pic>
        <p:nvPicPr>
          <p:cNvPr id="5" name="Рисунок 4" descr="a93589ac-4214-4c60-b20d-90df83e20146.jpg"/>
          <p:cNvPicPr/>
          <p:nvPr/>
        </p:nvPicPr>
        <p:blipFill>
          <a:blip r:embed="rId3" cstate="print"/>
          <a:stretch>
            <a:fillRect/>
          </a:stretch>
        </p:blipFill>
        <p:spPr>
          <a:xfrm>
            <a:off x="5786446" y="1000108"/>
            <a:ext cx="2428892" cy="1643074"/>
          </a:xfrm>
          <a:prstGeom prst="rect">
            <a:avLst/>
          </a:prstGeom>
          <a:ln>
            <a:noFill/>
          </a:ln>
          <a:effectLst>
            <a:outerShdw blurRad="292100" dist="139700" dir="2700000" algn="tl" rotWithShape="0">
              <a:srgbClr val="333333">
                <a:alpha val="65000"/>
              </a:srgbClr>
            </a:outerShdw>
            <a:reflection blurRad="6350" stA="50000" endA="275" endPos="40000" dist="101600" dir="5400000" sy="-100000" algn="bl" rotWithShape="0"/>
          </a:effectLst>
        </p:spPr>
      </p:pic>
      <p:sp>
        <p:nvSpPr>
          <p:cNvPr id="2052" name="Rectangle 4"/>
          <p:cNvSpPr>
            <a:spLocks noChangeArrowheads="1"/>
          </p:cNvSpPr>
          <p:nvPr/>
        </p:nvSpPr>
        <p:spPr bwMode="auto">
          <a:xfrm>
            <a:off x="2500298" y="928670"/>
            <a:ext cx="3286148"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3952875" algn="l"/>
              </a:tabLst>
            </a:pPr>
            <a:r>
              <a:rPr lang="kk-KZ" sz="1200" dirty="0" smtClean="0">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kk-KZ" sz="12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Жұбан Молдағалиев атындағы облыстық әмбебап ғылыми кітапханасының ұйымдастыруымен </a:t>
            </a:r>
            <a:r>
              <a:rPr kumimoji="0" lang="kk-KZ" sz="12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«Ғалымдар кітапханада» </a:t>
            </a:r>
            <a:r>
              <a:rPr kumimoji="0" lang="kk-KZ" sz="12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жобасы аясында </a:t>
            </a:r>
            <a:r>
              <a:rPr kumimoji="0" lang="kk-KZ" sz="12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«Ғалым-ұстаз дара  жолды таңдаған»</a:t>
            </a:r>
            <a:r>
              <a:rPr kumimoji="0" lang="kk-KZ" sz="12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атты  педагогика ғылымдарының докторы, профессор, академик Қыдыршаев Абат Сатыбайұлымен кездесу кеші</a:t>
            </a:r>
            <a:r>
              <a:rPr kumimoji="0" lang="kk-KZ" sz="1200" b="1"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kk-KZ" sz="1200" b="0" i="0"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23 қыркүйек 2022 ж.</a:t>
            </a:r>
            <a:r>
              <a:rPr kumimoji="0" lang="kk-KZ" sz="1200" b="1" i="1"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a:t>
            </a:r>
            <a:r>
              <a:rPr kumimoji="0" lang="kk-KZ" sz="1200" b="0" i="1" u="none" strike="noStrike" cap="none" normalizeH="0" baseline="0" dirty="0" smtClean="0">
                <a:ln>
                  <a:noFill/>
                </a:ln>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(150 студент)</a:t>
            </a:r>
            <a:endParaRPr kumimoji="0" lang="kk-KZ" sz="1200" b="0" i="0" u="none" strike="noStrike" cap="none" normalizeH="0" baseline="0" dirty="0" smtClean="0">
              <a:ln>
                <a:noFill/>
              </a:ln>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362" name="Рисунок 0" descr="454f2d40-cc38-4709-b73c-0701afe6f694.jpg"/>
          <p:cNvPicPr>
            <a:picLocks noChangeAspect="1" noChangeArrowheads="1"/>
          </p:cNvPicPr>
          <p:nvPr/>
        </p:nvPicPr>
        <p:blipFill>
          <a:blip r:embed="rId4"/>
          <a:srcRect/>
          <a:stretch>
            <a:fillRect/>
          </a:stretch>
        </p:blipFill>
        <p:spPr bwMode="auto">
          <a:xfrm>
            <a:off x="5786446" y="3286124"/>
            <a:ext cx="2199237" cy="250033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15363" name="Rectangle 3"/>
          <p:cNvSpPr>
            <a:spLocks noChangeArrowheads="1"/>
          </p:cNvSpPr>
          <p:nvPr/>
        </p:nvSpPr>
        <p:spPr bwMode="auto">
          <a:xfrm>
            <a:off x="785786" y="3143248"/>
            <a:ext cx="4929222" cy="33239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kk-KZ" sz="12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Кеш модератор</a:t>
            </a:r>
            <a:r>
              <a:rPr lang="kk-KZ" sz="1200" dirty="0" smtClean="0">
                <a:solidFill>
                  <a:srgbClr val="000000"/>
                </a:solidFill>
                <a:latin typeface="Times New Roman" pitchFamily="18" charset="0"/>
                <a:ea typeface="Times New Roman" pitchFamily="18" charset="0"/>
                <a:cs typeface="Times New Roman" pitchFamily="18" charset="0"/>
              </a:rPr>
              <a:t>ы</a:t>
            </a:r>
            <a:r>
              <a:rPr kumimoji="0" lang="kk-KZ" sz="12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филология ғылымдарының докторы, профессор</a:t>
            </a:r>
            <a:r>
              <a:rPr kumimoji="0" lang="kk-KZ" sz="12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Мұрат Сабыр Бөкенбайұлы.</a:t>
            </a:r>
            <a:r>
              <a:rPr kumimoji="0" lang="kk-KZ" sz="120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«Ғалымдар </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кітапханада» жобасына арнайы Астана қаласынан  кейіпкермен бір топта оқыған, қазақ тілі мен әдебиет пәнінің мұғалімі  </a:t>
            </a:r>
            <a:r>
              <a:rPr lang="kk-KZ" sz="1200" i="1" dirty="0" smtClean="0">
                <a:latin typeface="Times New Roman" pitchFamily="18" charset="0"/>
                <a:ea typeface="Times New Roman" pitchFamily="18" charset="0"/>
                <a:cs typeface="Times New Roman" pitchFamily="18" charset="0"/>
              </a:rPr>
              <a:t>Венера Базарғалиқызы</a:t>
            </a:r>
            <a:r>
              <a:rPr lang="kk-KZ" sz="1200" dirty="0" smtClean="0">
                <a:latin typeface="Times New Roman" pitchFamily="18" charset="0"/>
                <a:ea typeface="Times New Roman" pitchFamily="18" charset="0"/>
                <a:cs typeface="Times New Roman" pitchFamily="18" charset="0"/>
              </a:rPr>
              <a:t>  жолдаған құттықтау бейне жазба көрсетілді.</a:t>
            </a:r>
            <a:r>
              <a:rPr lang="ru-RU" sz="1200" dirty="0" smtClean="0">
                <a:latin typeface="Times New Roman" pitchFamily="18" charset="0"/>
                <a:ea typeface="Times New Roman" pitchFamily="18" charset="0"/>
                <a:cs typeface="Times New Roman" pitchFamily="18" charset="0"/>
              </a:rPr>
              <a:t> </a:t>
            </a:r>
            <a:r>
              <a:rPr lang="ru-RU" sz="1200" dirty="0" err="1" smtClean="0">
                <a:latin typeface="Times New Roman" pitchFamily="18" charset="0"/>
                <a:ea typeface="Times New Roman" pitchFamily="18" charset="0"/>
                <a:cs typeface="Times New Roman" pitchFamily="18" charset="0"/>
              </a:rPr>
              <a:t>Шараның</a:t>
            </a:r>
            <a:r>
              <a:rPr lang="ru-RU"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құрметті қонақтары ретінде тарихшы, өлкетанушы </a:t>
            </a:r>
            <a:r>
              <a:rPr lang="kk-KZ" sz="1200" i="1" dirty="0" smtClean="0">
                <a:latin typeface="Times New Roman" pitchFamily="18" charset="0"/>
                <a:ea typeface="Times New Roman" pitchFamily="18" charset="0"/>
                <a:cs typeface="Times New Roman" pitchFamily="18" charset="0"/>
              </a:rPr>
              <a:t>Жайсаң Ақбай Досболатұлы</a:t>
            </a:r>
            <a:r>
              <a:rPr lang="kk-KZ" sz="1200" dirty="0" smtClean="0">
                <a:latin typeface="Times New Roman" pitchFamily="18" charset="0"/>
                <a:ea typeface="Times New Roman" pitchFamily="18" charset="0"/>
                <a:cs typeface="Times New Roman" pitchFamily="18" charset="0"/>
              </a:rPr>
              <a:t>, техника ғылымдарының докторы, профессор, академик  </a:t>
            </a:r>
            <a:r>
              <a:rPr lang="kk-KZ" sz="1200" i="1" dirty="0" smtClean="0">
                <a:latin typeface="Times New Roman" pitchFamily="18" charset="0"/>
                <a:ea typeface="Times New Roman" pitchFamily="18" charset="0"/>
                <a:cs typeface="Times New Roman" pitchFamily="18" charset="0"/>
              </a:rPr>
              <a:t>Сәрсенбек  Әлиакбарұлы  Монтаевтар</a:t>
            </a:r>
            <a:r>
              <a:rPr lang="kk-KZ" sz="1200" b="1"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құттықтау сөзін сөйледі.</a:t>
            </a:r>
            <a:r>
              <a:rPr lang="ru-RU" sz="12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Абат Сатыбайұлының шәкірттері </a:t>
            </a:r>
            <a:r>
              <a:rPr lang="kk-KZ" sz="1200" i="1" dirty="0" smtClean="0">
                <a:latin typeface="Times New Roman" pitchFamily="18" charset="0"/>
                <a:ea typeface="Times New Roman" pitchFamily="18" charset="0"/>
                <a:cs typeface="Times New Roman" pitchFamily="18" charset="0"/>
              </a:rPr>
              <a:t>Жансая Мусина</a:t>
            </a:r>
            <a:r>
              <a:rPr lang="kk-KZ" sz="1200" dirty="0" smtClean="0">
                <a:latin typeface="Times New Roman" pitchFamily="18" charset="0"/>
                <a:ea typeface="Times New Roman" pitchFamily="18" charset="0"/>
                <a:cs typeface="Times New Roman" pitchFamily="18" charset="0"/>
              </a:rPr>
              <a:t>  арнау  өлеңдері оқылса,</a:t>
            </a:r>
            <a:r>
              <a:rPr lang="kk-KZ" sz="1200" i="1" dirty="0" smtClean="0">
                <a:latin typeface="Times New Roman" pitchFamily="18" charset="0"/>
                <a:ea typeface="Times New Roman" pitchFamily="18" charset="0"/>
                <a:cs typeface="Times New Roman" pitchFamily="18" charset="0"/>
              </a:rPr>
              <a:t> Айдана Сабырқызы </a:t>
            </a:r>
            <a:r>
              <a:rPr lang="kk-KZ" sz="1200" dirty="0" smtClean="0">
                <a:latin typeface="Times New Roman" pitchFamily="18" charset="0"/>
                <a:ea typeface="Times New Roman" pitchFamily="18" charset="0"/>
                <a:cs typeface="Times New Roman" pitchFamily="18" charset="0"/>
              </a:rPr>
              <a:t>сөз  сөйледі. Университетіміздің добырашылар ансамблі Махамбет Өтемісұлының  «Жұмыр–Қылыш» күйін орындады. Шарада Абат Сатыбайұлына өмірі жайлы, жетістіктері жайлы, Ахметтанушы ретінде жасаған жұмыстары, алған марапаттары, отбасысы жайлы көптеген сұрақтар қойылды. </a:t>
            </a:r>
            <a:r>
              <a:rPr lang="ru-RU" sz="1200" dirty="0" err="1" smtClean="0">
                <a:latin typeface="Times New Roman" pitchFamily="18" charset="0"/>
                <a:ea typeface="Times New Roman" pitchFamily="18" charset="0"/>
                <a:cs typeface="Times New Roman" pitchFamily="18" charset="0"/>
              </a:rPr>
              <a:t>Кешті</a:t>
            </a:r>
            <a:r>
              <a:rPr lang="kk-KZ" sz="1200" dirty="0" smtClean="0">
                <a:latin typeface="Times New Roman" pitchFamily="18" charset="0"/>
                <a:ea typeface="Times New Roman" pitchFamily="18" charset="0"/>
                <a:cs typeface="Times New Roman" pitchFamily="18" charset="0"/>
              </a:rPr>
              <a:t> қортындылау үшін</a:t>
            </a:r>
            <a:r>
              <a:rPr lang="kk-KZ" sz="1200" b="1"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Жұбан Молдағалиев атындағы әмбебап  ғылыми кітапхана директоры </a:t>
            </a:r>
            <a:r>
              <a:rPr lang="kk-KZ" sz="1200" i="1" dirty="0" smtClean="0">
                <a:latin typeface="Times New Roman" pitchFamily="18" charset="0"/>
                <a:ea typeface="Times New Roman" pitchFamily="18" charset="0"/>
                <a:cs typeface="Times New Roman" pitchFamily="18" charset="0"/>
              </a:rPr>
              <a:t>Шолпан Қуанышқалиқызы Оразаеваға</a:t>
            </a:r>
            <a:r>
              <a:rPr lang="kk-KZ" sz="1200" dirty="0" smtClean="0">
                <a:latin typeface="Times New Roman" pitchFamily="18" charset="0"/>
                <a:ea typeface="Times New Roman" pitchFamily="18" charset="0"/>
                <a:cs typeface="Times New Roman" pitchFamily="18" charset="0"/>
              </a:rPr>
              <a:t> сөз берілді.</a:t>
            </a:r>
            <a:endParaRPr lang="ru-RU" sz="1200" dirty="0" smtClean="0">
              <a:latin typeface="Times New Roman" pitchFamily="18" charset="0"/>
              <a:cs typeface="Times New Roman"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tab pos="3952875" algn="l"/>
              </a:tabLst>
            </a:pP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tab pos="3952875" algn="l"/>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 мектеп 2.jpg"/>
          <p:cNvPicPr/>
          <p:nvPr/>
        </p:nvPicPr>
        <p:blipFill>
          <a:blip r:embed="rId2" cstate="print"/>
          <a:stretch>
            <a:fillRect/>
          </a:stretch>
        </p:blipFill>
        <p:spPr>
          <a:xfrm>
            <a:off x="928662" y="1285860"/>
            <a:ext cx="2643206" cy="2071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50" name="Rectangle 2"/>
          <p:cNvSpPr>
            <a:spLocks noChangeArrowheads="1"/>
          </p:cNvSpPr>
          <p:nvPr/>
        </p:nvSpPr>
        <p:spPr bwMode="auto">
          <a:xfrm>
            <a:off x="3857620" y="1500174"/>
            <a:ext cx="4500594" cy="21698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kk-KZ" sz="1300" b="1" i="1" dirty="0" smtClean="0">
                <a:latin typeface="Times New Roman" pitchFamily="18" charset="0"/>
                <a:ea typeface="Times New Roman" pitchFamily="18" charset="0"/>
                <a:cs typeface="Times New Roman" pitchFamily="18" charset="0"/>
              </a:rPr>
              <a:t>Ахмет Байтұрсынов – 150 жыл. </a:t>
            </a:r>
            <a:r>
              <a:rPr lang="kk-KZ" sz="1300" dirty="0" smtClean="0">
                <a:latin typeface="Times New Roman" pitchFamily="18" charset="0"/>
                <a:ea typeface="Times New Roman" pitchFamily="18" charset="0"/>
                <a:cs typeface="Times New Roman" pitchFamily="18" charset="0"/>
              </a:rPr>
              <a:t>Ахметтанушы, педагогика ғылымдарының докторы, профессор, академик </a:t>
            </a:r>
            <a:r>
              <a:rPr lang="kk-KZ" sz="1300" b="1" dirty="0" smtClean="0">
                <a:latin typeface="Times New Roman" pitchFamily="18" charset="0"/>
                <a:ea typeface="Times New Roman" pitchFamily="18" charset="0"/>
                <a:cs typeface="Times New Roman" pitchFamily="18" charset="0"/>
              </a:rPr>
              <a:t>Абат Сатыбайұлы Қыдыршаевпен.</a:t>
            </a:r>
            <a:r>
              <a:rPr lang="kk-KZ" sz="1300" dirty="0" smtClean="0">
                <a:latin typeface="Times New Roman" pitchFamily="18" charset="0"/>
                <a:ea typeface="Times New Roman" pitchFamily="18" charset="0"/>
                <a:cs typeface="Times New Roman" pitchFamily="18" charset="0"/>
              </a:rPr>
              <a:t> БҚО, Орал қалалық №1 ЖОББМ оқушыларымен кездесуі.  7  қыркүйек 2022 ж. </a:t>
            </a:r>
            <a:r>
              <a:rPr lang="kk-KZ" sz="1300" i="1" dirty="0" smtClean="0">
                <a:latin typeface="Times New Roman" pitchFamily="18" charset="0"/>
                <a:ea typeface="Times New Roman" pitchFamily="18" charset="0"/>
                <a:cs typeface="Times New Roman" pitchFamily="18" charset="0"/>
              </a:rPr>
              <a:t>(500 оқушы). </a:t>
            </a:r>
            <a:r>
              <a:rPr lang="kk-KZ" sz="1300" dirty="0" smtClean="0">
                <a:latin typeface="Times New Roman" pitchFamily="18" charset="0"/>
                <a:ea typeface="Times New Roman" pitchFamily="18" charset="0"/>
                <a:cs typeface="Times New Roman" pitchFamily="18" charset="0"/>
              </a:rPr>
              <a:t>Орал қаласындағы </a:t>
            </a:r>
            <a:r>
              <a:rPr kumimoji="0" lang="kk-KZ" sz="1300" b="0" i="0" u="none" strike="noStrike" cap="none" normalizeH="0" baseline="0" dirty="0" smtClean="0">
                <a:ln>
                  <a:noFill/>
                </a:ln>
                <a:effectLst/>
                <a:latin typeface="Times New Roman" pitchFamily="18" charset="0"/>
                <a:ea typeface="Times New Roman" pitchFamily="18" charset="0"/>
                <a:cs typeface="Times New Roman" pitchFamily="18" charset="0"/>
              </a:rPr>
              <a:t>№1</a:t>
            </a:r>
            <a:r>
              <a:rPr lang="kk-KZ" sz="1300" dirty="0" smtClean="0">
                <a:latin typeface="Times New Roman" pitchFamily="18" charset="0"/>
                <a:ea typeface="Times New Roman" pitchFamily="18" charset="0"/>
                <a:cs typeface="Times New Roman" pitchFamily="18" charset="0"/>
              </a:rPr>
              <a:t> ЖОББМ</a:t>
            </a:r>
            <a:r>
              <a:rPr kumimoji="0" lang="kk-KZ" sz="1300" b="0" i="0" u="none" strike="noStrike" cap="none" normalizeH="0" baseline="0" dirty="0" smtClean="0">
                <a:ln>
                  <a:noFill/>
                </a:ln>
                <a:effectLst/>
                <a:latin typeface="Times New Roman" pitchFamily="18" charset="0"/>
                <a:ea typeface="Times New Roman" pitchFamily="18" charset="0"/>
                <a:cs typeface="Times New Roman" pitchFamily="18" charset="0"/>
              </a:rPr>
              <a:t> мектепте тілдер апталығы аясында</a:t>
            </a:r>
            <a:r>
              <a:rPr kumimoji="0" lang="kk-KZ" sz="1300" b="0" i="0" u="none" strike="noStrike" cap="none" normalizeH="0" dirty="0" smtClean="0">
                <a:ln>
                  <a:noFill/>
                </a:ln>
                <a:effectLst/>
                <a:latin typeface="Times New Roman" pitchFamily="18" charset="0"/>
                <a:ea typeface="Times New Roman" pitchFamily="18" charset="0"/>
                <a:cs typeface="Times New Roman" pitchFamily="18" charset="0"/>
              </a:rPr>
              <a:t> </a:t>
            </a:r>
            <a:r>
              <a:rPr kumimoji="0" lang="kk-KZ" sz="13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kk-KZ" sz="1300" i="1" u="none" strike="noStrike" cap="none" normalizeH="0" baseline="0" dirty="0" smtClean="0">
                <a:ln>
                  <a:noFill/>
                </a:ln>
                <a:effectLst/>
                <a:latin typeface="Times New Roman" pitchFamily="18" charset="0"/>
                <a:ea typeface="Times New Roman" pitchFamily="18" charset="0"/>
                <a:cs typeface="Times New Roman" pitchFamily="18" charset="0"/>
              </a:rPr>
              <a:t>Ахмет Байтұрсыновтың</a:t>
            </a:r>
            <a:r>
              <a:rPr kumimoji="0" lang="kk-KZ" sz="1300" i="0" u="none" strike="noStrike" cap="none" normalizeH="0" baseline="0" dirty="0" smtClean="0">
                <a:ln>
                  <a:noFill/>
                </a:ln>
                <a:effectLst/>
                <a:latin typeface="Times New Roman" pitchFamily="18" charset="0"/>
                <a:ea typeface="Times New Roman" pitchFamily="18" charset="0"/>
                <a:cs typeface="Times New Roman" pitchFamily="18" charset="0"/>
              </a:rPr>
              <a:t> 150 жылдығына арналған кездесу ұйымдастырылды. Шара қонағы</a:t>
            </a:r>
            <a:r>
              <a:rPr kumimoji="0" lang="kk-KZ" sz="1300" i="0" u="none" strike="noStrike" cap="none" normalizeH="0" dirty="0" smtClean="0">
                <a:ln>
                  <a:noFill/>
                </a:ln>
                <a:effectLst/>
                <a:latin typeface="Times New Roman" pitchFamily="18" charset="0"/>
                <a:ea typeface="Times New Roman" pitchFamily="18" charset="0"/>
                <a:cs typeface="Times New Roman" pitchFamily="18" charset="0"/>
              </a:rPr>
              <a:t> </a:t>
            </a:r>
            <a:r>
              <a:rPr kumimoji="0" lang="kk-KZ" sz="1300" i="0" u="none" strike="noStrike" cap="none" normalizeH="0" baseline="0" dirty="0" smtClean="0">
                <a:ln>
                  <a:noFill/>
                </a:ln>
                <a:effectLst/>
                <a:latin typeface="Times New Roman" pitchFamily="18" charset="0"/>
                <a:ea typeface="Times New Roman" pitchFamily="18" charset="0"/>
                <a:cs typeface="Times New Roman" pitchFamily="18" charset="0"/>
              </a:rPr>
              <a:t>Ахметтанушы, педагогика ғылымдарының докторы, профессор, академик </a:t>
            </a:r>
            <a:r>
              <a:rPr kumimoji="0" lang="kk-KZ" sz="1300" i="1" u="none" strike="noStrike" cap="none" normalizeH="0" baseline="0" dirty="0" smtClean="0">
                <a:ln>
                  <a:noFill/>
                </a:ln>
                <a:effectLst/>
                <a:latin typeface="Times New Roman" pitchFamily="18" charset="0"/>
                <a:ea typeface="Times New Roman" pitchFamily="18" charset="0"/>
                <a:cs typeface="Times New Roman" pitchFamily="18" charset="0"/>
              </a:rPr>
              <a:t>Абат Сатыбайұлы.</a:t>
            </a:r>
            <a:r>
              <a:rPr kumimoji="0" lang="kk-KZ" sz="1300" i="1" u="none" strike="noStrike" cap="none" normalizeH="0" dirty="0" smtClean="0">
                <a:ln>
                  <a:noFill/>
                </a:ln>
                <a:effectLst/>
                <a:latin typeface="Times New Roman" pitchFamily="18" charset="0"/>
                <a:ea typeface="Times New Roman" pitchFamily="18" charset="0"/>
                <a:cs typeface="Times New Roman" pitchFamily="18" charset="0"/>
              </a:rPr>
              <a:t> </a:t>
            </a:r>
            <a:r>
              <a:rPr kumimoji="0" lang="kk-KZ" sz="1300" i="0" u="none" strike="noStrike" cap="none" normalizeH="0" baseline="0" dirty="0" smtClean="0">
                <a:ln>
                  <a:noFill/>
                </a:ln>
                <a:effectLst/>
                <a:latin typeface="Times New Roman" pitchFamily="18" charset="0"/>
                <a:ea typeface="Times New Roman" pitchFamily="18" charset="0"/>
                <a:cs typeface="Times New Roman" pitchFamily="18" charset="0"/>
              </a:rPr>
              <a:t> </a:t>
            </a:r>
            <a:endParaRPr kumimoji="0" lang="ru-RU" sz="13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1" name="Rectangle 3"/>
          <p:cNvSpPr>
            <a:spLocks noChangeArrowheads="1"/>
          </p:cNvSpPr>
          <p:nvPr/>
        </p:nvSpPr>
        <p:spPr bwMode="auto">
          <a:xfrm>
            <a:off x="857224" y="3929066"/>
            <a:ext cx="4286280" cy="14927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Оқушылар өз өнерлерін көрсетіп, Ахмет Байтұрсынов жайлы көкейтесті сұрақтарын қойды. Абат Сатыбайұлы әр сұрақты қалт жібермей, оқушылардың санасына ой түйерліктей жауап қайтарды. Ахмет Байтұрсыновтың еңбектері</a:t>
            </a:r>
            <a:r>
              <a:rPr kumimoji="0" lang="kk-KZ" sz="13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мен</a:t>
            </a:r>
            <a:r>
              <a:rPr kumimoji="0" lang="kk-KZ"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өмір жолын зерттеуге қалай келгенін тарата айтып берді.</a:t>
            </a:r>
            <a:r>
              <a:rPr kumimoji="0" lang="kk-KZ" sz="13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3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Оқушылар кездесу соңында естелік суретке түсіп, жылы жүзбен шығарып салды. </a:t>
            </a:r>
            <a:endParaRPr kumimoji="0" lang="ru-RU" sz="13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Рисунок 6" descr="1 мектеп 2.jpg"/>
          <p:cNvPicPr/>
          <p:nvPr/>
        </p:nvPicPr>
        <p:blipFill>
          <a:blip r:embed="rId2" cstate="print"/>
          <a:stretch>
            <a:fillRect/>
          </a:stretch>
        </p:blipFill>
        <p:spPr>
          <a:xfrm>
            <a:off x="5286380" y="3643314"/>
            <a:ext cx="2786082"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Прямоугольник 5"/>
          <p:cNvSpPr/>
          <p:nvPr/>
        </p:nvSpPr>
        <p:spPr>
          <a:xfrm>
            <a:off x="1214414" y="285728"/>
            <a:ext cx="6715172" cy="646331"/>
          </a:xfrm>
          <a:prstGeom prst="rect">
            <a:avLst/>
          </a:prstGeom>
        </p:spPr>
        <p:txBody>
          <a:bodyPr wrap="square">
            <a:spAutoFit/>
          </a:bodyPr>
          <a:lstStyle/>
          <a:p>
            <a:pPr lvl="0" indent="449263" algn="ctr" fontAlgn="base">
              <a:spcBef>
                <a:spcPct val="0"/>
              </a:spcBef>
              <a:spcAft>
                <a:spcPct val="0"/>
              </a:spcAft>
            </a:pPr>
            <a:r>
              <a:rPr lang="kk-KZ" sz="1200" b="1" i="1" dirty="0" smtClean="0">
                <a:solidFill>
                  <a:schemeClr val="tx2">
                    <a:lumMod val="75000"/>
                  </a:schemeClr>
                </a:solidFill>
                <a:latin typeface="Times New Roman" pitchFamily="18" charset="0"/>
                <a:ea typeface="Times New Roman" pitchFamily="18" charset="0"/>
                <a:cs typeface="Times New Roman" pitchFamily="18" charset="0"/>
              </a:rPr>
              <a:t>Ахмет Байтұрсынов </a:t>
            </a:r>
            <a:r>
              <a:rPr lang="kk-KZ" sz="1200" b="1" i="1" dirty="0" smtClean="0">
                <a:solidFill>
                  <a:schemeClr val="tx2">
                    <a:lumMod val="75000"/>
                  </a:schemeClr>
                </a:solidFill>
                <a:latin typeface="Calibri"/>
                <a:ea typeface="Times New Roman" pitchFamily="18" charset="0"/>
                <a:cs typeface="Times New Roman" pitchFamily="18" charset="0"/>
              </a:rPr>
              <a:t>–</a:t>
            </a:r>
            <a:r>
              <a:rPr lang="kk-KZ" sz="1200" b="1" i="1" dirty="0" smtClean="0">
                <a:solidFill>
                  <a:schemeClr val="tx2">
                    <a:lumMod val="75000"/>
                  </a:schemeClr>
                </a:solidFill>
                <a:latin typeface="Times New Roman" pitchFamily="18" charset="0"/>
                <a:ea typeface="Times New Roman" pitchFamily="18" charset="0"/>
                <a:cs typeface="Times New Roman" pitchFamily="18" charset="0"/>
              </a:rPr>
              <a:t> 150 жыл. </a:t>
            </a:r>
            <a:r>
              <a:rPr lang="kk-KZ" sz="1200" dirty="0" smtClean="0">
                <a:solidFill>
                  <a:schemeClr val="tx2">
                    <a:lumMod val="75000"/>
                  </a:schemeClr>
                </a:solidFill>
                <a:latin typeface="Times New Roman" pitchFamily="18" charset="0"/>
                <a:ea typeface="Times New Roman" pitchFamily="18" charset="0"/>
                <a:cs typeface="Times New Roman" pitchFamily="18" charset="0"/>
              </a:rPr>
              <a:t>Ахметтанушы, педагогика ғылымдарының докторы, профессор, академик </a:t>
            </a:r>
            <a:r>
              <a:rPr lang="kk-KZ" sz="1200" b="1" dirty="0" smtClean="0">
                <a:solidFill>
                  <a:schemeClr val="tx2">
                    <a:lumMod val="75000"/>
                  </a:schemeClr>
                </a:solidFill>
                <a:latin typeface="Times New Roman" pitchFamily="18" charset="0"/>
                <a:ea typeface="Times New Roman" pitchFamily="18" charset="0"/>
                <a:cs typeface="Times New Roman" pitchFamily="18" charset="0"/>
              </a:rPr>
              <a:t>Абат Сатыбайұлы Қыдыршаевтың</a:t>
            </a:r>
            <a:r>
              <a:rPr lang="kk-KZ" sz="1200" dirty="0" smtClean="0">
                <a:solidFill>
                  <a:schemeClr val="tx2">
                    <a:lumMod val="75000"/>
                  </a:schemeClr>
                </a:solidFill>
                <a:latin typeface="Times New Roman" pitchFamily="18" charset="0"/>
                <a:ea typeface="Times New Roman" pitchFamily="18" charset="0"/>
                <a:cs typeface="Times New Roman" pitchFamily="18" charset="0"/>
              </a:rPr>
              <a:t> БҚО, Орал қалалық №1 ЖОББМ оқушыларымен кездесуі.  7 қыркүйек 2022 ж. </a:t>
            </a:r>
            <a:r>
              <a:rPr lang="kk-KZ" sz="1200" i="1" dirty="0" smtClean="0">
                <a:solidFill>
                  <a:schemeClr val="tx2">
                    <a:lumMod val="75000"/>
                  </a:schemeClr>
                </a:solidFill>
                <a:latin typeface="Times New Roman" pitchFamily="18" charset="0"/>
                <a:ea typeface="Times New Roman" pitchFamily="18" charset="0"/>
                <a:cs typeface="Times New Roman" pitchFamily="18" charset="0"/>
              </a:rPr>
              <a:t>(500 оқушы)</a:t>
            </a:r>
            <a:endParaRPr lang="kk-KZ" sz="1200" dirty="0" smtClean="0">
              <a:solidFill>
                <a:schemeClr val="tx2">
                  <a:lumMod val="75000"/>
                </a:schemeClr>
              </a:solidFill>
              <a:latin typeface="Arial" pitchFamily="34" charset="0"/>
              <a:cs typeface="Arial" pitchFamily="34" charset="0"/>
            </a:endParaRP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50 мектеп.jpg"/>
          <p:cNvPicPr/>
          <p:nvPr/>
        </p:nvPicPr>
        <p:blipFill>
          <a:blip r:embed="rId2" cstate="print"/>
          <a:stretch>
            <a:fillRect/>
          </a:stretch>
        </p:blipFill>
        <p:spPr>
          <a:xfrm>
            <a:off x="714348" y="1357298"/>
            <a:ext cx="2071702" cy="15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Прямоугольник 6"/>
          <p:cNvSpPr/>
          <p:nvPr/>
        </p:nvSpPr>
        <p:spPr>
          <a:xfrm>
            <a:off x="1214414" y="285728"/>
            <a:ext cx="6715172" cy="646331"/>
          </a:xfrm>
          <a:prstGeom prst="rect">
            <a:avLst/>
          </a:prstGeom>
        </p:spPr>
        <p:txBody>
          <a:bodyPr wrap="square">
            <a:spAutoFit/>
          </a:bodyPr>
          <a:lstStyle/>
          <a:p>
            <a:pPr lvl="0" indent="449263" algn="ctr" fontAlgn="base">
              <a:spcBef>
                <a:spcPct val="0"/>
              </a:spcBef>
              <a:spcAft>
                <a:spcPct val="0"/>
              </a:spcAft>
            </a:pPr>
            <a:r>
              <a:rPr lang="kk-KZ" sz="1200" b="1" i="1" dirty="0" smtClean="0">
                <a:solidFill>
                  <a:schemeClr val="tx2">
                    <a:lumMod val="75000"/>
                  </a:schemeClr>
                </a:solidFill>
                <a:latin typeface="Times New Roman" pitchFamily="18" charset="0"/>
                <a:ea typeface="Times New Roman" pitchFamily="18" charset="0"/>
                <a:cs typeface="Times New Roman" pitchFamily="18" charset="0"/>
              </a:rPr>
              <a:t>Ахмет Байтұрсынов </a:t>
            </a:r>
            <a:r>
              <a:rPr lang="kk-KZ" sz="1200" b="1" i="1" dirty="0" smtClean="0">
                <a:solidFill>
                  <a:schemeClr val="tx2">
                    <a:lumMod val="75000"/>
                  </a:schemeClr>
                </a:solidFill>
                <a:latin typeface="Calibri"/>
                <a:ea typeface="Times New Roman" pitchFamily="18" charset="0"/>
                <a:cs typeface="Times New Roman" pitchFamily="18" charset="0"/>
              </a:rPr>
              <a:t>–</a:t>
            </a:r>
            <a:r>
              <a:rPr lang="kk-KZ" sz="1200" b="1" i="1" dirty="0" smtClean="0">
                <a:solidFill>
                  <a:schemeClr val="tx2">
                    <a:lumMod val="75000"/>
                  </a:schemeClr>
                </a:solidFill>
                <a:latin typeface="Times New Roman" pitchFamily="18" charset="0"/>
                <a:ea typeface="Times New Roman" pitchFamily="18" charset="0"/>
                <a:cs typeface="Times New Roman" pitchFamily="18" charset="0"/>
              </a:rPr>
              <a:t> 150 жыл. </a:t>
            </a:r>
            <a:r>
              <a:rPr lang="kk-KZ" sz="1200" dirty="0" smtClean="0">
                <a:solidFill>
                  <a:schemeClr val="tx2">
                    <a:lumMod val="75000"/>
                  </a:schemeClr>
                </a:solidFill>
                <a:latin typeface="Times New Roman" pitchFamily="18" charset="0"/>
                <a:ea typeface="Times New Roman" pitchFamily="18" charset="0"/>
                <a:cs typeface="Times New Roman" pitchFamily="18" charset="0"/>
              </a:rPr>
              <a:t>Ахметтанушы, педагогика ғылымдарының докторы, профессор, академик </a:t>
            </a:r>
            <a:r>
              <a:rPr lang="kk-KZ" sz="1200" b="1" dirty="0" smtClean="0">
                <a:solidFill>
                  <a:schemeClr val="tx2">
                    <a:lumMod val="75000"/>
                  </a:schemeClr>
                </a:solidFill>
                <a:latin typeface="Times New Roman" pitchFamily="18" charset="0"/>
                <a:ea typeface="Times New Roman" pitchFamily="18" charset="0"/>
                <a:cs typeface="Times New Roman" pitchFamily="18" charset="0"/>
              </a:rPr>
              <a:t>Абат Сатыбайұлы Қыдыршаевтың</a:t>
            </a:r>
            <a:r>
              <a:rPr lang="kk-KZ" sz="1200" dirty="0" smtClean="0">
                <a:solidFill>
                  <a:schemeClr val="tx2">
                    <a:lumMod val="75000"/>
                  </a:schemeClr>
                </a:solidFill>
                <a:latin typeface="Times New Roman" pitchFamily="18" charset="0"/>
                <a:ea typeface="Times New Roman" pitchFamily="18" charset="0"/>
                <a:cs typeface="Times New Roman" pitchFamily="18" charset="0"/>
              </a:rPr>
              <a:t> БҚО, Орал қалалық №50 ЖОББМ оқушыларымен кездесуі.  16 қыркүйек 2022 ж. </a:t>
            </a:r>
            <a:r>
              <a:rPr lang="kk-KZ" sz="1200" i="1" dirty="0" smtClean="0">
                <a:solidFill>
                  <a:schemeClr val="tx2">
                    <a:lumMod val="75000"/>
                  </a:schemeClr>
                </a:solidFill>
                <a:latin typeface="Times New Roman" pitchFamily="18" charset="0"/>
                <a:ea typeface="Times New Roman" pitchFamily="18" charset="0"/>
                <a:cs typeface="Times New Roman" pitchFamily="18" charset="0"/>
              </a:rPr>
              <a:t>(1500 оқушы)</a:t>
            </a:r>
            <a:endParaRPr lang="kk-KZ" sz="1200" dirty="0" smtClean="0">
              <a:solidFill>
                <a:schemeClr val="tx2">
                  <a:lumMod val="75000"/>
                </a:schemeClr>
              </a:solidFill>
              <a:latin typeface="Arial" pitchFamily="34" charset="0"/>
              <a:cs typeface="Arial" pitchFamily="34" charset="0"/>
            </a:endParaRPr>
          </a:p>
        </p:txBody>
      </p:sp>
      <p:sp>
        <p:nvSpPr>
          <p:cNvPr id="10" name="Rectangle 2"/>
          <p:cNvSpPr>
            <a:spLocks noChangeArrowheads="1"/>
          </p:cNvSpPr>
          <p:nvPr/>
        </p:nvSpPr>
        <p:spPr bwMode="auto">
          <a:xfrm>
            <a:off x="2928926" y="1357298"/>
            <a:ext cx="342902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kk-KZ" sz="1200" dirty="0" smtClean="0">
                <a:latin typeface="Times New Roman" pitchFamily="18" charset="0"/>
                <a:ea typeface="Times New Roman" pitchFamily="18" charset="0"/>
                <a:cs typeface="Times New Roman" pitchFamily="18" charset="0"/>
              </a:rPr>
              <a:t>Орал қаласындағы </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№50</a:t>
            </a:r>
            <a:r>
              <a:rPr lang="kk-KZ" sz="1200" dirty="0" smtClean="0">
                <a:solidFill>
                  <a:schemeClr val="tx2">
                    <a:lumMod val="75000"/>
                  </a:schemeClr>
                </a:solidFill>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ЖОББМ</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мектепте тілдер апталығы аясында</a:t>
            </a:r>
            <a:r>
              <a:rPr kumimoji="0" lang="kk-KZ" sz="12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Ахмет Байтұрсыновтың</a:t>
            </a:r>
            <a:r>
              <a:rPr kumimoji="0" lang="kk-KZ" sz="12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150 жылдығына арналған кездесу ұйымдастырылды. Шара қонағы</a:t>
            </a:r>
            <a:r>
              <a:rPr kumimoji="0" lang="kk-KZ" sz="120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Ахметтанушы, педагогика ғылымдарының докторы, профессор, академик </a:t>
            </a:r>
            <a:r>
              <a:rPr kumimoji="0" lang="kk-KZ" sz="120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Абат Сатыбайұлы.</a:t>
            </a:r>
            <a:r>
              <a:rPr kumimoji="0" lang="kk-KZ" sz="120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lang="ru-RU" sz="1200" dirty="0" err="1" smtClean="0">
                <a:latin typeface="Times New Roman" pitchFamily="18" charset="0"/>
                <a:cs typeface="Times New Roman" pitchFamily="18" charset="0"/>
              </a:rPr>
              <a:t>Шараның мақсаты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қазақ тіл</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білімінің негізін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салушы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ұлттық мәдениет </a:t>
            </a:r>
            <a:r>
              <a:rPr lang="ru-RU" sz="1200" dirty="0" smtClean="0">
                <a:latin typeface="Times New Roman" pitchFamily="18" charset="0"/>
                <a:cs typeface="Times New Roman" pitchFamily="18" charset="0"/>
              </a:rPr>
              <a:t>пен </a:t>
            </a:r>
            <a:r>
              <a:rPr lang="ru-RU" sz="1200" dirty="0" err="1" smtClean="0">
                <a:latin typeface="Times New Roman" pitchFamily="18" charset="0"/>
                <a:cs typeface="Times New Roman" pitchFamily="18" charset="0"/>
              </a:rPr>
              <a:t>әдебиеттің бастауында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тұрған 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көсем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Алаш</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қозғалысы 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көшбасшысының </a:t>
            </a:r>
            <a:r>
              <a:rPr lang="ru-RU" sz="1200" dirty="0" smtClean="0">
                <a:latin typeface="Times New Roman" pitchFamily="18" charset="0"/>
                <a:cs typeface="Times New Roman" pitchFamily="18" charset="0"/>
              </a:rPr>
              <a:t> сан </a:t>
            </a:r>
            <a:r>
              <a:rPr lang="ru-RU" sz="1200" dirty="0" err="1" smtClean="0">
                <a:latin typeface="Times New Roman" pitchFamily="18" charset="0"/>
                <a:cs typeface="Times New Roman" pitchFamily="18" charset="0"/>
              </a:rPr>
              <a:t>қырлы бейнесінің рөлі </a:t>
            </a:r>
            <a:r>
              <a:rPr lang="ru-RU" sz="1200" dirty="0" smtClean="0">
                <a:latin typeface="Times New Roman" pitchFamily="18" charset="0"/>
                <a:cs typeface="Times New Roman" pitchFamily="18" charset="0"/>
              </a:rPr>
              <a:t>мен </a:t>
            </a:r>
            <a:r>
              <a:rPr lang="ru-RU" sz="1200" dirty="0" err="1" smtClean="0">
                <a:latin typeface="Times New Roman" pitchFamily="18" charset="0"/>
                <a:cs typeface="Times New Roman" pitchFamily="18" charset="0"/>
              </a:rPr>
              <a:t>маңызын таныстыру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және талқылау</a:t>
            </a:r>
            <a:r>
              <a:rPr lang="ru-RU" sz="1200" dirty="0" smtClean="0">
                <a:latin typeface="Times New Roman" pitchFamily="18" charset="0"/>
                <a:cs typeface="Times New Roman" pitchFamily="18" charset="0"/>
              </a:rPr>
              <a:t>. Шара </a:t>
            </a:r>
            <a:r>
              <a:rPr lang="ru-RU" sz="1200" dirty="0" err="1" smtClean="0">
                <a:latin typeface="Times New Roman" pitchFamily="18" charset="0"/>
                <a:cs typeface="Times New Roman" pitchFamily="18" charset="0"/>
              </a:rPr>
              <a:t>мақсаты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Ұлт ұстазы </a:t>
            </a:r>
            <a:r>
              <a:rPr lang="ru-RU" sz="1200" dirty="0" smtClean="0">
                <a:latin typeface="Times New Roman" pitchFamily="18" charset="0"/>
                <a:cs typeface="Times New Roman" pitchFamily="18" charset="0"/>
              </a:rPr>
              <a:t>А.</a:t>
            </a:r>
            <a:r>
              <a:rPr lang="ru-RU" sz="1200" dirty="0" err="1" smtClean="0">
                <a:latin typeface="Times New Roman" pitchFamily="18" charset="0"/>
                <a:cs typeface="Times New Roman" pitchFamily="18" charset="0"/>
              </a:rPr>
              <a:t>Байтұрсынұлының туғанына </a:t>
            </a:r>
            <a:r>
              <a:rPr lang="ru-RU" sz="1200" dirty="0" smtClean="0">
                <a:latin typeface="Times New Roman" pitchFamily="18" charset="0"/>
                <a:cs typeface="Times New Roman" pitchFamily="18" charset="0"/>
              </a:rPr>
              <a:t>150 </a:t>
            </a:r>
            <a:r>
              <a:rPr lang="ru-RU" sz="1200" dirty="0" err="1" smtClean="0">
                <a:latin typeface="Times New Roman" pitchFamily="18" charset="0"/>
                <a:cs typeface="Times New Roman" pitchFamily="18" charset="0"/>
              </a:rPr>
              <a:t>жыл</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толуына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орай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өлкеміздегі ақын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жазушыларымыздың өрнегі </a:t>
            </a:r>
            <a:r>
              <a:rPr lang="ru-RU" sz="1200" dirty="0" smtClean="0">
                <a:latin typeface="Times New Roman" pitchFamily="18" charset="0"/>
                <a:cs typeface="Times New Roman" pitchFamily="18" charset="0"/>
              </a:rPr>
              <a:t>мол </a:t>
            </a:r>
            <a:r>
              <a:rPr lang="ru-RU" sz="1200" dirty="0" err="1" smtClean="0">
                <a:latin typeface="Times New Roman" pitchFamily="18" charset="0"/>
                <a:cs typeface="Times New Roman" pitchFamily="18" charset="0"/>
              </a:rPr>
              <a:t>жырларын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жас</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ұрпаққа насихаттап</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жастарға патриоттық рух</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беріп</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ақын өлеңдері арқылы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сөз өнерінің құдіретін түсіне отырып</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Ахмет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Байтұрсынұлының</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көркем әлеміне бойлау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Жиында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Ахмет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Байтұрсынұлының өмірі </a:t>
            </a:r>
            <a:r>
              <a:rPr lang="ru-RU" sz="1200" dirty="0" smtClean="0">
                <a:latin typeface="Times New Roman" pitchFamily="18" charset="0"/>
                <a:cs typeface="Times New Roman" pitchFamily="18" charset="0"/>
              </a:rPr>
              <a:t>мен </a:t>
            </a:r>
            <a:r>
              <a:rPr lang="ru-RU" sz="1200" dirty="0" err="1" smtClean="0">
                <a:latin typeface="Times New Roman" pitchFamily="18" charset="0"/>
                <a:cs typeface="Times New Roman" pitchFamily="18" charset="0"/>
              </a:rPr>
              <a:t>саяси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қоғамда алған рөлі</a:t>
            </a:r>
            <a:r>
              <a:rPr lang="ru-RU" sz="1200" dirty="0" smtClean="0">
                <a:latin typeface="Times New Roman" pitchFamily="18" charset="0"/>
                <a:cs typeface="Times New Roman" pitchFamily="18" charset="0"/>
              </a:rPr>
              <a:t>, ел </a:t>
            </a:r>
            <a:r>
              <a:rPr lang="ru-RU" sz="1200" dirty="0" err="1" smtClean="0">
                <a:latin typeface="Times New Roman" pitchFamily="18" charset="0"/>
                <a:cs typeface="Times New Roman" pitchFamily="18" charset="0"/>
              </a:rPr>
              <a:t>үшін қылған қызметі және қазақ руханиятына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сіңірген еңбектеріне байланысты</a:t>
            </a:r>
            <a:r>
              <a:rPr lang="ru-RU" sz="1200" dirty="0" smtClean="0">
                <a:latin typeface="Times New Roman" pitchFamily="18" charset="0"/>
                <a:cs typeface="Times New Roman" pitchFamily="18" charset="0"/>
              </a:rPr>
              <a:t> мол </a:t>
            </a:r>
            <a:r>
              <a:rPr lang="ru-RU" sz="1200" dirty="0" err="1" smtClean="0">
                <a:latin typeface="Times New Roman" pitchFamily="18" charset="0"/>
                <a:cs typeface="Times New Roman" pitchFamily="18" charset="0"/>
              </a:rPr>
              <a:t>мағұлматтар айтылды</a:t>
            </a:r>
            <a:r>
              <a:rPr lang="ru-RU" sz="1200" dirty="0" smtClean="0">
                <a:latin typeface="Times New Roman" pitchFamily="18" charset="0"/>
                <a:cs typeface="Times New Roman" pitchFamily="18" charset="0"/>
              </a:rPr>
              <a:t>. </a:t>
            </a:r>
            <a:endParaRPr kumimoji="0" lang="kk-KZ" sz="120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lvl="0" algn="just" fontAlgn="base">
              <a:spcBef>
                <a:spcPct val="0"/>
              </a:spcBef>
              <a:spcAft>
                <a:spcPct val="0"/>
              </a:spcAft>
            </a:pPr>
            <a:endParaRPr kumimoji="0" lang="ru-RU" sz="6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Рисунок 5" descr="79793805-8aa0-4719-8e9f-c909978c45ec.jpg"/>
          <p:cNvPicPr>
            <a:picLocks noChangeAspect="1"/>
          </p:cNvPicPr>
          <p:nvPr/>
        </p:nvPicPr>
        <p:blipFill>
          <a:blip r:embed="rId3" cstate="print"/>
          <a:stretch>
            <a:fillRect/>
          </a:stretch>
        </p:blipFill>
        <p:spPr>
          <a:xfrm>
            <a:off x="6429388" y="3714752"/>
            <a:ext cx="1785932"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af16411e-91ef-481c-ad40-f321e78a8834.jpg"/>
          <p:cNvPicPr>
            <a:picLocks noChangeAspect="1"/>
          </p:cNvPicPr>
          <p:nvPr/>
        </p:nvPicPr>
        <p:blipFill>
          <a:blip r:embed="rId4" cstate="print"/>
          <a:stretch>
            <a:fillRect/>
          </a:stretch>
        </p:blipFill>
        <p:spPr>
          <a:xfrm>
            <a:off x="642910" y="3929066"/>
            <a:ext cx="2000263" cy="1571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eb0803a4-b1a6-45bc-af45-3a0de51398f7.jpg"/>
          <p:cNvPicPr>
            <a:picLocks noChangeAspect="1"/>
          </p:cNvPicPr>
          <p:nvPr/>
        </p:nvPicPr>
        <p:blipFill>
          <a:blip r:embed="rId5" cstate="print"/>
          <a:stretch>
            <a:fillRect/>
          </a:stretch>
        </p:blipFill>
        <p:spPr>
          <a:xfrm>
            <a:off x="6429388" y="1357298"/>
            <a:ext cx="1857388" cy="1561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14348" y="0"/>
            <a:ext cx="7358114" cy="7048083"/>
          </a:xfrm>
          <a:prstGeom prst="rect">
            <a:avLst/>
          </a:prstGeom>
          <a:noFill/>
        </p:spPr>
        <p:txBody>
          <a:bodyPr wrap="square">
            <a:spAutoFit/>
          </a:bodyPr>
          <a:lstStyle/>
          <a:p>
            <a:pPr algn="ctr"/>
            <a:r>
              <a:rPr lang="en-US" sz="1100" b="1" dirty="0" smtClean="0">
                <a:latin typeface="Times New Roman" pitchFamily="18" charset="0"/>
                <a:cs typeface="Times New Roman" pitchFamily="18" charset="0"/>
              </a:rPr>
              <a:t>V</a:t>
            </a:r>
            <a:r>
              <a:rPr lang="kk-KZ" sz="1100" b="1" dirty="0" smtClean="0">
                <a:latin typeface="Times New Roman" pitchFamily="18" charset="0"/>
                <a:cs typeface="Times New Roman" pitchFamily="18" charset="0"/>
              </a:rPr>
              <a:t>І</a:t>
            </a:r>
            <a:r>
              <a:rPr lang="en-US" sz="1100" b="1" dirty="0" smtClean="0">
                <a:latin typeface="Times New Roman" pitchFamily="18" charset="0"/>
                <a:cs typeface="Times New Roman" pitchFamily="18" charset="0"/>
              </a:rPr>
              <a:t>. </a:t>
            </a:r>
            <a:r>
              <a:rPr lang="en-US" sz="1100" b="1" dirty="0">
                <a:latin typeface="Times New Roman" pitchFamily="18" charset="0"/>
                <a:cs typeface="Times New Roman" pitchFamily="18" charset="0"/>
              </a:rPr>
              <a:t>«</a:t>
            </a:r>
            <a:r>
              <a:rPr lang="ru-RU" sz="1100" b="1" dirty="0" err="1">
                <a:latin typeface="Times New Roman" pitchFamily="18" charset="0"/>
                <a:cs typeface="Times New Roman" pitchFamily="18" charset="0"/>
              </a:rPr>
              <a:t>Рухани</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жаңғыру</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бағдарламасы</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аясында</a:t>
            </a:r>
            <a:r>
              <a:rPr lang="ru-RU" sz="1100" b="1" dirty="0">
                <a:latin typeface="Times New Roman" pitchFamily="18" charset="0"/>
                <a:cs typeface="Times New Roman" pitchFamily="18" charset="0"/>
              </a:rPr>
              <a:t> университет </a:t>
            </a:r>
            <a:r>
              <a:rPr lang="ru-RU" sz="1100" b="1" dirty="0" err="1">
                <a:latin typeface="Times New Roman" pitchFamily="18" charset="0"/>
                <a:cs typeface="Times New Roman" pitchFamily="18" charset="0"/>
              </a:rPr>
              <a:t>факультеттерінде</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атқарылған</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іс-шаралар</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Барлығы</a:t>
            </a:r>
            <a:r>
              <a:rPr lang="ru-RU" sz="1100" b="1" dirty="0">
                <a:latin typeface="Times New Roman" pitchFamily="18" charset="0"/>
                <a:cs typeface="Times New Roman" pitchFamily="18" charset="0"/>
              </a:rPr>
              <a:t> 183 (</a:t>
            </a:r>
            <a:r>
              <a:rPr lang="ru-RU" sz="1100" b="1" dirty="0" err="1">
                <a:latin typeface="Times New Roman" pitchFamily="18" charset="0"/>
                <a:cs typeface="Times New Roman" pitchFamily="18" charset="0"/>
              </a:rPr>
              <a:t>жүз</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сексен</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үш</a:t>
            </a:r>
            <a:r>
              <a:rPr lang="ru-RU" sz="1100" b="1" dirty="0">
                <a:latin typeface="Times New Roman" pitchFamily="18" charset="0"/>
                <a:cs typeface="Times New Roman" pitchFamily="18" charset="0"/>
              </a:rPr>
              <a:t>):</a:t>
            </a:r>
          </a:p>
          <a:p>
            <a:endParaRPr lang="ru-RU" sz="1100" dirty="0">
              <a:latin typeface="Times New Roman" pitchFamily="18" charset="0"/>
              <a:cs typeface="Times New Roman" pitchFamily="18" charset="0"/>
            </a:endParaRPr>
          </a:p>
          <a:p>
            <a:pPr algn="just"/>
            <a:r>
              <a:rPr lang="ru-RU" sz="1100" b="1" i="1" dirty="0">
                <a:latin typeface="Times New Roman" pitchFamily="18" charset="0"/>
                <a:cs typeface="Times New Roman" pitchFamily="18" charset="0"/>
              </a:rPr>
              <a:t>        </a:t>
            </a:r>
            <a:r>
              <a:rPr lang="ru-RU" sz="1100" b="1" i="1" dirty="0" smtClean="0">
                <a:latin typeface="Times New Roman" pitchFamily="18" charset="0"/>
                <a:cs typeface="Times New Roman" pitchFamily="18" charset="0"/>
              </a:rPr>
              <a:t>6.1</a:t>
            </a:r>
            <a:r>
              <a:rPr lang="ru-RU" sz="1100" b="1" i="1" dirty="0">
                <a:latin typeface="Times New Roman" pitchFamily="18" charset="0"/>
                <a:cs typeface="Times New Roman" pitchFamily="18" charset="0"/>
              </a:rPr>
              <a:t>. </a:t>
            </a:r>
            <a:r>
              <a:rPr lang="ru-RU" sz="1100" b="1" i="1" dirty="0" err="1">
                <a:latin typeface="Times New Roman" pitchFamily="18" charset="0"/>
                <a:cs typeface="Times New Roman" pitchFamily="18" charset="0"/>
              </a:rPr>
              <a:t>Тарих</a:t>
            </a:r>
            <a:r>
              <a:rPr lang="ru-RU" sz="1100" b="1" i="1" dirty="0">
                <a:latin typeface="Times New Roman" pitchFamily="18" charset="0"/>
                <a:cs typeface="Times New Roman" pitchFamily="18" charset="0"/>
              </a:rPr>
              <a:t>, экономика </a:t>
            </a:r>
            <a:r>
              <a:rPr lang="ru-RU" sz="1100" b="1" i="1" dirty="0" err="1">
                <a:latin typeface="Times New Roman" pitchFamily="18" charset="0"/>
                <a:cs typeface="Times New Roman" pitchFamily="18" charset="0"/>
              </a:rPr>
              <a:t>және</a:t>
            </a:r>
            <a:r>
              <a:rPr lang="ru-RU" sz="1100" b="1" i="1" dirty="0">
                <a:latin typeface="Times New Roman" pitchFamily="18" charset="0"/>
                <a:cs typeface="Times New Roman" pitchFamily="18" charset="0"/>
              </a:rPr>
              <a:t> </a:t>
            </a:r>
            <a:r>
              <a:rPr lang="ru-RU" sz="1100" b="1" i="1" dirty="0" err="1">
                <a:latin typeface="Times New Roman" pitchFamily="18" charset="0"/>
                <a:cs typeface="Times New Roman" pitchFamily="18" charset="0"/>
              </a:rPr>
              <a:t>құқық</a:t>
            </a:r>
            <a:r>
              <a:rPr lang="ru-RU" sz="1100" b="1" i="1" dirty="0">
                <a:latin typeface="Times New Roman" pitchFamily="18" charset="0"/>
                <a:cs typeface="Times New Roman" pitchFamily="18" charset="0"/>
              </a:rPr>
              <a:t> </a:t>
            </a:r>
            <a:r>
              <a:rPr lang="ru-RU" sz="1100" b="1" i="1" dirty="0" err="1">
                <a:latin typeface="Times New Roman" pitchFamily="18" charset="0"/>
                <a:cs typeface="Times New Roman" pitchFamily="18" charset="0"/>
              </a:rPr>
              <a:t>факультеті</a:t>
            </a:r>
            <a:r>
              <a:rPr lang="ru-RU" sz="1100" b="1" i="1" dirty="0">
                <a:latin typeface="Times New Roman" pitchFamily="18" charset="0"/>
                <a:cs typeface="Times New Roman" pitchFamily="18" charset="0"/>
              </a:rPr>
              <a:t> </a:t>
            </a:r>
            <a:r>
              <a:rPr lang="ru-RU" sz="1100" dirty="0">
                <a:latin typeface="Times New Roman" pitchFamily="18" charset="0"/>
                <a:cs typeface="Times New Roman" pitchFamily="18" charset="0"/>
              </a:rPr>
              <a:t>(Барлығы-31. </a:t>
            </a:r>
            <a:r>
              <a:rPr lang="ru-RU" sz="1100" dirty="0" err="1">
                <a:latin typeface="Times New Roman" pitchFamily="18" charset="0"/>
                <a:cs typeface="Times New Roman" pitchFamily="18" charset="0"/>
              </a:rPr>
              <a:t>Дөңгелек</a:t>
            </a:r>
            <a:r>
              <a:rPr lang="ru-RU" sz="1100" dirty="0">
                <a:latin typeface="Times New Roman" pitchFamily="18" charset="0"/>
                <a:cs typeface="Times New Roman" pitchFamily="18" charset="0"/>
              </a:rPr>
              <a:t> үстел-5, семинар-3, эссе байқауы-1, конференция-2, баяндама-2, пікіралмасу-1, </a:t>
            </a:r>
            <a:r>
              <a:rPr lang="ru-RU" sz="1100" dirty="0" err="1">
                <a:latin typeface="Times New Roman" pitchFamily="18" charset="0"/>
                <a:cs typeface="Times New Roman" pitchFamily="18" charset="0"/>
              </a:rPr>
              <a:t>тәжірибелік</a:t>
            </a:r>
            <a:r>
              <a:rPr lang="ru-RU" sz="1100" dirty="0">
                <a:latin typeface="Times New Roman" pitchFamily="18" charset="0"/>
                <a:cs typeface="Times New Roman" pitchFamily="18" charset="0"/>
              </a:rPr>
              <a:t> саяхат-1, </a:t>
            </a:r>
            <a:r>
              <a:rPr lang="ru-RU" sz="1100" dirty="0" err="1">
                <a:latin typeface="Times New Roman" pitchFamily="18" charset="0"/>
                <a:cs typeface="Times New Roman" pitchFamily="18" charset="0"/>
              </a:rPr>
              <a:t>зияткерлік</a:t>
            </a:r>
            <a:r>
              <a:rPr lang="ru-RU" sz="1100" dirty="0">
                <a:latin typeface="Times New Roman" pitchFamily="18" charset="0"/>
                <a:cs typeface="Times New Roman" pitchFamily="18" charset="0"/>
              </a:rPr>
              <a:t> сайыс-2, этно- </a:t>
            </a:r>
            <a:r>
              <a:rPr lang="ru-RU" sz="1100" dirty="0" err="1">
                <a:latin typeface="Times New Roman" pitchFamily="18" charset="0"/>
                <a:cs typeface="Times New Roman" pitchFamily="18" charset="0"/>
              </a:rPr>
              <a:t>танымдық</a:t>
            </a:r>
            <a:r>
              <a:rPr lang="ru-RU" sz="1100" dirty="0">
                <a:latin typeface="Times New Roman" pitchFamily="18" charset="0"/>
                <a:cs typeface="Times New Roman" pitchFamily="18" charset="0"/>
              </a:rPr>
              <a:t> шарасы-1, </a:t>
            </a:r>
            <a:r>
              <a:rPr lang="ru-RU" sz="1100" dirty="0" err="1">
                <a:latin typeface="Times New Roman" pitchFamily="18" charset="0"/>
                <a:cs typeface="Times New Roman" pitchFamily="18" charset="0"/>
              </a:rPr>
              <a:t>квест</a:t>
            </a:r>
            <a:r>
              <a:rPr lang="ru-RU" sz="1100" dirty="0">
                <a:latin typeface="Times New Roman" pitchFamily="18" charset="0"/>
                <a:cs typeface="Times New Roman" pitchFamily="18" charset="0"/>
              </a:rPr>
              <a:t> ойыны-1, </a:t>
            </a:r>
            <a:r>
              <a:rPr lang="ru-RU" sz="1100" dirty="0" err="1">
                <a:latin typeface="Times New Roman" pitchFamily="18" charset="0"/>
                <a:cs typeface="Times New Roman" pitchFamily="18" charset="0"/>
              </a:rPr>
              <a:t>кураторлық</a:t>
            </a:r>
            <a:r>
              <a:rPr lang="ru-RU" sz="1100" dirty="0">
                <a:latin typeface="Times New Roman" pitchFamily="18" charset="0"/>
                <a:cs typeface="Times New Roman" pitchFamily="18" charset="0"/>
              </a:rPr>
              <a:t> сағат-10).</a:t>
            </a:r>
          </a:p>
          <a:p>
            <a:pPr algn="just"/>
            <a:r>
              <a:rPr lang="ru-RU" sz="1100" b="1" dirty="0">
                <a:latin typeface="Times New Roman" pitchFamily="18" charset="0"/>
                <a:cs typeface="Times New Roman" pitchFamily="18" charset="0"/>
              </a:rPr>
              <a:t>6</a:t>
            </a:r>
            <a:r>
              <a:rPr lang="ru-RU" sz="1100" b="1" dirty="0" smtClean="0">
                <a:latin typeface="Times New Roman" pitchFamily="18" charset="0"/>
                <a:cs typeface="Times New Roman" pitchFamily="18" charset="0"/>
              </a:rPr>
              <a:t>.1.1</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Дөңгелек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үстел</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Ахмет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алаш</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тұлғасы</a:t>
            </a:r>
            <a:r>
              <a:rPr lang="ru-RU" sz="1100" dirty="0">
                <a:latin typeface="Times New Roman" pitchFamily="18" charset="0"/>
                <a:cs typeface="Times New Roman" pitchFamily="18" charset="0"/>
              </a:rPr>
              <a:t>.  02 </a:t>
            </a:r>
            <a:r>
              <a:rPr lang="ru-RU" sz="1100" dirty="0" err="1">
                <a:latin typeface="Times New Roman" pitchFamily="18" charset="0"/>
                <a:cs typeface="Times New Roman" pitchFamily="18" charset="0"/>
              </a:rPr>
              <a:t>наурыз</a:t>
            </a:r>
            <a:r>
              <a:rPr lang="ru-RU" sz="1100" dirty="0">
                <a:latin typeface="Times New Roman" pitchFamily="18" charset="0"/>
                <a:cs typeface="Times New Roman" pitchFamily="18" charset="0"/>
              </a:rPr>
              <a:t> 2022 ж.</a:t>
            </a:r>
          </a:p>
          <a:p>
            <a:pPr algn="just"/>
            <a:r>
              <a:rPr lang="ru-RU" sz="1100" b="1" dirty="0">
                <a:latin typeface="Times New Roman" pitchFamily="18" charset="0"/>
                <a:cs typeface="Times New Roman" pitchFamily="18" charset="0"/>
              </a:rPr>
              <a:t>6</a:t>
            </a:r>
            <a:r>
              <a:rPr lang="ru-RU" sz="1100" b="1" dirty="0" smtClean="0">
                <a:latin typeface="Times New Roman" pitchFamily="18" charset="0"/>
                <a:cs typeface="Times New Roman" pitchFamily="18" charset="0"/>
              </a:rPr>
              <a:t>.1.2</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Интеллектуалды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сайыс</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Тарихы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терең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білім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ордасына</a:t>
            </a:r>
            <a:r>
              <a:rPr lang="ru-RU" sz="1100" dirty="0">
                <a:latin typeface="Times New Roman" pitchFamily="18" charset="0"/>
                <a:cs typeface="Times New Roman" pitchFamily="18" charset="0"/>
              </a:rPr>
              <a:t> - 90 жыл.22 </a:t>
            </a:r>
            <a:r>
              <a:rPr lang="ru-RU" sz="1100" dirty="0" err="1">
                <a:latin typeface="Times New Roman" pitchFamily="18" charset="0"/>
                <a:cs typeface="Times New Roman" pitchFamily="18" charset="0"/>
              </a:rPr>
              <a:t>қыркүйек</a:t>
            </a:r>
            <a:r>
              <a:rPr lang="ru-RU" sz="1100" dirty="0">
                <a:latin typeface="Times New Roman" pitchFamily="18" charset="0"/>
                <a:cs typeface="Times New Roman" pitchFamily="18" charset="0"/>
              </a:rPr>
              <a:t> 2022 ж.</a:t>
            </a:r>
          </a:p>
          <a:p>
            <a:pPr algn="just"/>
            <a:endParaRPr lang="ru-RU" sz="1100" dirty="0">
              <a:latin typeface="Times New Roman" pitchFamily="18" charset="0"/>
              <a:cs typeface="Times New Roman" pitchFamily="18" charset="0"/>
            </a:endParaRPr>
          </a:p>
          <a:p>
            <a:pPr algn="just"/>
            <a:r>
              <a:rPr lang="ru-RU" sz="1100" dirty="0" smtClean="0">
                <a:latin typeface="Times New Roman" pitchFamily="18" charset="0"/>
                <a:cs typeface="Times New Roman" pitchFamily="18" charset="0"/>
              </a:rPr>
              <a:t>        </a:t>
            </a:r>
            <a:r>
              <a:rPr lang="ru-RU" sz="1100" b="1" i="1" dirty="0" smtClean="0">
                <a:latin typeface="Times New Roman" pitchFamily="18" charset="0"/>
                <a:cs typeface="Times New Roman" pitchFamily="18" charset="0"/>
              </a:rPr>
              <a:t>6.2</a:t>
            </a:r>
            <a:r>
              <a:rPr lang="ru-RU" sz="1100" b="1" i="1" dirty="0">
                <a:latin typeface="Times New Roman" pitchFamily="18" charset="0"/>
                <a:cs typeface="Times New Roman" pitchFamily="18" charset="0"/>
              </a:rPr>
              <a:t>. Филология </a:t>
            </a:r>
            <a:r>
              <a:rPr lang="ru-RU" sz="1100" b="1" i="1" dirty="0" err="1">
                <a:latin typeface="Times New Roman" pitchFamily="18" charset="0"/>
                <a:cs typeface="Times New Roman" pitchFamily="18" charset="0"/>
              </a:rPr>
              <a:t>факультеті</a:t>
            </a:r>
            <a:r>
              <a:rPr lang="ru-RU" sz="1100" b="1" i="1" dirty="0">
                <a:latin typeface="Times New Roman" pitchFamily="18" charset="0"/>
                <a:cs typeface="Times New Roman" pitchFamily="18" charset="0"/>
              </a:rPr>
              <a:t> </a:t>
            </a:r>
            <a:r>
              <a:rPr lang="ru-RU" sz="1100" dirty="0">
                <a:latin typeface="Times New Roman" pitchFamily="18" charset="0"/>
                <a:cs typeface="Times New Roman" pitchFamily="18" charset="0"/>
              </a:rPr>
              <a:t>(Барлығы-30. </a:t>
            </a:r>
            <a:r>
              <a:rPr lang="ru-RU" sz="1100" dirty="0" err="1">
                <a:latin typeface="Times New Roman" pitchFamily="18" charset="0"/>
                <a:cs typeface="Times New Roman" pitchFamily="18" charset="0"/>
              </a:rPr>
              <a:t>Дөңгелек</a:t>
            </a:r>
            <a:r>
              <a:rPr lang="ru-RU" sz="1100" dirty="0">
                <a:latin typeface="Times New Roman" pitchFamily="18" charset="0"/>
                <a:cs typeface="Times New Roman" pitchFamily="18" charset="0"/>
              </a:rPr>
              <a:t> үстел-5, семинар-3, эссе байқауы-1, конференция-2, </a:t>
            </a:r>
            <a:r>
              <a:rPr lang="ru-RU" sz="1100" dirty="0" err="1">
                <a:latin typeface="Times New Roman" pitchFamily="18" charset="0"/>
                <a:cs typeface="Times New Roman" pitchFamily="18" charset="0"/>
              </a:rPr>
              <a:t>мәдени</a:t>
            </a:r>
            <a:r>
              <a:rPr lang="ru-RU" sz="1100" dirty="0">
                <a:latin typeface="Times New Roman" pitchFamily="18" charset="0"/>
                <a:cs typeface="Times New Roman" pitchFamily="18" charset="0"/>
              </a:rPr>
              <a:t> шара-1, </a:t>
            </a:r>
            <a:r>
              <a:rPr lang="ru-RU" sz="1100" dirty="0" err="1">
                <a:latin typeface="Times New Roman" pitchFamily="18" charset="0"/>
                <a:cs typeface="Times New Roman" pitchFamily="18" charset="0"/>
              </a:rPr>
              <a:t>танымдық</a:t>
            </a:r>
            <a:r>
              <a:rPr lang="ru-RU" sz="1100" dirty="0">
                <a:latin typeface="Times New Roman" pitchFamily="18" charset="0"/>
                <a:cs typeface="Times New Roman" pitchFamily="18" charset="0"/>
              </a:rPr>
              <a:t> дәріс-2, экскурсия жасау-2, </a:t>
            </a:r>
            <a:r>
              <a:rPr lang="ru-RU" sz="1100" dirty="0" err="1">
                <a:latin typeface="Times New Roman" pitchFamily="18" charset="0"/>
                <a:cs typeface="Times New Roman" pitchFamily="18" charset="0"/>
              </a:rPr>
              <a:t>қайырымдылық</a:t>
            </a:r>
            <a:r>
              <a:rPr lang="ru-RU" sz="1100" dirty="0">
                <a:latin typeface="Times New Roman" pitchFamily="18" charset="0"/>
                <a:cs typeface="Times New Roman" pitchFamily="18" charset="0"/>
              </a:rPr>
              <a:t> акциясы-1, </a:t>
            </a:r>
            <a:r>
              <a:rPr lang="ru-RU" sz="1100" dirty="0" err="1">
                <a:latin typeface="Times New Roman" pitchFamily="18" charset="0"/>
                <a:cs typeface="Times New Roman" pitchFamily="18" charset="0"/>
              </a:rPr>
              <a:t>мұражайға</a:t>
            </a:r>
            <a:r>
              <a:rPr lang="ru-RU" sz="1100" dirty="0">
                <a:latin typeface="Times New Roman" pitchFamily="18" charset="0"/>
                <a:cs typeface="Times New Roman" pitchFamily="18" charset="0"/>
              </a:rPr>
              <a:t> саяхат-2, ойбөліс-1, </a:t>
            </a:r>
            <a:r>
              <a:rPr lang="ru-RU" sz="1100" dirty="0" err="1">
                <a:latin typeface="Times New Roman" pitchFamily="18" charset="0"/>
                <a:cs typeface="Times New Roman" pitchFamily="18" charset="0"/>
              </a:rPr>
              <a:t>кураторлық</a:t>
            </a:r>
            <a:r>
              <a:rPr lang="ru-RU" sz="1100" dirty="0">
                <a:latin typeface="Times New Roman" pitchFamily="18" charset="0"/>
                <a:cs typeface="Times New Roman" pitchFamily="18" charset="0"/>
              </a:rPr>
              <a:t> сағат-9)</a:t>
            </a:r>
          </a:p>
          <a:p>
            <a:pPr algn="just"/>
            <a:r>
              <a:rPr lang="ru-RU" sz="1100" b="1" dirty="0">
                <a:latin typeface="Times New Roman" pitchFamily="18" charset="0"/>
                <a:cs typeface="Times New Roman" pitchFamily="18" charset="0"/>
              </a:rPr>
              <a:t> </a:t>
            </a:r>
            <a:r>
              <a:rPr lang="ru-RU" sz="1100" b="1" dirty="0" smtClean="0">
                <a:latin typeface="Times New Roman" pitchFamily="18" charset="0"/>
                <a:cs typeface="Times New Roman" pitchFamily="18" charset="0"/>
              </a:rPr>
              <a:t>6.2.1</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Танымдық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дәріс</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Өлкенің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танымал</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тұлғасын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таны</a:t>
            </a:r>
            <a:r>
              <a:rPr lang="ru-RU" sz="1100" dirty="0">
                <a:latin typeface="Times New Roman" pitchFamily="18" charset="0"/>
                <a:cs typeface="Times New Roman" pitchFamily="18" charset="0"/>
              </a:rPr>
              <a:t>. 05 </a:t>
            </a:r>
            <a:r>
              <a:rPr lang="ru-RU" sz="1100" dirty="0" err="1">
                <a:latin typeface="Times New Roman" pitchFamily="18" charset="0"/>
                <a:cs typeface="Times New Roman" pitchFamily="18" charset="0"/>
              </a:rPr>
              <a:t>қазан</a:t>
            </a:r>
            <a:r>
              <a:rPr lang="ru-RU" sz="1100" dirty="0">
                <a:latin typeface="Times New Roman" pitchFamily="18" charset="0"/>
                <a:cs typeface="Times New Roman" pitchFamily="18" charset="0"/>
              </a:rPr>
              <a:t> 2022 ж. </a:t>
            </a:r>
          </a:p>
          <a:p>
            <a:pPr algn="just"/>
            <a:r>
              <a:rPr lang="ru-RU" sz="1100" b="1" dirty="0" smtClean="0">
                <a:latin typeface="Times New Roman" pitchFamily="18" charset="0"/>
                <a:cs typeface="Times New Roman" pitchFamily="18" charset="0"/>
              </a:rPr>
              <a:t> 6.2.2</a:t>
            </a:r>
            <a:r>
              <a:rPr lang="ru-RU" sz="1100" b="1" dirty="0">
                <a:latin typeface="Times New Roman" pitchFamily="18" charset="0"/>
                <a:cs typeface="Times New Roman" pitchFamily="18" charset="0"/>
              </a:rPr>
              <a:t>. </a:t>
            </a:r>
            <a:r>
              <a:rPr lang="ru-RU" sz="1100" dirty="0">
                <a:latin typeface="Times New Roman" pitchFamily="18" charset="0"/>
                <a:cs typeface="Times New Roman" pitchFamily="18" charset="0"/>
              </a:rPr>
              <a:t>Семинар. Сана–</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жаңғыру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іргетасы</a:t>
            </a:r>
            <a:r>
              <a:rPr lang="ru-RU" sz="1100" dirty="0">
                <a:latin typeface="Times New Roman" pitchFamily="18" charset="0"/>
                <a:cs typeface="Times New Roman" pitchFamily="18" charset="0"/>
              </a:rPr>
              <a:t>. 03 </a:t>
            </a:r>
            <a:r>
              <a:rPr lang="ru-RU" sz="1100" dirty="0" err="1">
                <a:latin typeface="Times New Roman" pitchFamily="18" charset="0"/>
                <a:cs typeface="Times New Roman" pitchFamily="18" charset="0"/>
              </a:rPr>
              <a:t>қараша</a:t>
            </a:r>
            <a:r>
              <a:rPr lang="ru-RU" sz="1100" dirty="0">
                <a:latin typeface="Times New Roman" pitchFamily="18" charset="0"/>
                <a:cs typeface="Times New Roman" pitchFamily="18" charset="0"/>
              </a:rPr>
              <a:t> 2022 ж.</a:t>
            </a:r>
          </a:p>
          <a:p>
            <a:pPr algn="just"/>
            <a:endParaRPr lang="ru-RU" sz="1100" dirty="0">
              <a:latin typeface="Times New Roman" pitchFamily="18" charset="0"/>
              <a:cs typeface="Times New Roman" pitchFamily="18" charset="0"/>
            </a:endParaRPr>
          </a:p>
          <a:p>
            <a:pPr algn="just"/>
            <a:r>
              <a:rPr lang="ru-RU" sz="1100" dirty="0" smtClean="0">
                <a:latin typeface="Times New Roman" pitchFamily="18" charset="0"/>
                <a:cs typeface="Times New Roman" pitchFamily="18" charset="0"/>
              </a:rPr>
              <a:t>        </a:t>
            </a:r>
            <a:r>
              <a:rPr lang="ru-RU" sz="1100" b="1" i="1" dirty="0" smtClean="0">
                <a:latin typeface="Times New Roman" pitchFamily="18" charset="0"/>
                <a:cs typeface="Times New Roman" pitchFamily="18" charset="0"/>
              </a:rPr>
              <a:t>6.3</a:t>
            </a:r>
            <a:r>
              <a:rPr lang="ru-RU" sz="1100" b="1" i="1" dirty="0">
                <a:latin typeface="Times New Roman" pitchFamily="18" charset="0"/>
                <a:cs typeface="Times New Roman" pitchFamily="18" charset="0"/>
              </a:rPr>
              <a:t>. </a:t>
            </a:r>
            <a:r>
              <a:rPr lang="ru-RU" sz="1100" b="1" i="1" dirty="0" err="1">
                <a:latin typeface="Times New Roman" pitchFamily="18" charset="0"/>
                <a:cs typeface="Times New Roman" pitchFamily="18" charset="0"/>
              </a:rPr>
              <a:t>Мәдениет</a:t>
            </a:r>
            <a:r>
              <a:rPr lang="ru-RU" sz="1100" b="1" i="1" dirty="0">
                <a:latin typeface="Times New Roman" pitchFamily="18" charset="0"/>
                <a:cs typeface="Times New Roman" pitchFamily="18" charset="0"/>
              </a:rPr>
              <a:t> </a:t>
            </a:r>
            <a:r>
              <a:rPr lang="ru-RU" sz="1100" b="1" i="1" dirty="0" err="1">
                <a:latin typeface="Times New Roman" pitchFamily="18" charset="0"/>
                <a:cs typeface="Times New Roman" pitchFamily="18" charset="0"/>
              </a:rPr>
              <a:t>және</a:t>
            </a:r>
            <a:r>
              <a:rPr lang="ru-RU" sz="1100" b="1" i="1" dirty="0">
                <a:latin typeface="Times New Roman" pitchFamily="18" charset="0"/>
                <a:cs typeface="Times New Roman" pitchFamily="18" charset="0"/>
              </a:rPr>
              <a:t> </a:t>
            </a:r>
            <a:r>
              <a:rPr lang="ru-RU" sz="1100" b="1" i="1" dirty="0" err="1">
                <a:latin typeface="Times New Roman" pitchFamily="18" charset="0"/>
                <a:cs typeface="Times New Roman" pitchFamily="18" charset="0"/>
              </a:rPr>
              <a:t>өнер</a:t>
            </a:r>
            <a:r>
              <a:rPr lang="ru-RU" sz="1100" b="1" i="1" dirty="0">
                <a:latin typeface="Times New Roman" pitchFamily="18" charset="0"/>
                <a:cs typeface="Times New Roman" pitchFamily="18" charset="0"/>
              </a:rPr>
              <a:t> </a:t>
            </a:r>
            <a:r>
              <a:rPr lang="ru-RU" sz="1100" b="1" i="1" dirty="0" err="1">
                <a:latin typeface="Times New Roman" pitchFamily="18" charset="0"/>
                <a:cs typeface="Times New Roman" pitchFamily="18" charset="0"/>
              </a:rPr>
              <a:t>факультеті</a:t>
            </a:r>
            <a:r>
              <a:rPr lang="ru-RU" sz="1100" b="1" i="1" dirty="0">
                <a:latin typeface="Times New Roman" pitchFamily="18" charset="0"/>
                <a:cs typeface="Times New Roman" pitchFamily="18" charset="0"/>
              </a:rPr>
              <a:t> </a:t>
            </a:r>
            <a:r>
              <a:rPr lang="ru-RU" sz="1100" dirty="0">
                <a:latin typeface="Times New Roman" pitchFamily="18" charset="0"/>
                <a:cs typeface="Times New Roman" pitchFamily="18" charset="0"/>
              </a:rPr>
              <a:t>(Барлығы-34. </a:t>
            </a:r>
            <a:r>
              <a:rPr lang="ru-RU" sz="1100" dirty="0" err="1">
                <a:latin typeface="Times New Roman" pitchFamily="18" charset="0"/>
                <a:cs typeface="Times New Roman" pitchFamily="18" charset="0"/>
              </a:rPr>
              <a:t>Дөңгелек</a:t>
            </a:r>
            <a:r>
              <a:rPr lang="ru-RU" sz="1100" dirty="0">
                <a:latin typeface="Times New Roman" pitchFamily="18" charset="0"/>
                <a:cs typeface="Times New Roman" pitchFamily="18" charset="0"/>
              </a:rPr>
              <a:t> үстел-4, семинар-4, эссе байқауы-1, конференция-2, </a:t>
            </a:r>
            <a:r>
              <a:rPr lang="ru-RU" sz="1100" dirty="0" err="1">
                <a:latin typeface="Times New Roman" pitchFamily="18" charset="0"/>
                <a:cs typeface="Times New Roman" pitchFamily="18" charset="0"/>
              </a:rPr>
              <a:t>мәдени</a:t>
            </a:r>
            <a:r>
              <a:rPr lang="ru-RU" sz="1100" dirty="0">
                <a:latin typeface="Times New Roman" pitchFamily="18" charset="0"/>
                <a:cs typeface="Times New Roman" pitchFamily="18" charset="0"/>
              </a:rPr>
              <a:t> шара-1, </a:t>
            </a:r>
            <a:r>
              <a:rPr lang="ru-RU" sz="1100" dirty="0" err="1">
                <a:latin typeface="Times New Roman" pitchFamily="18" charset="0"/>
                <a:cs typeface="Times New Roman" pitchFamily="18" charset="0"/>
              </a:rPr>
              <a:t>танымдық</a:t>
            </a:r>
            <a:r>
              <a:rPr lang="ru-RU" sz="1100" dirty="0">
                <a:latin typeface="Times New Roman" pitchFamily="18" charset="0"/>
                <a:cs typeface="Times New Roman" pitchFamily="18" charset="0"/>
              </a:rPr>
              <a:t> дәріс-2, экскурсия жасау-2, </a:t>
            </a:r>
            <a:r>
              <a:rPr lang="ru-RU" sz="1100" dirty="0" err="1">
                <a:latin typeface="Times New Roman" pitchFamily="18" charset="0"/>
                <a:cs typeface="Times New Roman" pitchFamily="18" charset="0"/>
              </a:rPr>
              <a:t>мұражайға</a:t>
            </a:r>
            <a:r>
              <a:rPr lang="ru-RU" sz="1100" dirty="0">
                <a:latin typeface="Times New Roman" pitchFamily="18" charset="0"/>
                <a:cs typeface="Times New Roman" pitchFamily="18" charset="0"/>
              </a:rPr>
              <a:t> саяхат-2,кездесу-2, презентация-1,  </a:t>
            </a:r>
            <a:r>
              <a:rPr lang="ru-RU" sz="1100" dirty="0" err="1">
                <a:latin typeface="Times New Roman" pitchFamily="18" charset="0"/>
                <a:cs typeface="Times New Roman" pitchFamily="18" charset="0"/>
              </a:rPr>
              <a:t>көркем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және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сәндік-қолданбалы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шығармашылығының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көрме-конкурсын</a:t>
            </a:r>
            <a:r>
              <a:rPr lang="ru-RU" sz="1100" dirty="0">
                <a:latin typeface="Times New Roman" pitchFamily="18" charset="0"/>
                <a:cs typeface="Times New Roman" pitchFamily="18" charset="0"/>
              </a:rPr>
              <a:t> өткізу-1, </a:t>
            </a:r>
            <a:r>
              <a:rPr lang="ru-RU" sz="1100" dirty="0" err="1">
                <a:latin typeface="Times New Roman" pitchFamily="18" charset="0"/>
                <a:cs typeface="Times New Roman" pitchFamily="18" charset="0"/>
              </a:rPr>
              <a:t>квест</a:t>
            </a:r>
            <a:r>
              <a:rPr lang="ru-RU" sz="1100" dirty="0">
                <a:latin typeface="Times New Roman" pitchFamily="18" charset="0"/>
                <a:cs typeface="Times New Roman" pitchFamily="18" charset="0"/>
              </a:rPr>
              <a:t> ойыны-1, </a:t>
            </a:r>
            <a:r>
              <a:rPr lang="ru-RU" sz="1100" dirty="0" err="1">
                <a:latin typeface="Times New Roman" pitchFamily="18" charset="0"/>
                <a:cs typeface="Times New Roman" pitchFamily="18" charset="0"/>
              </a:rPr>
              <a:t>кураторлық</a:t>
            </a:r>
            <a:r>
              <a:rPr lang="ru-RU" sz="1100" dirty="0">
                <a:latin typeface="Times New Roman" pitchFamily="18" charset="0"/>
                <a:cs typeface="Times New Roman" pitchFamily="18" charset="0"/>
              </a:rPr>
              <a:t> сағат-10)</a:t>
            </a:r>
          </a:p>
          <a:p>
            <a:pPr algn="just"/>
            <a:r>
              <a:rPr lang="ru-RU" sz="1100" b="1" dirty="0" smtClean="0">
                <a:latin typeface="Times New Roman" pitchFamily="18" charset="0"/>
                <a:cs typeface="Times New Roman" pitchFamily="18" charset="0"/>
              </a:rPr>
              <a:t>6.3.1</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Көрме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Қазақ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әдебиетінің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қызыл</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жебесі</a:t>
            </a:r>
            <a:r>
              <a:rPr lang="ru-RU" sz="1100" dirty="0">
                <a:latin typeface="Times New Roman" pitchFamily="18" charset="0"/>
                <a:cs typeface="Times New Roman" pitchFamily="18" charset="0"/>
              </a:rPr>
              <a:t>. 27 қыркүйек2022 ж.</a:t>
            </a:r>
          </a:p>
          <a:p>
            <a:pPr algn="just"/>
            <a:r>
              <a:rPr lang="ru-RU" sz="1100" b="1" dirty="0" smtClean="0">
                <a:latin typeface="Times New Roman" pitchFamily="18" charset="0"/>
                <a:cs typeface="Times New Roman" pitchFamily="18" charset="0"/>
              </a:rPr>
              <a:t>6.3.2</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Кураторлық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сағат</a:t>
            </a:r>
            <a:r>
              <a:rPr lang="ru-RU" sz="1100" dirty="0">
                <a:latin typeface="Times New Roman" pitchFamily="18" charset="0"/>
                <a:cs typeface="Times New Roman" pitchFamily="18" charset="0"/>
              </a:rPr>
              <a:t>. Республикам-Алтын </a:t>
            </a:r>
            <a:r>
              <a:rPr lang="ru-RU" sz="1100" dirty="0" err="1">
                <a:latin typeface="Times New Roman" pitchFamily="18" charset="0"/>
                <a:cs typeface="Times New Roman" pitchFamily="18" charset="0"/>
              </a:rPr>
              <a:t>ұям</a:t>
            </a:r>
            <a:r>
              <a:rPr lang="ru-RU" sz="1100" dirty="0">
                <a:latin typeface="Times New Roman" pitchFamily="18" charset="0"/>
                <a:cs typeface="Times New Roman" pitchFamily="18" charset="0"/>
              </a:rPr>
              <a:t>. 20 </a:t>
            </a:r>
            <a:r>
              <a:rPr lang="ru-RU" sz="1100" dirty="0" err="1">
                <a:latin typeface="Times New Roman" pitchFamily="18" charset="0"/>
                <a:cs typeface="Times New Roman" pitchFamily="18" charset="0"/>
              </a:rPr>
              <a:t>қазан</a:t>
            </a:r>
            <a:r>
              <a:rPr lang="ru-RU" sz="1100" dirty="0">
                <a:latin typeface="Times New Roman" pitchFamily="18" charset="0"/>
                <a:cs typeface="Times New Roman" pitchFamily="18" charset="0"/>
              </a:rPr>
              <a:t> 2022 ж.</a:t>
            </a:r>
          </a:p>
          <a:p>
            <a:pPr algn="just"/>
            <a:endParaRPr lang="ru-RU" sz="1100" dirty="0">
              <a:latin typeface="Times New Roman" pitchFamily="18" charset="0"/>
              <a:cs typeface="Times New Roman" pitchFamily="18" charset="0"/>
            </a:endParaRPr>
          </a:p>
          <a:p>
            <a:pPr algn="just"/>
            <a:r>
              <a:rPr lang="ru-RU" sz="1100" dirty="0" smtClean="0">
                <a:latin typeface="Times New Roman" pitchFamily="18" charset="0"/>
                <a:cs typeface="Times New Roman" pitchFamily="18" charset="0"/>
              </a:rPr>
              <a:t>         </a:t>
            </a:r>
            <a:r>
              <a:rPr lang="ru-RU" sz="1100" b="1" i="1" dirty="0" smtClean="0">
                <a:latin typeface="Times New Roman" pitchFamily="18" charset="0"/>
                <a:cs typeface="Times New Roman" pitchFamily="18" charset="0"/>
              </a:rPr>
              <a:t>6.4</a:t>
            </a:r>
            <a:r>
              <a:rPr lang="ru-RU" sz="1100" b="1" i="1" dirty="0">
                <a:latin typeface="Times New Roman" pitchFamily="18" charset="0"/>
                <a:cs typeface="Times New Roman" pitchFamily="18" charset="0"/>
              </a:rPr>
              <a:t>. Физика-математика </a:t>
            </a:r>
            <a:r>
              <a:rPr lang="ru-RU" sz="1100" b="1" i="1" dirty="0" err="1">
                <a:latin typeface="Times New Roman" pitchFamily="18" charset="0"/>
                <a:cs typeface="Times New Roman" pitchFamily="18" charset="0"/>
              </a:rPr>
              <a:t>факультеті</a:t>
            </a:r>
            <a:r>
              <a:rPr lang="ru-RU" sz="1100" dirty="0">
                <a:latin typeface="Times New Roman" pitchFamily="18" charset="0"/>
                <a:cs typeface="Times New Roman" pitchFamily="18" charset="0"/>
              </a:rPr>
              <a:t> (Барлығы-29. </a:t>
            </a:r>
            <a:r>
              <a:rPr lang="ru-RU" sz="1100" dirty="0" err="1">
                <a:latin typeface="Times New Roman" pitchFamily="18" charset="0"/>
                <a:cs typeface="Times New Roman" pitchFamily="18" charset="0"/>
              </a:rPr>
              <a:t>Дөңгелек</a:t>
            </a:r>
            <a:r>
              <a:rPr lang="ru-RU" sz="1100" dirty="0">
                <a:latin typeface="Times New Roman" pitchFamily="18" charset="0"/>
                <a:cs typeface="Times New Roman" pitchFamily="18" charset="0"/>
              </a:rPr>
              <a:t> үстел-5, семинар-3, эссе байқауы-1, конференция-2, баяндама-2, пікіралмасу-1, </a:t>
            </a:r>
            <a:r>
              <a:rPr lang="ru-RU" sz="1100" dirty="0" err="1">
                <a:latin typeface="Times New Roman" pitchFamily="18" charset="0"/>
                <a:cs typeface="Times New Roman" pitchFamily="18" charset="0"/>
              </a:rPr>
              <a:t>тәжірибелік</a:t>
            </a:r>
            <a:r>
              <a:rPr lang="ru-RU" sz="1100" dirty="0">
                <a:latin typeface="Times New Roman" pitchFamily="18" charset="0"/>
                <a:cs typeface="Times New Roman" pitchFamily="18" charset="0"/>
              </a:rPr>
              <a:t> саяхат-1, </a:t>
            </a:r>
            <a:r>
              <a:rPr lang="ru-RU" sz="1100" dirty="0" err="1">
                <a:latin typeface="Times New Roman" pitchFamily="18" charset="0"/>
                <a:cs typeface="Times New Roman" pitchFamily="18" charset="0"/>
              </a:rPr>
              <a:t>зияткерлік</a:t>
            </a:r>
            <a:r>
              <a:rPr lang="ru-RU" sz="1100" dirty="0">
                <a:latin typeface="Times New Roman" pitchFamily="18" charset="0"/>
                <a:cs typeface="Times New Roman" pitchFamily="18" charset="0"/>
              </a:rPr>
              <a:t> сайыс-2, этно- </a:t>
            </a:r>
            <a:r>
              <a:rPr lang="ru-RU" sz="1100" dirty="0" err="1">
                <a:latin typeface="Times New Roman" pitchFamily="18" charset="0"/>
                <a:cs typeface="Times New Roman" pitchFamily="18" charset="0"/>
              </a:rPr>
              <a:t>танымдық</a:t>
            </a:r>
            <a:r>
              <a:rPr lang="ru-RU" sz="1100" dirty="0">
                <a:latin typeface="Times New Roman" pitchFamily="18" charset="0"/>
                <a:cs typeface="Times New Roman" pitchFamily="18" charset="0"/>
              </a:rPr>
              <a:t> шарасы-1, </a:t>
            </a:r>
            <a:r>
              <a:rPr lang="ru-RU" sz="1100" dirty="0" err="1">
                <a:latin typeface="Times New Roman" pitchFamily="18" charset="0"/>
                <a:cs typeface="Times New Roman" pitchFamily="18" charset="0"/>
              </a:rPr>
              <a:t>бітіруші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түлектер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арасындағы</a:t>
            </a:r>
            <a:r>
              <a:rPr lang="ru-RU" sz="1100" dirty="0">
                <a:latin typeface="Times New Roman" pitchFamily="18" charset="0"/>
                <a:cs typeface="Times New Roman" pitchFamily="18" charset="0"/>
              </a:rPr>
              <a:t> сайыс-2, </a:t>
            </a:r>
            <a:r>
              <a:rPr lang="ru-RU" sz="1100" dirty="0" err="1">
                <a:latin typeface="Times New Roman" pitchFamily="18" charset="0"/>
                <a:cs typeface="Times New Roman" pitchFamily="18" charset="0"/>
              </a:rPr>
              <a:t>квест</a:t>
            </a:r>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ойыны-1</a:t>
            </a:r>
            <a:r>
              <a:rPr lang="ru-RU" sz="1100" dirty="0">
                <a:latin typeface="Times New Roman" pitchFamily="18" charset="0"/>
                <a:cs typeface="Times New Roman" pitchFamily="18" charset="0"/>
              </a:rPr>
              <a:t>	</a:t>
            </a:r>
          </a:p>
          <a:p>
            <a:pPr algn="just"/>
            <a:r>
              <a:rPr lang="ru-RU" sz="1100" b="1" dirty="0">
                <a:latin typeface="Times New Roman" pitchFamily="18" charset="0"/>
                <a:cs typeface="Times New Roman" pitchFamily="18" charset="0"/>
              </a:rPr>
              <a:t>6</a:t>
            </a:r>
            <a:r>
              <a:rPr lang="ru-RU" sz="1100" b="1" dirty="0" smtClean="0">
                <a:latin typeface="Times New Roman" pitchFamily="18" charset="0"/>
                <a:cs typeface="Times New Roman" pitchFamily="18" charset="0"/>
              </a:rPr>
              <a:t>.4.1</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Кураторлық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сағат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Замананың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заңғар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жазушысы</a:t>
            </a:r>
            <a:r>
              <a:rPr lang="ru-RU" sz="1100" dirty="0">
                <a:latin typeface="Times New Roman" pitchFamily="18" charset="0"/>
                <a:cs typeface="Times New Roman" pitchFamily="18" charset="0"/>
              </a:rPr>
              <a:t>. 26 </a:t>
            </a:r>
            <a:r>
              <a:rPr lang="ru-RU" sz="1100" dirty="0" err="1">
                <a:latin typeface="Times New Roman" pitchFamily="18" charset="0"/>
                <a:cs typeface="Times New Roman" pitchFamily="18" charset="0"/>
              </a:rPr>
              <a:t>қыркүйек</a:t>
            </a:r>
            <a:r>
              <a:rPr lang="ru-RU" sz="1100" dirty="0">
                <a:latin typeface="Times New Roman" pitchFamily="18" charset="0"/>
                <a:cs typeface="Times New Roman" pitchFamily="18" charset="0"/>
              </a:rPr>
              <a:t> 2022 ж.</a:t>
            </a:r>
          </a:p>
          <a:p>
            <a:pPr algn="just"/>
            <a:r>
              <a:rPr lang="ru-RU" sz="1100" b="1" dirty="0">
                <a:latin typeface="Times New Roman" pitchFamily="18" charset="0"/>
                <a:cs typeface="Times New Roman" pitchFamily="18" charset="0"/>
              </a:rPr>
              <a:t>6</a:t>
            </a:r>
            <a:r>
              <a:rPr lang="ru-RU" sz="1100" b="1" dirty="0" smtClean="0">
                <a:latin typeface="Times New Roman" pitchFamily="18" charset="0"/>
                <a:cs typeface="Times New Roman" pitchFamily="18" charset="0"/>
              </a:rPr>
              <a:t>.4.2</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Кураторлық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сағат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Жаңғыру-болашаққа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бағдар</a:t>
            </a:r>
            <a:r>
              <a:rPr lang="ru-RU" sz="1100" dirty="0">
                <a:latin typeface="Times New Roman" pitchFamily="18" charset="0"/>
                <a:cs typeface="Times New Roman" pitchFamily="18" charset="0"/>
              </a:rPr>
              <a:t>. 16 </a:t>
            </a:r>
            <a:r>
              <a:rPr lang="ru-RU" sz="1100" dirty="0" err="1">
                <a:latin typeface="Times New Roman" pitchFamily="18" charset="0"/>
                <a:cs typeface="Times New Roman" pitchFamily="18" charset="0"/>
              </a:rPr>
              <a:t>қазан</a:t>
            </a:r>
            <a:r>
              <a:rPr lang="ru-RU" sz="1100" dirty="0">
                <a:latin typeface="Times New Roman" pitchFamily="18" charset="0"/>
                <a:cs typeface="Times New Roman" pitchFamily="18" charset="0"/>
              </a:rPr>
              <a:t> 2022 ж.</a:t>
            </a:r>
          </a:p>
          <a:p>
            <a:pPr algn="just"/>
            <a:endParaRPr lang="ru-RU" sz="1100" dirty="0">
              <a:latin typeface="Times New Roman" pitchFamily="18" charset="0"/>
              <a:cs typeface="Times New Roman" pitchFamily="18" charset="0"/>
            </a:endParaRPr>
          </a:p>
          <a:p>
            <a:pPr algn="just"/>
            <a:r>
              <a:rPr lang="ru-RU" sz="1100" dirty="0" smtClean="0">
                <a:latin typeface="Times New Roman" pitchFamily="18" charset="0"/>
                <a:cs typeface="Times New Roman" pitchFamily="18" charset="0"/>
              </a:rPr>
              <a:t>       </a:t>
            </a:r>
            <a:r>
              <a:rPr lang="ru-RU" sz="1100" b="1" dirty="0" smtClean="0">
                <a:latin typeface="Times New Roman" pitchFamily="18" charset="0"/>
                <a:cs typeface="Times New Roman" pitchFamily="18" charset="0"/>
              </a:rPr>
              <a:t>6.5</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Жаратылыстану</a:t>
            </a:r>
            <a:r>
              <a:rPr lang="ru-RU" sz="1100" b="1" dirty="0">
                <a:latin typeface="Times New Roman" pitchFamily="18" charset="0"/>
                <a:cs typeface="Times New Roman" pitchFamily="18" charset="0"/>
              </a:rPr>
              <a:t>-география </a:t>
            </a:r>
            <a:r>
              <a:rPr lang="ru-RU" sz="1100" b="1" dirty="0" err="1">
                <a:latin typeface="Times New Roman" pitchFamily="18" charset="0"/>
                <a:cs typeface="Times New Roman" pitchFamily="18" charset="0"/>
              </a:rPr>
              <a:t>факультеті</a:t>
            </a:r>
            <a:r>
              <a:rPr lang="ru-RU" sz="1100" b="1" dirty="0">
                <a:latin typeface="Times New Roman" pitchFamily="18" charset="0"/>
                <a:cs typeface="Times New Roman" pitchFamily="18" charset="0"/>
              </a:rPr>
              <a:t> </a:t>
            </a:r>
            <a:r>
              <a:rPr lang="ru-RU" sz="1100" dirty="0">
                <a:latin typeface="Times New Roman" pitchFamily="18" charset="0"/>
                <a:cs typeface="Times New Roman" pitchFamily="18" charset="0"/>
              </a:rPr>
              <a:t>(Барлығы-30. </a:t>
            </a:r>
            <a:r>
              <a:rPr lang="ru-RU" sz="1100" dirty="0" err="1">
                <a:latin typeface="Times New Roman" pitchFamily="18" charset="0"/>
                <a:cs typeface="Times New Roman" pitchFamily="18" charset="0"/>
              </a:rPr>
              <a:t>Дөңгелек</a:t>
            </a:r>
            <a:r>
              <a:rPr lang="ru-RU" sz="1100" dirty="0">
                <a:latin typeface="Times New Roman" pitchFamily="18" charset="0"/>
                <a:cs typeface="Times New Roman" pitchFamily="18" charset="0"/>
              </a:rPr>
              <a:t> үстел-5, семинар-3, эссе байқауы-1, конференция-2, </a:t>
            </a:r>
            <a:r>
              <a:rPr lang="ru-RU" sz="1100" dirty="0" err="1">
                <a:latin typeface="Times New Roman" pitchFamily="18" charset="0"/>
                <a:cs typeface="Times New Roman" pitchFamily="18" charset="0"/>
              </a:rPr>
              <a:t>мәдени</a:t>
            </a:r>
            <a:r>
              <a:rPr lang="ru-RU" sz="1100" dirty="0">
                <a:latin typeface="Times New Roman" pitchFamily="18" charset="0"/>
                <a:cs typeface="Times New Roman" pitchFamily="18" charset="0"/>
              </a:rPr>
              <a:t> шара-1, </a:t>
            </a:r>
            <a:r>
              <a:rPr lang="ru-RU" sz="1100" dirty="0" err="1">
                <a:latin typeface="Times New Roman" pitchFamily="18" charset="0"/>
                <a:cs typeface="Times New Roman" pitchFamily="18" charset="0"/>
              </a:rPr>
              <a:t>танымдық</a:t>
            </a:r>
            <a:r>
              <a:rPr lang="ru-RU" sz="1100" dirty="0">
                <a:latin typeface="Times New Roman" pitchFamily="18" charset="0"/>
                <a:cs typeface="Times New Roman" pitchFamily="18" charset="0"/>
              </a:rPr>
              <a:t> дәріс-2, экскурсия жасау-2, </a:t>
            </a:r>
            <a:r>
              <a:rPr lang="ru-RU" sz="1100" dirty="0" err="1">
                <a:latin typeface="Times New Roman" pitchFamily="18" charset="0"/>
                <a:cs typeface="Times New Roman" pitchFamily="18" charset="0"/>
              </a:rPr>
              <a:t>қайырымдылық</a:t>
            </a:r>
            <a:r>
              <a:rPr lang="ru-RU" sz="1100" dirty="0">
                <a:latin typeface="Times New Roman" pitchFamily="18" charset="0"/>
                <a:cs typeface="Times New Roman" pitchFamily="18" charset="0"/>
              </a:rPr>
              <a:t> акциясы-1, </a:t>
            </a:r>
            <a:r>
              <a:rPr lang="ru-RU" sz="1100" dirty="0" err="1">
                <a:latin typeface="Times New Roman" pitchFamily="18" charset="0"/>
                <a:cs typeface="Times New Roman" pitchFamily="18" charset="0"/>
              </a:rPr>
              <a:t>мұражайға</a:t>
            </a:r>
            <a:r>
              <a:rPr lang="ru-RU" sz="1100" dirty="0">
                <a:latin typeface="Times New Roman" pitchFamily="18" charset="0"/>
                <a:cs typeface="Times New Roman" pitchFamily="18" charset="0"/>
              </a:rPr>
              <a:t> саяхат-2, ойбөліс-1, </a:t>
            </a:r>
            <a:r>
              <a:rPr lang="ru-RU" sz="1100" dirty="0" err="1">
                <a:latin typeface="Times New Roman" pitchFamily="18" charset="0"/>
                <a:cs typeface="Times New Roman" pitchFamily="18" charset="0"/>
              </a:rPr>
              <a:t>квест</a:t>
            </a:r>
            <a:r>
              <a:rPr lang="ru-RU" sz="1100" dirty="0">
                <a:latin typeface="Times New Roman" pitchFamily="18" charset="0"/>
                <a:cs typeface="Times New Roman" pitchFamily="18" charset="0"/>
              </a:rPr>
              <a:t> ойыны-1, </a:t>
            </a:r>
            <a:r>
              <a:rPr lang="ru-RU" sz="1100" dirty="0" err="1">
                <a:latin typeface="Times New Roman" pitchFamily="18" charset="0"/>
                <a:cs typeface="Times New Roman" pitchFamily="18" charset="0"/>
              </a:rPr>
              <a:t>бейнежазбалар</a:t>
            </a:r>
            <a:r>
              <a:rPr lang="ru-RU" sz="1100" dirty="0">
                <a:latin typeface="Times New Roman" pitchFamily="18" charset="0"/>
                <a:cs typeface="Times New Roman" pitchFamily="18" charset="0"/>
              </a:rPr>
              <a:t> байқауы-1, </a:t>
            </a:r>
            <a:r>
              <a:rPr lang="ru-RU" sz="1100" dirty="0" err="1">
                <a:latin typeface="Times New Roman" pitchFamily="18" charset="0"/>
                <a:cs typeface="Times New Roman" pitchFamily="18" charset="0"/>
              </a:rPr>
              <a:t>факультетішілік</a:t>
            </a:r>
            <a:r>
              <a:rPr lang="ru-RU" sz="1100" dirty="0">
                <a:latin typeface="Times New Roman" pitchFamily="18" charset="0"/>
                <a:cs typeface="Times New Roman" pitchFamily="18" charset="0"/>
              </a:rPr>
              <a:t> олимпиада-1, </a:t>
            </a:r>
            <a:r>
              <a:rPr lang="ru-RU" sz="1100" dirty="0" err="1">
                <a:latin typeface="Times New Roman" pitchFamily="18" charset="0"/>
                <a:cs typeface="Times New Roman" pitchFamily="18" charset="0"/>
              </a:rPr>
              <a:t>кураторлық</a:t>
            </a:r>
            <a:r>
              <a:rPr lang="ru-RU" sz="1100" dirty="0">
                <a:latin typeface="Times New Roman" pitchFamily="18" charset="0"/>
                <a:cs typeface="Times New Roman" pitchFamily="18" charset="0"/>
              </a:rPr>
              <a:t> сағат-6)</a:t>
            </a:r>
          </a:p>
          <a:p>
            <a:pPr algn="just"/>
            <a:r>
              <a:rPr lang="ru-RU" sz="1100" b="1" dirty="0">
                <a:latin typeface="Times New Roman" pitchFamily="18" charset="0"/>
                <a:cs typeface="Times New Roman" pitchFamily="18" charset="0"/>
              </a:rPr>
              <a:t>6</a:t>
            </a:r>
            <a:r>
              <a:rPr lang="ru-RU" sz="1100" b="1" dirty="0" smtClean="0">
                <a:latin typeface="Times New Roman" pitchFamily="18" charset="0"/>
                <a:cs typeface="Times New Roman" pitchFamily="18" charset="0"/>
              </a:rPr>
              <a:t>.5.1</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Танымдық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жорық</a:t>
            </a:r>
            <a:r>
              <a:rPr lang="ru-RU" sz="1100" dirty="0">
                <a:latin typeface="Times New Roman" pitchFamily="18" charset="0"/>
                <a:cs typeface="Times New Roman" pitchFamily="18" charset="0"/>
              </a:rPr>
              <a:t>. «Исаев»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бақты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қалпына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келтіруші</a:t>
            </a:r>
            <a:r>
              <a:rPr lang="ru-RU" sz="1100" dirty="0">
                <a:latin typeface="Times New Roman" pitchFamily="18" charset="0"/>
                <a:cs typeface="Times New Roman" pitchFamily="18" charset="0"/>
              </a:rPr>
              <a:t> селекционер </a:t>
            </a:r>
            <a:r>
              <a:rPr lang="ru-RU" sz="1100" dirty="0" err="1">
                <a:latin typeface="Times New Roman" pitchFamily="18" charset="0"/>
                <a:cs typeface="Times New Roman" pitchFamily="18" charset="0"/>
              </a:rPr>
              <a:t>Қайрат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Каримовтің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алма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бағына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факультетіміздің</a:t>
            </a:r>
            <a:r>
              <a:rPr lang="ru-RU" sz="1100" dirty="0">
                <a:latin typeface="Times New Roman" pitchFamily="18" charset="0"/>
                <a:cs typeface="Times New Roman" pitchFamily="18" charset="0"/>
              </a:rPr>
              <a:t> «Ботаника» </a:t>
            </a:r>
            <a:r>
              <a:rPr lang="ru-RU" sz="1100" dirty="0" err="1">
                <a:latin typeface="Times New Roman" pitchFamily="18" charset="0"/>
                <a:cs typeface="Times New Roman" pitchFamily="18" charset="0"/>
              </a:rPr>
              <a:t>үйірмесінің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жетекшісі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аға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оқытушы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Ж.С.Қажымұратовның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жетекшілігімен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танымдық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жорық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ұйымдастырылды</a:t>
            </a:r>
            <a:r>
              <a:rPr lang="ru-RU" sz="1100" dirty="0">
                <a:latin typeface="Times New Roman" pitchFamily="18" charset="0"/>
                <a:cs typeface="Times New Roman" pitchFamily="18" charset="0"/>
              </a:rPr>
              <a:t>. 2022 ж. </a:t>
            </a:r>
            <a:r>
              <a:rPr lang="ru-RU" sz="1100" dirty="0" err="1">
                <a:latin typeface="Times New Roman" pitchFamily="18" charset="0"/>
                <a:cs typeface="Times New Roman" pitchFamily="18" charset="0"/>
              </a:rPr>
              <a:t>қыркүйек</a:t>
            </a:r>
            <a:endParaRPr lang="ru-RU" sz="1100" dirty="0">
              <a:latin typeface="Times New Roman" pitchFamily="18" charset="0"/>
              <a:cs typeface="Times New Roman" pitchFamily="18" charset="0"/>
            </a:endParaRPr>
          </a:p>
          <a:p>
            <a:pPr algn="just"/>
            <a:r>
              <a:rPr lang="ru-RU" sz="1100" b="1" dirty="0">
                <a:latin typeface="Times New Roman" pitchFamily="18" charset="0"/>
                <a:cs typeface="Times New Roman" pitchFamily="18" charset="0"/>
              </a:rPr>
              <a:t> </a:t>
            </a:r>
            <a:r>
              <a:rPr lang="ru-RU" sz="1100" b="1" dirty="0" smtClean="0">
                <a:latin typeface="Times New Roman" pitchFamily="18" charset="0"/>
                <a:cs typeface="Times New Roman" pitchFamily="18" charset="0"/>
              </a:rPr>
              <a:t>6.5.2</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Интеллектуалды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жарыс</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Сөздің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ең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ұлысы</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тарих</a:t>
            </a:r>
            <a:r>
              <a:rPr lang="ru-RU" sz="1100" dirty="0">
                <a:latin typeface="Times New Roman" pitchFamily="18" charset="0"/>
                <a:cs typeface="Times New Roman" pitchFamily="18" charset="0"/>
              </a:rPr>
              <a:t>. 05 </a:t>
            </a:r>
            <a:r>
              <a:rPr lang="ru-RU" sz="1100" dirty="0" err="1">
                <a:latin typeface="Times New Roman" pitchFamily="18" charset="0"/>
                <a:cs typeface="Times New Roman" pitchFamily="18" charset="0"/>
              </a:rPr>
              <a:t>қазан</a:t>
            </a:r>
            <a:r>
              <a:rPr lang="ru-RU" sz="1100" dirty="0">
                <a:latin typeface="Times New Roman" pitchFamily="18" charset="0"/>
                <a:cs typeface="Times New Roman" pitchFamily="18" charset="0"/>
              </a:rPr>
              <a:t> 2022 ж.</a:t>
            </a:r>
          </a:p>
          <a:p>
            <a:pPr algn="just"/>
            <a:endParaRPr lang="ru-RU" sz="1100" dirty="0">
              <a:latin typeface="Times New Roman" pitchFamily="18" charset="0"/>
              <a:cs typeface="Times New Roman" pitchFamily="18" charset="0"/>
            </a:endParaRPr>
          </a:p>
          <a:p>
            <a:pPr algn="just"/>
            <a:r>
              <a:rPr lang="ru-RU" sz="1100" dirty="0" smtClean="0">
                <a:latin typeface="Times New Roman" pitchFamily="18" charset="0"/>
                <a:cs typeface="Times New Roman" pitchFamily="18" charset="0"/>
              </a:rPr>
              <a:t>      </a:t>
            </a:r>
            <a:r>
              <a:rPr lang="ru-RU" sz="1100" b="1" dirty="0" smtClean="0">
                <a:latin typeface="Times New Roman" pitchFamily="18" charset="0"/>
                <a:cs typeface="Times New Roman" pitchFamily="18" charset="0"/>
              </a:rPr>
              <a:t>6.6</a:t>
            </a:r>
            <a:r>
              <a:rPr lang="ru-RU" sz="1100" b="1" dirty="0">
                <a:latin typeface="Times New Roman" pitchFamily="18" charset="0"/>
                <a:cs typeface="Times New Roman" pitchFamily="18" charset="0"/>
              </a:rPr>
              <a:t>. Педагогика </a:t>
            </a:r>
            <a:r>
              <a:rPr lang="ru-RU" sz="1100" b="1" dirty="0" err="1">
                <a:latin typeface="Times New Roman" pitchFamily="18" charset="0"/>
                <a:cs typeface="Times New Roman" pitchFamily="18" charset="0"/>
              </a:rPr>
              <a:t>факультеті</a:t>
            </a:r>
            <a:r>
              <a:rPr lang="ru-RU" sz="1100" b="1" dirty="0">
                <a:latin typeface="Times New Roman" pitchFamily="18" charset="0"/>
                <a:cs typeface="Times New Roman" pitchFamily="18" charset="0"/>
              </a:rPr>
              <a:t> </a:t>
            </a:r>
            <a:r>
              <a:rPr lang="ru-RU" sz="1100" dirty="0">
                <a:latin typeface="Times New Roman" pitchFamily="18" charset="0"/>
                <a:cs typeface="Times New Roman" pitchFamily="18" charset="0"/>
              </a:rPr>
              <a:t>(Барлығы-29. </a:t>
            </a:r>
            <a:r>
              <a:rPr lang="ru-RU" sz="1100" dirty="0" err="1">
                <a:latin typeface="Times New Roman" pitchFamily="18" charset="0"/>
                <a:cs typeface="Times New Roman" pitchFamily="18" charset="0"/>
              </a:rPr>
              <a:t>Дөңгелек</a:t>
            </a:r>
            <a:r>
              <a:rPr lang="ru-RU" sz="1100" dirty="0">
                <a:latin typeface="Times New Roman" pitchFamily="18" charset="0"/>
                <a:cs typeface="Times New Roman" pitchFamily="18" charset="0"/>
              </a:rPr>
              <a:t> үстел-5, семинар-3, эссе байқауы-1, конференция-2, </a:t>
            </a:r>
            <a:r>
              <a:rPr lang="ru-RU" sz="1100" dirty="0" err="1">
                <a:latin typeface="Times New Roman" pitchFamily="18" charset="0"/>
                <a:cs typeface="Times New Roman" pitchFamily="18" charset="0"/>
              </a:rPr>
              <a:t>мәдени</a:t>
            </a:r>
            <a:r>
              <a:rPr lang="ru-RU" sz="1100" dirty="0">
                <a:latin typeface="Times New Roman" pitchFamily="18" charset="0"/>
                <a:cs typeface="Times New Roman" pitchFamily="18" charset="0"/>
              </a:rPr>
              <a:t> шара-1, </a:t>
            </a:r>
            <a:r>
              <a:rPr lang="ru-RU" sz="1100" dirty="0" err="1">
                <a:latin typeface="Times New Roman" pitchFamily="18" charset="0"/>
                <a:cs typeface="Times New Roman" pitchFamily="18" charset="0"/>
              </a:rPr>
              <a:t>танымдық</a:t>
            </a:r>
            <a:r>
              <a:rPr lang="ru-RU" sz="1100" dirty="0">
                <a:latin typeface="Times New Roman" pitchFamily="18" charset="0"/>
                <a:cs typeface="Times New Roman" pitchFamily="18" charset="0"/>
              </a:rPr>
              <a:t> дәріс-2, экскурсия жасау-2, </a:t>
            </a:r>
            <a:r>
              <a:rPr lang="ru-RU" sz="1100" dirty="0" err="1">
                <a:latin typeface="Times New Roman" pitchFamily="18" charset="0"/>
                <a:cs typeface="Times New Roman" pitchFamily="18" charset="0"/>
              </a:rPr>
              <a:t>қайырымдылық</a:t>
            </a:r>
            <a:r>
              <a:rPr lang="ru-RU" sz="1100" dirty="0">
                <a:latin typeface="Times New Roman" pitchFamily="18" charset="0"/>
                <a:cs typeface="Times New Roman" pitchFamily="18" charset="0"/>
              </a:rPr>
              <a:t> акциясы-1, </a:t>
            </a:r>
            <a:r>
              <a:rPr lang="ru-RU" sz="1100" dirty="0" err="1">
                <a:latin typeface="Times New Roman" pitchFamily="18" charset="0"/>
                <a:cs typeface="Times New Roman" pitchFamily="18" charset="0"/>
              </a:rPr>
              <a:t>мұражайға</a:t>
            </a:r>
            <a:r>
              <a:rPr lang="ru-RU" sz="1100" dirty="0">
                <a:latin typeface="Times New Roman" pitchFamily="18" charset="0"/>
                <a:cs typeface="Times New Roman" pitchFamily="18" charset="0"/>
              </a:rPr>
              <a:t> саяхат-2, ойбөліс-1, </a:t>
            </a:r>
            <a:r>
              <a:rPr lang="ru-RU" sz="1100" dirty="0" err="1">
                <a:latin typeface="Times New Roman" pitchFamily="18" charset="0"/>
                <a:cs typeface="Times New Roman" pitchFamily="18" charset="0"/>
              </a:rPr>
              <a:t>квест</a:t>
            </a:r>
            <a:r>
              <a:rPr lang="ru-RU" sz="1100" dirty="0">
                <a:latin typeface="Times New Roman" pitchFamily="18" charset="0"/>
                <a:cs typeface="Times New Roman" pitchFamily="18" charset="0"/>
              </a:rPr>
              <a:t> ойыны-1, </a:t>
            </a:r>
            <a:r>
              <a:rPr lang="ru-RU" sz="1100" dirty="0" err="1">
                <a:latin typeface="Times New Roman" pitchFamily="18" charset="0"/>
                <a:cs typeface="Times New Roman" pitchFamily="18" charset="0"/>
              </a:rPr>
              <a:t>бейнежазбалар</a:t>
            </a:r>
            <a:r>
              <a:rPr lang="ru-RU" sz="1100" dirty="0">
                <a:latin typeface="Times New Roman" pitchFamily="18" charset="0"/>
                <a:cs typeface="Times New Roman" pitchFamily="18" charset="0"/>
              </a:rPr>
              <a:t> байқауы-1, </a:t>
            </a:r>
            <a:r>
              <a:rPr lang="ru-RU" sz="1100" dirty="0" err="1">
                <a:latin typeface="Times New Roman" pitchFamily="18" charset="0"/>
                <a:cs typeface="Times New Roman" pitchFamily="18" charset="0"/>
              </a:rPr>
              <a:t>факультетішілік</a:t>
            </a:r>
            <a:r>
              <a:rPr lang="ru-RU" sz="1100" dirty="0">
                <a:latin typeface="Times New Roman" pitchFamily="18" charset="0"/>
                <a:cs typeface="Times New Roman" pitchFamily="18" charset="0"/>
              </a:rPr>
              <a:t> олимпиада-1, </a:t>
            </a:r>
            <a:r>
              <a:rPr lang="ru-RU" sz="1100" dirty="0" err="1">
                <a:latin typeface="Times New Roman" pitchFamily="18" charset="0"/>
                <a:cs typeface="Times New Roman" pitchFamily="18" charset="0"/>
              </a:rPr>
              <a:t>кураторлық</a:t>
            </a:r>
            <a:r>
              <a:rPr lang="ru-RU" sz="1100" dirty="0">
                <a:latin typeface="Times New Roman" pitchFamily="18" charset="0"/>
                <a:cs typeface="Times New Roman" pitchFamily="18" charset="0"/>
              </a:rPr>
              <a:t> сағат-5).</a:t>
            </a:r>
          </a:p>
          <a:p>
            <a:pPr algn="just"/>
            <a:r>
              <a:rPr lang="ru-RU" sz="1100" b="1" dirty="0">
                <a:latin typeface="Times New Roman" pitchFamily="18" charset="0"/>
                <a:cs typeface="Times New Roman" pitchFamily="18" charset="0"/>
              </a:rPr>
              <a:t>6</a:t>
            </a:r>
            <a:r>
              <a:rPr lang="ru-RU" sz="1100" b="1" dirty="0" smtClean="0">
                <a:latin typeface="Times New Roman" pitchFamily="18" charset="0"/>
                <a:cs typeface="Times New Roman" pitchFamily="18" charset="0"/>
              </a:rPr>
              <a:t>.6.1</a:t>
            </a:r>
            <a:r>
              <a:rPr lang="ru-RU" sz="1100" b="1" dirty="0">
                <a:latin typeface="Times New Roman" pitchFamily="18" charset="0"/>
                <a:cs typeface="Times New Roman" pitchFamily="18" charset="0"/>
              </a:rPr>
              <a:t>. </a:t>
            </a:r>
            <a:r>
              <a:rPr lang="ru-RU" sz="1100" dirty="0">
                <a:latin typeface="Times New Roman" pitchFamily="18" charset="0"/>
                <a:cs typeface="Times New Roman" pitchFamily="18" charset="0"/>
              </a:rPr>
              <a:t>Тренинг. Прагматизм .19 </a:t>
            </a:r>
            <a:r>
              <a:rPr lang="ru-RU" sz="1100" dirty="0" err="1">
                <a:latin typeface="Times New Roman" pitchFamily="18" charset="0"/>
                <a:cs typeface="Times New Roman" pitchFamily="18" charset="0"/>
              </a:rPr>
              <a:t>қазан</a:t>
            </a:r>
            <a:r>
              <a:rPr lang="ru-RU" sz="1100" dirty="0">
                <a:latin typeface="Times New Roman" pitchFamily="18" charset="0"/>
                <a:cs typeface="Times New Roman" pitchFamily="18" charset="0"/>
              </a:rPr>
              <a:t> 2022 ж.</a:t>
            </a:r>
          </a:p>
          <a:p>
            <a:pPr algn="just"/>
            <a:r>
              <a:rPr lang="ru-RU" sz="1100" b="1" dirty="0">
                <a:latin typeface="Times New Roman" pitchFamily="18" charset="0"/>
                <a:cs typeface="Times New Roman" pitchFamily="18" charset="0"/>
              </a:rPr>
              <a:t>6</a:t>
            </a:r>
            <a:r>
              <a:rPr lang="ru-RU" sz="1100" b="1" dirty="0" smtClean="0">
                <a:latin typeface="Times New Roman" pitchFamily="18" charset="0"/>
                <a:cs typeface="Times New Roman" pitchFamily="18" charset="0"/>
              </a:rPr>
              <a:t>.6.2</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Дөңгелек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үстел</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Заман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талабы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заманауи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көзқарас</a:t>
            </a:r>
            <a:r>
              <a:rPr lang="ru-RU" sz="1100" dirty="0">
                <a:latin typeface="Times New Roman" pitchFamily="18" charset="0"/>
                <a:cs typeface="Times New Roman" pitchFamily="18" charset="0"/>
              </a:rPr>
              <a:t>.  12 </a:t>
            </a:r>
            <a:r>
              <a:rPr lang="ru-RU" sz="1100" dirty="0" err="1">
                <a:latin typeface="Times New Roman" pitchFamily="18" charset="0"/>
                <a:cs typeface="Times New Roman" pitchFamily="18" charset="0"/>
              </a:rPr>
              <a:t>сәуір</a:t>
            </a:r>
            <a:r>
              <a:rPr lang="ru-RU" sz="1100" dirty="0">
                <a:latin typeface="Times New Roman" pitchFamily="18" charset="0"/>
                <a:cs typeface="Times New Roman" pitchFamily="18" charset="0"/>
              </a:rPr>
              <a:t> 2022 ж. </a:t>
            </a:r>
          </a:p>
          <a:p>
            <a:pPr algn="just"/>
            <a:endParaRPr lang="ru-RU" sz="1200" dirty="0"/>
          </a:p>
        </p:txBody>
      </p:sp>
    </p:spTree>
    <p:extLst>
      <p:ext uri="{BB962C8B-B14F-4D97-AF65-F5344CB8AC3E}">
        <p14:creationId xmlns="" xmlns:p14="http://schemas.microsoft.com/office/powerpoint/2010/main" val="180619835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85728"/>
            <a:ext cx="9144000" cy="830997"/>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ru-RU" sz="2400" b="1" i="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Жоспар</a:t>
            </a:r>
            <a:r>
              <a:rPr lang="ru-RU"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 жарты </a:t>
            </a:r>
            <a:r>
              <a:rPr lang="ru-RU" sz="2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жұмыс</a:t>
            </a:r>
            <a:r>
              <a:rPr lang="ru-RU"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ru-RU" sz="2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әдістемелік құрал </a:t>
            </a:r>
            <a:r>
              <a:rPr lang="ru-RU"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endParaRPr lang="ru-RU"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a:p>
            <a:pPr algn="ctr"/>
            <a:r>
              <a:rPr lang="ru-RU" sz="2400" b="1" i="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ru-RU" sz="24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ғылыми-тәжірибелік бағдар</a:t>
            </a:r>
            <a:endParaRPr lang="ru-RU" sz="24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2" cstate="print"/>
          <a:srcRect l="11577" t="4826"/>
          <a:stretch>
            <a:fillRect/>
          </a:stretch>
        </p:blipFill>
        <p:spPr bwMode="auto">
          <a:xfrm rot="16200000">
            <a:off x="5410682" y="1018682"/>
            <a:ext cx="2037412" cy="3286148"/>
          </a:xfrm>
          <a:prstGeom prst="rect">
            <a:avLst/>
          </a:prstGeom>
          <a:ln>
            <a:noFill/>
          </a:ln>
          <a:effectLst>
            <a:outerShdw blurRad="292100" dist="139700" dir="2700000" algn="tl" rotWithShape="0">
              <a:srgbClr val="333333">
                <a:alpha val="65000"/>
              </a:srgbClr>
            </a:outerShdw>
          </a:effectLst>
        </p:spPr>
      </p:pic>
      <p:pic>
        <p:nvPicPr>
          <p:cNvPr id="7" name="Рисунок 6" descr="a9657d1f-d9dc-4f5a-b624-aaef05d8e001.jpg"/>
          <p:cNvPicPr>
            <a:picLocks noChangeAspect="1"/>
          </p:cNvPicPr>
          <p:nvPr/>
        </p:nvPicPr>
        <p:blipFill>
          <a:blip r:embed="rId3" cstate="print"/>
          <a:srcRect l="16107" t="6250" r="-104" b="1041"/>
          <a:stretch>
            <a:fillRect/>
          </a:stretch>
        </p:blipFill>
        <p:spPr>
          <a:xfrm rot="16200000">
            <a:off x="1594468" y="1120121"/>
            <a:ext cx="2071702" cy="3117561"/>
          </a:xfrm>
          <a:prstGeom prst="rect">
            <a:avLst/>
          </a:prstGeom>
          <a:ln>
            <a:noFill/>
          </a:ln>
          <a:effectLst>
            <a:outerShdw blurRad="292100" dist="139700" dir="2700000" algn="tl" rotWithShape="0">
              <a:srgbClr val="333333">
                <a:alpha val="65000"/>
              </a:srgbClr>
            </a:outerShdw>
          </a:effectLst>
        </p:spPr>
      </p:pic>
      <p:pic>
        <p:nvPicPr>
          <p:cNvPr id="8" name="Рисунок 7" descr="995bf77f-6d38-4566-bd79-6dc4dc30f072.jpg"/>
          <p:cNvPicPr>
            <a:picLocks noChangeAspect="1"/>
          </p:cNvPicPr>
          <p:nvPr/>
        </p:nvPicPr>
        <p:blipFill>
          <a:blip r:embed="rId4"/>
          <a:srcRect l="13915" t="8333" r="11660" b="31249"/>
          <a:stretch>
            <a:fillRect/>
          </a:stretch>
        </p:blipFill>
        <p:spPr>
          <a:xfrm rot="16200000">
            <a:off x="3427911" y="3430082"/>
            <a:ext cx="2071703" cy="3641174"/>
          </a:xfrm>
          <a:prstGeom prst="rect">
            <a:avLst/>
          </a:prstGeom>
        </p:spPr>
      </p:pic>
      <p:sp>
        <p:nvSpPr>
          <p:cNvPr id="9" name="TextBox 8"/>
          <p:cNvSpPr txBox="1"/>
          <p:nvPr/>
        </p:nvSpPr>
        <p:spPr>
          <a:xfrm>
            <a:off x="3786182" y="6072206"/>
            <a:ext cx="1357322" cy="184666"/>
          </a:xfrm>
          <a:prstGeom prst="rect">
            <a:avLst/>
          </a:prstGeom>
          <a:noFill/>
        </p:spPr>
        <p:txBody>
          <a:bodyPr wrap="square" rtlCol="0">
            <a:spAutoFit/>
          </a:bodyPr>
          <a:lstStyle/>
          <a:p>
            <a:pPr algn="ctr"/>
            <a:r>
              <a:rPr lang="kk-KZ" sz="600" b="1" dirty="0" smtClean="0">
                <a:latin typeface="Times New Roman" pitchFamily="18" charset="0"/>
                <a:cs typeface="Times New Roman" pitchFamily="18" charset="0"/>
              </a:rPr>
              <a:t>Орал, 2022</a:t>
            </a:r>
            <a:endParaRPr lang="ru-RU" sz="600" b="1" dirty="0">
              <a:latin typeface="Times New Roman" pitchFamily="18" charset="0"/>
              <a:cs typeface="Times New Roman" pitchFamily="18" charset="0"/>
            </a:endParaRPr>
          </a:p>
        </p:txBody>
      </p:sp>
      <p:sp>
        <p:nvSpPr>
          <p:cNvPr id="11" name="TextBox 10"/>
          <p:cNvSpPr txBox="1"/>
          <p:nvPr/>
        </p:nvSpPr>
        <p:spPr>
          <a:xfrm>
            <a:off x="2357422" y="4214818"/>
            <a:ext cx="4143404" cy="230832"/>
          </a:xfrm>
          <a:prstGeom prst="rect">
            <a:avLst/>
          </a:prstGeom>
          <a:noFill/>
        </p:spPr>
        <p:txBody>
          <a:bodyPr wrap="square" rtlCol="0">
            <a:spAutoFit/>
          </a:bodyPr>
          <a:lstStyle/>
          <a:p>
            <a:pPr algn="ctr"/>
            <a:r>
              <a:rPr lang="kk-KZ" sz="450" b="1" dirty="0" smtClean="0">
                <a:solidFill>
                  <a:srgbClr val="E59074"/>
                </a:solidFill>
                <a:latin typeface="Times New Roman" pitchFamily="18" charset="0"/>
                <a:cs typeface="Times New Roman" pitchFamily="18" charset="0"/>
              </a:rPr>
              <a:t>ҚАЗАҚСТАН РЕСПУБЛИКАСЫ ҒЫЛЫМ ЖӘНЕ ЖОҒАРЫ БІЛІМ МИНИСТРЛІГІ</a:t>
            </a:r>
          </a:p>
          <a:p>
            <a:pPr algn="ctr"/>
            <a:r>
              <a:rPr lang="kk-KZ" sz="450" b="1" dirty="0" smtClean="0">
                <a:solidFill>
                  <a:srgbClr val="E59074"/>
                </a:solidFill>
                <a:latin typeface="Times New Roman" pitchFamily="18" charset="0"/>
                <a:cs typeface="Times New Roman" pitchFamily="18" charset="0"/>
              </a:rPr>
              <a:t>М.ӨТЕМІСОВ АТЫНДАҒЫ БАТЫС ҚАЗАҚСТАН УНИВЕРСИТЕТІ</a:t>
            </a:r>
            <a:endParaRPr lang="ru-RU" sz="450" b="1" dirty="0">
              <a:solidFill>
                <a:srgbClr val="E59074"/>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3278223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86050" y="4214818"/>
            <a:ext cx="4135427" cy="338554"/>
          </a:xfrm>
          <a:prstGeom prst="rect">
            <a:avLst/>
          </a:prstGeom>
        </p:spPr>
        <p:txBody>
          <a:bodyPr wrap="none">
            <a:spAutoFit/>
          </a:bodyPr>
          <a:lstStyle/>
          <a:p>
            <a:r>
              <a:rPr lang="kk-KZ" sz="1600" b="1" i="1" dirty="0" smtClean="0">
                <a:solidFill>
                  <a:schemeClr val="tx2">
                    <a:lumMod val="75000"/>
                  </a:schemeClr>
                </a:solidFill>
                <a:effectLst>
                  <a:outerShdw blurRad="60007" dir="2000400" sy="-30000" kx="-800400" algn="bl" rotWithShape="0">
                    <a:prstClr val="black">
                      <a:alpha val="20000"/>
                    </a:prstClr>
                  </a:outerShdw>
                </a:effectLst>
                <a:latin typeface="Times New Roman" pitchFamily="18" charset="0"/>
                <a:cs typeface="Times New Roman" pitchFamily="18" charset="0"/>
              </a:rPr>
              <a:t>Тарих, экономика және құқық факультеті </a:t>
            </a:r>
            <a:endParaRPr lang="ru-RU" sz="1600" dirty="0">
              <a:solidFill>
                <a:schemeClr val="tx2">
                  <a:lumMod val="75000"/>
                </a:schemeClr>
              </a:solidFill>
              <a:effectLst>
                <a:outerShdw blurRad="60007" dir="2000400" sy="-30000" kx="-800400" algn="bl" rotWithShape="0">
                  <a:prstClr val="black">
                    <a:alpha val="20000"/>
                  </a:prstClr>
                </a:outerShdw>
              </a:effectLst>
              <a:latin typeface="Times New Roman" pitchFamily="18" charset="0"/>
              <a:cs typeface="Times New Roman" pitchFamily="18" charset="0"/>
            </a:endParaRPr>
          </a:p>
        </p:txBody>
      </p:sp>
      <p:sp>
        <p:nvSpPr>
          <p:cNvPr id="7" name="Прямоугольник 6"/>
          <p:cNvSpPr/>
          <p:nvPr/>
        </p:nvSpPr>
        <p:spPr>
          <a:xfrm>
            <a:off x="642910" y="1142984"/>
            <a:ext cx="3614003" cy="315471"/>
          </a:xfrm>
          <a:prstGeom prst="rect">
            <a:avLst/>
          </a:prstGeom>
        </p:spPr>
        <p:txBody>
          <a:bodyPr wrap="none">
            <a:spAutoFit/>
          </a:bodyPr>
          <a:lstStyle/>
          <a:p>
            <a:r>
              <a:rPr lang="kk-KZ" sz="1450" b="1" i="1" dirty="0" smtClean="0">
                <a:solidFill>
                  <a:schemeClr val="bg2">
                    <a:lumMod val="25000"/>
                  </a:schemeClr>
                </a:solidFill>
                <a:effectLst>
                  <a:outerShdw blurRad="38100" dist="38100" dir="2700000" algn="tl">
                    <a:srgbClr val="000000">
                      <a:alpha val="43137"/>
                    </a:srgbClr>
                  </a:outerShdw>
                </a:effectLst>
                <a:latin typeface="Times New Roman" pitchFamily="18" charset="0"/>
                <a:cs typeface="Times New Roman" pitchFamily="18" charset="0"/>
              </a:rPr>
              <a:t>Жаратылыстану-география факультеті </a:t>
            </a:r>
            <a:endParaRPr lang="ru-RU" sz="1450" dirty="0">
              <a:solidFill>
                <a:schemeClr val="bg2">
                  <a:lumMod val="2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Прямоугольник 8"/>
          <p:cNvSpPr/>
          <p:nvPr/>
        </p:nvSpPr>
        <p:spPr>
          <a:xfrm>
            <a:off x="5715008" y="1142984"/>
            <a:ext cx="2178738" cy="315471"/>
          </a:xfrm>
          <a:prstGeom prst="rect">
            <a:avLst/>
          </a:prstGeom>
        </p:spPr>
        <p:txBody>
          <a:bodyPr wrap="none">
            <a:spAutoFit/>
          </a:bodyPr>
          <a:lstStyle/>
          <a:p>
            <a:pPr lvl="0"/>
            <a:r>
              <a:rPr lang="kk-KZ" sz="1450" b="1" i="1" dirty="0" smtClean="0">
                <a:solidFill>
                  <a:srgbClr val="ACCBF9">
                    <a:lumMod val="25000"/>
                  </a:srgbClr>
                </a:solidFill>
                <a:effectLst>
                  <a:outerShdw blurRad="38100" dist="38100" dir="2700000" algn="tl">
                    <a:srgbClr val="000000">
                      <a:alpha val="43137"/>
                    </a:srgbClr>
                  </a:outerShdw>
                </a:effectLst>
                <a:latin typeface="Times New Roman" pitchFamily="18" charset="0"/>
                <a:cs typeface="Times New Roman" pitchFamily="18" charset="0"/>
              </a:rPr>
              <a:t>Филология факультеті </a:t>
            </a:r>
            <a:endParaRPr lang="ru-RU" sz="1450" dirty="0">
              <a:solidFill>
                <a:srgbClr val="ACCBF9">
                  <a:lumMod val="25000"/>
                </a:srgb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1" name="Рисунок 10" descr="C:\Users\админ\Desktop\Эссе Тіл туралы\852b11f9-7da1-419b-bfdb-00187aa3782e.jfif"/>
          <p:cNvPicPr/>
          <p:nvPr/>
        </p:nvPicPr>
        <p:blipFill rotWithShape="1">
          <a:blip r:embed="rId2" cstate="print">
            <a:extLst>
              <a:ext uri="{28A0092B-C50C-407E-A947-70E740481C1C}">
                <a14:useLocalDpi xmlns="" xmlns:a14="http://schemas.microsoft.com/office/drawing/2010/main" val="0"/>
              </a:ext>
            </a:extLst>
          </a:blip>
          <a:srcRect l="7742" t="25392" r="7101" b="13501"/>
          <a:stretch/>
        </p:blipFill>
        <p:spPr bwMode="auto">
          <a:xfrm>
            <a:off x="714348" y="1643050"/>
            <a:ext cx="1643042" cy="1214446"/>
          </a:xfrm>
          <a:prstGeom prst="rect">
            <a:avLst/>
          </a:prstGeom>
          <a:noFill/>
          <a:ln>
            <a:noFill/>
          </a:ln>
          <a:effectLst>
            <a:glow rad="63500">
              <a:schemeClr val="accent5">
                <a:satMod val="175000"/>
                <a:alpha val="40000"/>
              </a:schemeClr>
            </a:glow>
            <a:outerShdw blurRad="152400" dist="317500" dir="5400000" sx="90000" sy="-19000" rotWithShape="0">
              <a:prstClr val="black">
                <a:alpha val="15000"/>
              </a:prstClr>
            </a:outerShdw>
          </a:effectLst>
          <a:extLst>
            <a:ext uri="{53640926-AAD7-44D8-BBD7-CCE9431645EC}">
              <a14:shadowObscured xmlns="" xmlns:a14="http://schemas.microsoft.com/office/drawing/2010/main"/>
            </a:ext>
          </a:extLst>
        </p:spPr>
      </p:pic>
      <p:pic>
        <p:nvPicPr>
          <p:cNvPr id="12" name="Рисунок 11" descr="C:\Users\админ\Desktop\Эссе Тіл туралы\97863d71-0789-4e31-941c-b26d5a8d3b74.jfif"/>
          <p:cNvPicPr/>
          <p:nvPr/>
        </p:nvPicPr>
        <p:blipFill rotWithShape="1">
          <a:blip r:embed="rId3" cstate="print">
            <a:extLst>
              <a:ext uri="{28A0092B-C50C-407E-A947-70E740481C1C}">
                <a14:useLocalDpi xmlns="" xmlns:a14="http://schemas.microsoft.com/office/drawing/2010/main" val="0"/>
              </a:ext>
            </a:extLst>
          </a:blip>
          <a:srcRect l="-3771" t="18525"/>
          <a:stretch/>
        </p:blipFill>
        <p:spPr bwMode="auto">
          <a:xfrm>
            <a:off x="2428860" y="1643050"/>
            <a:ext cx="1785950" cy="1214446"/>
          </a:xfrm>
          <a:prstGeom prst="rect">
            <a:avLst/>
          </a:prstGeom>
          <a:noFill/>
          <a:ln>
            <a:noFill/>
          </a:ln>
          <a:effectLst>
            <a:glow rad="63500">
              <a:schemeClr val="accent5">
                <a:satMod val="175000"/>
                <a:alpha val="40000"/>
              </a:schemeClr>
            </a:glow>
            <a:outerShdw blurRad="152400" dist="317500" dir="5400000" sx="90000" sy="-19000" rotWithShape="0">
              <a:prstClr val="black">
                <a:alpha val="15000"/>
              </a:prstClr>
            </a:outerShdw>
          </a:effectLst>
          <a:extLst>
            <a:ext uri="{53640926-AAD7-44D8-BBD7-CCE9431645EC}">
              <a14:shadowObscured xmlns="" xmlns:a14="http://schemas.microsoft.com/office/drawing/2010/main"/>
            </a:ext>
          </a:extLst>
        </p:spPr>
      </p:pic>
      <p:pic>
        <p:nvPicPr>
          <p:cNvPr id="13" name="Рисунок 12" descr="C:\Users\User\Downloads\wku_filfak_266471252_906236100097209_7342377152445759748_n.jpg"/>
          <p:cNvPicPr/>
          <p:nvPr/>
        </p:nvPicPr>
        <p:blipFill rotWithShape="1">
          <a:blip r:embed="rId4" cstate="print">
            <a:extLst>
              <a:ext uri="{28A0092B-C50C-407E-A947-70E740481C1C}">
                <a14:useLocalDpi xmlns="" xmlns:a14="http://schemas.microsoft.com/office/drawing/2010/main" val="0"/>
              </a:ext>
            </a:extLst>
          </a:blip>
          <a:srcRect t="36876" r="-198" b="21851"/>
          <a:stretch/>
        </p:blipFill>
        <p:spPr bwMode="auto">
          <a:xfrm>
            <a:off x="4929190" y="1714488"/>
            <a:ext cx="1643074" cy="1214446"/>
          </a:xfrm>
          <a:prstGeom prst="rect">
            <a:avLst/>
          </a:prstGeom>
          <a:noFill/>
          <a:ln>
            <a:noFill/>
          </a:ln>
          <a:effectLst>
            <a:glow rad="63500">
              <a:schemeClr val="accent2">
                <a:satMod val="175000"/>
                <a:alpha val="40000"/>
              </a:schemeClr>
            </a:glow>
            <a:outerShdw blurRad="152400" dist="317500" dir="5400000" sx="90000" sy="-19000" rotWithShape="0">
              <a:prstClr val="black">
                <a:alpha val="15000"/>
              </a:prstClr>
            </a:outerShdw>
          </a:effectLst>
          <a:extLst>
            <a:ext uri="{53640926-AAD7-44D8-BBD7-CCE9431645EC}">
              <a14:shadowObscured xmlns="" xmlns:a14="http://schemas.microsoft.com/office/drawing/2010/main"/>
            </a:ext>
          </a:extLst>
        </p:spPr>
      </p:pic>
      <p:pic>
        <p:nvPicPr>
          <p:cNvPr id="14" name="Рисунок 13" descr="C:\Users\WKSU\Desktop\WhatsApp Image 2022-11-28 at 14.53.01.jpeg"/>
          <p:cNvPicPr/>
          <p:nvPr/>
        </p:nvPicPr>
        <p:blipFill>
          <a:blip r:embed="rId5" cstate="print"/>
          <a:srcRect l="16328" t="46786" r="1897" b="4998"/>
          <a:stretch>
            <a:fillRect/>
          </a:stretch>
        </p:blipFill>
        <p:spPr bwMode="auto">
          <a:xfrm>
            <a:off x="6786578" y="1714488"/>
            <a:ext cx="1571636" cy="1214446"/>
          </a:xfrm>
          <a:prstGeom prst="rect">
            <a:avLst/>
          </a:prstGeom>
          <a:noFill/>
          <a:ln w="9525">
            <a:noFill/>
            <a:miter lim="800000"/>
            <a:headEnd/>
            <a:tailEnd/>
          </a:ln>
          <a:effectLst>
            <a:glow rad="63500">
              <a:schemeClr val="accent2">
                <a:satMod val="175000"/>
                <a:alpha val="40000"/>
              </a:schemeClr>
            </a:glow>
            <a:outerShdw blurRad="152400" dist="317500" dir="5400000" sx="90000" sy="-19000" rotWithShape="0">
              <a:prstClr val="black">
                <a:alpha val="15000"/>
              </a:prstClr>
            </a:outerShdw>
          </a:effectLst>
        </p:spPr>
      </p:pic>
      <p:pic>
        <p:nvPicPr>
          <p:cNvPr id="15" name="Рисунок 14" descr="D:\Desktop\2021-2022 оқу жылы\ШАРАЛАР\Боранбаева Б.С.Ахмет Байтұрсынов\WhatsApp Image 2022-02-25 at 17.58.45 (1).jpeg"/>
          <p:cNvPicPr/>
          <p:nvPr/>
        </p:nvPicPr>
        <p:blipFill>
          <a:blip r:embed="rId6" cstate="print"/>
          <a:srcRect/>
          <a:stretch>
            <a:fillRect/>
          </a:stretch>
        </p:blipFill>
        <p:spPr bwMode="auto">
          <a:xfrm>
            <a:off x="5072066" y="4643446"/>
            <a:ext cx="2666670" cy="1302941"/>
          </a:xfrm>
          <a:prstGeom prst="rect">
            <a:avLst/>
          </a:prstGeom>
          <a:noFill/>
          <a:ln w="9525">
            <a:noFill/>
            <a:miter lim="800000"/>
            <a:headEnd/>
            <a:tailEnd/>
          </a:ln>
          <a:effectLst>
            <a:glow rad="63500">
              <a:schemeClr val="accent2">
                <a:satMod val="175000"/>
                <a:alpha val="40000"/>
              </a:schemeClr>
            </a:glow>
            <a:outerShdw blurRad="152400" dist="317500" dir="5400000" sx="90000" sy="-19000" rotWithShape="0">
              <a:prstClr val="black">
                <a:alpha val="15000"/>
              </a:prstClr>
            </a:outerShdw>
          </a:effectLst>
        </p:spPr>
      </p:pic>
      <p:pic>
        <p:nvPicPr>
          <p:cNvPr id="16" name="Рисунок 15" descr="D:\Desktop\2021-2022 оқу жылы\ШАРАЛАР\29.03.2022 Казиев Т.И\WhatsApp Image 2022-03-29 at 18.22.42 (7).jpeg"/>
          <p:cNvPicPr/>
          <p:nvPr/>
        </p:nvPicPr>
        <p:blipFill>
          <a:blip r:embed="rId7" cstate="print"/>
          <a:srcRect b="26128"/>
          <a:stretch>
            <a:fillRect/>
          </a:stretch>
        </p:blipFill>
        <p:spPr bwMode="auto">
          <a:xfrm>
            <a:off x="1785918" y="4643446"/>
            <a:ext cx="2571768" cy="1285884"/>
          </a:xfrm>
          <a:prstGeom prst="rect">
            <a:avLst/>
          </a:prstGeom>
          <a:noFill/>
          <a:ln w="9525">
            <a:noFill/>
            <a:miter lim="800000"/>
            <a:headEnd/>
            <a:tailEnd/>
          </a:ln>
          <a:effectLst>
            <a:glow rad="63500">
              <a:schemeClr val="accent2">
                <a:satMod val="175000"/>
                <a:alpha val="40000"/>
              </a:schemeClr>
            </a:glow>
            <a:outerShdw blurRad="152400" dist="317500" dir="5400000" sx="90000" sy="-19000" rotWithShape="0">
              <a:prstClr val="black">
                <a:alpha val="15000"/>
              </a:prstClr>
            </a:outerShdw>
          </a:effectLst>
        </p:spPr>
      </p:pic>
      <p:sp>
        <p:nvSpPr>
          <p:cNvPr id="30722" name="Rectangle 2"/>
          <p:cNvSpPr>
            <a:spLocks noChangeArrowheads="1"/>
          </p:cNvSpPr>
          <p:nvPr/>
        </p:nvSpPr>
        <p:spPr bwMode="auto">
          <a:xfrm>
            <a:off x="1785918" y="6215082"/>
            <a:ext cx="6929486"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200" b="1" i="1" u="none" strike="noStrike" cap="none" normalizeH="0" baseline="0" dirty="0" smtClean="0">
                <a:ln>
                  <a:noFill/>
                </a:ln>
                <a:solidFill>
                  <a:schemeClr val="tx1"/>
                </a:solidFill>
                <a:effectLst>
                  <a:outerShdw blurRad="60007" dir="2000400" sy="-30000" kx="-800400" algn="bl" rotWithShape="0">
                    <a:prstClr val="black">
                      <a:alpha val="20000"/>
                    </a:prstClr>
                  </a:outerShdw>
                </a:effectLst>
                <a:latin typeface="Times New Roman" pitchFamily="18" charset="0"/>
                <a:ea typeface="Times New Roman" pitchFamily="18" charset="0"/>
                <a:cs typeface="Times New Roman" pitchFamily="18" charset="0"/>
              </a:rPr>
              <a:t>1. Дөңгелек үстел.</a:t>
            </a:r>
            <a:r>
              <a:rPr kumimoji="0" lang="kk-KZ" sz="1200" b="0" i="1" u="none" strike="noStrike" cap="none" normalizeH="0" baseline="0" dirty="0" smtClean="0">
                <a:ln>
                  <a:noFill/>
                </a:ln>
                <a:solidFill>
                  <a:schemeClr val="tx1"/>
                </a:solidFill>
                <a:effectLst>
                  <a:outerShdw blurRad="60007" dir="2000400" sy="-30000" kx="-800400" algn="bl" rotWithShape="0">
                    <a:prstClr val="black">
                      <a:alpha val="20000"/>
                    </a:prstClr>
                  </a:outerShdw>
                </a:effectLst>
                <a:latin typeface="Times New Roman" pitchFamily="18" charset="0"/>
                <a:ea typeface="Times New Roman" pitchFamily="18" charset="0"/>
                <a:cs typeface="Times New Roman" pitchFamily="18" charset="0"/>
              </a:rPr>
              <a:t> </a:t>
            </a:r>
            <a:r>
              <a:rPr kumimoji="0" lang="kk-KZ" sz="1200" b="0" i="0" u="none" strike="noStrike" cap="none" normalizeH="0" baseline="0" dirty="0" smtClean="0">
                <a:ln>
                  <a:noFill/>
                </a:ln>
                <a:solidFill>
                  <a:schemeClr val="tx1"/>
                </a:solidFill>
                <a:effectLst>
                  <a:outerShdw blurRad="60007" dir="2000400" sy="-30000" kx="-800400" algn="bl" rotWithShape="0">
                    <a:prstClr val="black">
                      <a:alpha val="20000"/>
                    </a:prstClr>
                  </a:outerShdw>
                </a:effectLst>
                <a:latin typeface="Times New Roman" pitchFamily="18" charset="0"/>
                <a:ea typeface="Times New Roman" pitchFamily="18" charset="0"/>
                <a:cs typeface="Times New Roman" pitchFamily="18" charset="0"/>
              </a:rPr>
              <a:t>Ахмет- алаш тұлғасы.  02 наурыз 2022 ж.</a:t>
            </a:r>
            <a:endParaRPr kumimoji="0" lang="ru-RU" sz="1200" b="0" i="0" u="none" strike="noStrike" cap="none" normalizeH="0" baseline="0" dirty="0" smtClean="0">
              <a:ln>
                <a:noFill/>
              </a:ln>
              <a:solidFill>
                <a:schemeClr val="tx1"/>
              </a:solidFill>
              <a:effectLst>
                <a:outerShdw blurRad="60007" dir="2000400" sy="-30000" kx="-800400" algn="bl" rotWithShape="0">
                  <a:prstClr val="black">
                    <a:alpha val="20000"/>
                  </a:prstClr>
                </a:outerShdw>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200" b="1" i="1" u="none" strike="noStrike" cap="none" normalizeH="0" baseline="0" dirty="0" smtClean="0">
                <a:ln>
                  <a:noFill/>
                </a:ln>
                <a:solidFill>
                  <a:schemeClr val="tx1"/>
                </a:solidFill>
                <a:effectLst>
                  <a:outerShdw blurRad="60007" dir="2000400" sy="-30000" kx="-800400" algn="bl" rotWithShape="0">
                    <a:prstClr val="black">
                      <a:alpha val="20000"/>
                    </a:prstClr>
                  </a:outerShdw>
                </a:effectLst>
                <a:latin typeface="Times New Roman" pitchFamily="18" charset="0"/>
                <a:ea typeface="Times New Roman" pitchFamily="18" charset="0"/>
                <a:cs typeface="Times New Roman" pitchFamily="18" charset="0"/>
              </a:rPr>
              <a:t>2. Интеллектуалды сайыс.</a:t>
            </a:r>
            <a:r>
              <a:rPr kumimoji="0" lang="kk-KZ" sz="1200" b="1" i="0" u="none" strike="noStrike" cap="none" normalizeH="0" baseline="0" dirty="0" smtClean="0">
                <a:ln>
                  <a:noFill/>
                </a:ln>
                <a:solidFill>
                  <a:schemeClr val="tx1"/>
                </a:solidFill>
                <a:effectLst>
                  <a:outerShdw blurRad="60007" dir="2000400" sy="-30000" kx="-800400" algn="bl" rotWithShape="0">
                    <a:prstClr val="black">
                      <a:alpha val="20000"/>
                    </a:prstClr>
                  </a:outerShdw>
                </a:effectLst>
                <a:latin typeface="Times New Roman" pitchFamily="18" charset="0"/>
                <a:ea typeface="Times New Roman" pitchFamily="18" charset="0"/>
                <a:cs typeface="Times New Roman" pitchFamily="18" charset="0"/>
              </a:rPr>
              <a:t> </a:t>
            </a:r>
            <a:r>
              <a:rPr kumimoji="0" lang="kk-KZ" sz="1200" b="0" i="0" u="none" strike="noStrike" cap="none" normalizeH="0" baseline="0" dirty="0" smtClean="0">
                <a:ln>
                  <a:noFill/>
                </a:ln>
                <a:solidFill>
                  <a:schemeClr val="tx1"/>
                </a:solidFill>
                <a:effectLst>
                  <a:outerShdw blurRad="60007" dir="2000400" sy="-30000" kx="-800400" algn="bl" rotWithShape="0">
                    <a:prstClr val="black">
                      <a:alpha val="20000"/>
                    </a:prstClr>
                  </a:outerShdw>
                </a:effectLst>
                <a:latin typeface="Times New Roman" pitchFamily="18" charset="0"/>
                <a:ea typeface="Times New Roman" pitchFamily="18" charset="0"/>
                <a:cs typeface="Times New Roman" pitchFamily="18" charset="0"/>
              </a:rPr>
              <a:t>Тарихы терең білім ордасына - 90 жыл.</a:t>
            </a:r>
            <a:r>
              <a:rPr kumimoji="0" lang="kk-KZ" sz="1200" b="0" i="1" u="none" strike="noStrike" cap="none" normalizeH="0" baseline="0" dirty="0" smtClean="0">
                <a:ln>
                  <a:noFill/>
                </a:ln>
                <a:solidFill>
                  <a:schemeClr val="tx1"/>
                </a:solidFill>
                <a:effectLst>
                  <a:outerShdw blurRad="60007" dir="2000400" sy="-30000" kx="-800400" algn="bl" rotWithShape="0">
                    <a:prstClr val="black">
                      <a:alpha val="20000"/>
                    </a:prstClr>
                  </a:outerShdw>
                </a:effectLst>
                <a:latin typeface="Times New Roman" pitchFamily="18" charset="0"/>
                <a:ea typeface="Times New Roman" pitchFamily="18" charset="0"/>
                <a:cs typeface="Times New Roman" pitchFamily="18" charset="0"/>
              </a:rPr>
              <a:t>22 қыркүйек 2022 ж</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endParaRPr kumimoji="0" lang="kk-KZ"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0723" name="Rectangle 3"/>
          <p:cNvSpPr>
            <a:spLocks noChangeArrowheads="1"/>
          </p:cNvSpPr>
          <p:nvPr/>
        </p:nvSpPr>
        <p:spPr bwMode="auto">
          <a:xfrm>
            <a:off x="4714876" y="3214686"/>
            <a:ext cx="3643338"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Танымдық дәріс.</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Өлкенің танымал тұлғасын таны. 05 қазан 2022 ж. </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kk-KZ" sz="11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Семинар.</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Сана</a:t>
            </a:r>
            <a:r>
              <a:rPr kumimoji="0" lang="kk-KZ" sz="1100" b="0" i="1"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1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рухани жаңғыру іргетасы. 03 қараша 2022 ж.</a:t>
            </a:r>
            <a:endParaRPr kumimoji="0" lang="kk-K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30724" name="Rectangle 4"/>
          <p:cNvSpPr>
            <a:spLocks noChangeArrowheads="1"/>
          </p:cNvSpPr>
          <p:nvPr/>
        </p:nvSpPr>
        <p:spPr bwMode="auto">
          <a:xfrm>
            <a:off x="642910" y="3143248"/>
            <a:ext cx="3786246" cy="12234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kk-KZ" sz="105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 Танымдық жорық.</a:t>
            </a:r>
            <a:r>
              <a:rPr kumimoji="0" lang="kk-KZ" sz="105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0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05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Исаев</a:t>
            </a:r>
            <a:r>
              <a:rPr kumimoji="0" lang="kk-KZ" sz="10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05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атындағы бақты қалпына келтіруші селекционер Қайрат Каримовтің алма бағына факультетіміздің </a:t>
            </a:r>
            <a:r>
              <a:rPr kumimoji="0" lang="kk-KZ" sz="10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05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Ботаника</a:t>
            </a:r>
            <a:r>
              <a:rPr kumimoji="0" lang="kk-KZ" sz="10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05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үйірмесінің жетекшісі, аға оқытушы Ж.С.Қажымұратовның жетекшілігімен танымдық жорық ұйымдастырылды. 2022 ж. қыркүйек</a:t>
            </a:r>
            <a:endParaRPr kumimoji="0" lang="ru-RU"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kk-KZ" sz="105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05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 </a:t>
            </a:r>
            <a:r>
              <a:rPr kumimoji="0" lang="kk-KZ" sz="105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Интеллектуалды жарыс.</a:t>
            </a:r>
            <a:r>
              <a:rPr kumimoji="0" lang="kk-KZ" sz="105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05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Сөздің ең ұлысы </a:t>
            </a:r>
            <a:r>
              <a:rPr kumimoji="0" lang="kk-KZ" sz="105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05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тарих.</a:t>
            </a:r>
            <a:r>
              <a:rPr kumimoji="0" lang="kk-KZ" sz="105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05 қазан 2022 ж.</a:t>
            </a:r>
            <a:endParaRPr kumimoji="0" lang="kk-KZ" sz="105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28992" y="3714752"/>
            <a:ext cx="2544223" cy="353943"/>
          </a:xfrm>
          <a:prstGeom prst="rect">
            <a:avLst/>
          </a:prstGeom>
        </p:spPr>
        <p:txBody>
          <a:bodyPr wrap="none">
            <a:spAutoFit/>
          </a:bodyPr>
          <a:lstStyle/>
          <a:p>
            <a:pPr lvl="0"/>
            <a:r>
              <a:rPr lang="kk-KZ" sz="1700" b="1" i="1" dirty="0" smtClean="0">
                <a:solidFill>
                  <a:schemeClr val="bg2">
                    <a:lumMod val="50000"/>
                  </a:schemeClr>
                </a:solidFill>
                <a:effectLst>
                  <a:outerShdw blurRad="60007" dir="1500000" sy="-30000" kx="800400" algn="bl" rotWithShape="0">
                    <a:prstClr val="black">
                      <a:alpha val="20000"/>
                    </a:prstClr>
                  </a:outerShdw>
                </a:effectLst>
                <a:latin typeface="Times New Roman" pitchFamily="18" charset="0"/>
                <a:cs typeface="Times New Roman" pitchFamily="18" charset="0"/>
              </a:rPr>
              <a:t>Педагогика факультеті </a:t>
            </a:r>
            <a:endParaRPr lang="ru-RU" sz="1700" dirty="0">
              <a:solidFill>
                <a:schemeClr val="bg2">
                  <a:lumMod val="50000"/>
                </a:schemeClr>
              </a:solidFill>
              <a:effectLst>
                <a:outerShdw blurRad="60007" dir="1500000" sy="-30000" kx="800400" algn="bl" rotWithShape="0">
                  <a:prstClr val="black">
                    <a:alpha val="20000"/>
                  </a:prstClr>
                </a:outerShdw>
              </a:effectLst>
              <a:latin typeface="Times New Roman" pitchFamily="18" charset="0"/>
              <a:cs typeface="Times New Roman" pitchFamily="18" charset="0"/>
            </a:endParaRPr>
          </a:p>
        </p:txBody>
      </p:sp>
      <p:sp>
        <p:nvSpPr>
          <p:cNvPr id="3" name="Прямоугольник 2"/>
          <p:cNvSpPr/>
          <p:nvPr/>
        </p:nvSpPr>
        <p:spPr>
          <a:xfrm>
            <a:off x="5072066" y="857232"/>
            <a:ext cx="3135730" cy="323165"/>
          </a:xfrm>
          <a:prstGeom prst="rect">
            <a:avLst/>
          </a:prstGeom>
        </p:spPr>
        <p:txBody>
          <a:bodyPr wrap="none">
            <a:spAutoFit/>
          </a:bodyPr>
          <a:lstStyle/>
          <a:p>
            <a:r>
              <a:rPr lang="kk-KZ" sz="1500" b="1" i="1" dirty="0" smtClean="0">
                <a:solidFill>
                  <a:schemeClr val="bg2">
                    <a:lumMod val="50000"/>
                  </a:schemeClr>
                </a:solidFill>
                <a:effectLst>
                  <a:outerShdw blurRad="60007" dir="2000400" sy="-30000" kx="-800400" algn="bl" rotWithShape="0">
                    <a:prstClr val="black">
                      <a:alpha val="20000"/>
                    </a:prstClr>
                  </a:outerShdw>
                </a:effectLst>
                <a:latin typeface="Times New Roman" pitchFamily="18" charset="0"/>
                <a:cs typeface="Times New Roman" pitchFamily="18" charset="0"/>
              </a:rPr>
              <a:t>Мәдениет және өнер факультеті </a:t>
            </a:r>
            <a:endParaRPr lang="ru-RU" sz="1500" dirty="0">
              <a:solidFill>
                <a:schemeClr val="bg2">
                  <a:lumMod val="50000"/>
                </a:schemeClr>
              </a:solidFill>
              <a:effectLst>
                <a:outerShdw blurRad="60007" dir="2000400" sy="-30000" kx="-800400" algn="bl" rotWithShape="0">
                  <a:prstClr val="black">
                    <a:alpha val="20000"/>
                  </a:prstClr>
                </a:outerShdw>
              </a:effectLst>
              <a:latin typeface="Times New Roman" pitchFamily="18" charset="0"/>
              <a:cs typeface="Times New Roman" pitchFamily="18" charset="0"/>
            </a:endParaRPr>
          </a:p>
        </p:txBody>
      </p:sp>
      <p:sp>
        <p:nvSpPr>
          <p:cNvPr id="4" name="Прямоугольник 3"/>
          <p:cNvSpPr/>
          <p:nvPr/>
        </p:nvSpPr>
        <p:spPr>
          <a:xfrm>
            <a:off x="714348" y="928670"/>
            <a:ext cx="3352071" cy="338554"/>
          </a:xfrm>
          <a:prstGeom prst="rect">
            <a:avLst/>
          </a:prstGeom>
        </p:spPr>
        <p:txBody>
          <a:bodyPr wrap="none">
            <a:spAutoFit/>
          </a:bodyPr>
          <a:lstStyle/>
          <a:p>
            <a:r>
              <a:rPr lang="kk-KZ" sz="1600" b="1" i="1" dirty="0" smtClean="0">
                <a:solidFill>
                  <a:schemeClr val="bg2">
                    <a:lumMod val="50000"/>
                  </a:schemeClr>
                </a:solidFill>
                <a:effectLst>
                  <a:outerShdw blurRad="60007" dir="1500000" sy="-30000" kx="800400" algn="bl" rotWithShape="0">
                    <a:prstClr val="black">
                      <a:alpha val="20000"/>
                    </a:prstClr>
                  </a:outerShdw>
                </a:effectLst>
                <a:latin typeface="Times New Roman" pitchFamily="18" charset="0"/>
                <a:cs typeface="Times New Roman" pitchFamily="18" charset="0"/>
              </a:rPr>
              <a:t>Физика-математика факультеті </a:t>
            </a:r>
            <a:endParaRPr lang="ru-RU" sz="1600" dirty="0">
              <a:solidFill>
                <a:schemeClr val="bg2">
                  <a:lumMod val="50000"/>
                </a:schemeClr>
              </a:solidFill>
              <a:effectLst>
                <a:outerShdw blurRad="60007" dir="1500000" sy="-30000" kx="800400" algn="bl" rotWithShape="0">
                  <a:prstClr val="black">
                    <a:alpha val="20000"/>
                  </a:prstClr>
                </a:outerShdw>
              </a:effectLst>
              <a:latin typeface="Times New Roman" pitchFamily="18" charset="0"/>
              <a:cs typeface="Times New Roman" pitchFamily="18" charset="0"/>
            </a:endParaRPr>
          </a:p>
        </p:txBody>
      </p:sp>
      <p:pic>
        <p:nvPicPr>
          <p:cNvPr id="5" name="Рисунок 4" descr="E:\468\Новая папка\2022-2023 ВР физмат\План ВР\Кадырова ГМ\WhatsApp Image 2022-11-18 at 15.35.25.jpeg"/>
          <p:cNvPicPr/>
          <p:nvPr/>
        </p:nvPicPr>
        <p:blipFill>
          <a:blip r:embed="rId2" cstate="print"/>
          <a:srcRect t="20816" b="24439"/>
          <a:stretch>
            <a:fillRect/>
          </a:stretch>
        </p:blipFill>
        <p:spPr bwMode="auto">
          <a:xfrm>
            <a:off x="2428860" y="1571612"/>
            <a:ext cx="1643074" cy="1214446"/>
          </a:xfrm>
          <a:prstGeom prst="rect">
            <a:avLst/>
          </a:prstGeom>
          <a:noFill/>
          <a:ln w="9525">
            <a:noFill/>
            <a:miter lim="800000"/>
            <a:headEnd/>
            <a:tailEnd/>
          </a:ln>
          <a:effectLst>
            <a:glow rad="63500">
              <a:schemeClr val="accent5">
                <a:satMod val="175000"/>
                <a:alpha val="40000"/>
              </a:schemeClr>
            </a:glow>
            <a:outerShdw blurRad="152400" dist="317500" dir="5400000" sx="90000" sy="-19000" rotWithShape="0">
              <a:prstClr val="black">
                <a:alpha val="15000"/>
              </a:prstClr>
            </a:outerShdw>
          </a:effectLst>
        </p:spPr>
      </p:pic>
      <p:pic>
        <p:nvPicPr>
          <p:cNvPr id="6" name="Рисунок 5" descr="E:\468\Новая папка\2022-2023 ВР физмат\План ВР\Закариева ЗА\WhatsApp Image 2022-11-17 at 08.46.44.jpeg"/>
          <p:cNvPicPr/>
          <p:nvPr/>
        </p:nvPicPr>
        <p:blipFill>
          <a:blip r:embed="rId3" cstate="print">
            <a:lum bright="20000"/>
          </a:blip>
          <a:srcRect t="36744"/>
          <a:stretch>
            <a:fillRect/>
          </a:stretch>
        </p:blipFill>
        <p:spPr bwMode="auto">
          <a:xfrm>
            <a:off x="857224" y="1500174"/>
            <a:ext cx="1357322" cy="1214446"/>
          </a:xfrm>
          <a:prstGeom prst="rect">
            <a:avLst/>
          </a:prstGeom>
          <a:noFill/>
          <a:ln w="9525">
            <a:noFill/>
            <a:miter lim="800000"/>
            <a:headEnd/>
            <a:tailEnd/>
          </a:ln>
          <a:effectLst>
            <a:glow rad="63500">
              <a:schemeClr val="accent5">
                <a:satMod val="175000"/>
                <a:alpha val="40000"/>
              </a:schemeClr>
            </a:glow>
            <a:outerShdw blurRad="152400" dist="317500" dir="5400000" sx="90000" sy="-19000" rotWithShape="0">
              <a:prstClr val="black">
                <a:alpha val="15000"/>
              </a:prstClr>
            </a:outerShdw>
          </a:effectLst>
        </p:spPr>
      </p:pic>
      <p:sp>
        <p:nvSpPr>
          <p:cNvPr id="31745" name="Rectangle 1"/>
          <p:cNvSpPr>
            <a:spLocks noChangeArrowheads="1"/>
          </p:cNvSpPr>
          <p:nvPr/>
        </p:nvSpPr>
        <p:spPr bwMode="auto">
          <a:xfrm>
            <a:off x="571472" y="2857496"/>
            <a:ext cx="3929090" cy="7694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r>
              <a:rPr kumimoji="0" lang="kk-KZ" sz="11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 Кураторлық сағат.</a:t>
            </a:r>
            <a:r>
              <a:rPr kumimoji="0" lang="kk-KZ"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kk-KZ"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Замананың заңғар жазушысы. </a:t>
            </a:r>
            <a:r>
              <a:rPr kumimoji="0" lang="kk-KZ" sz="11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26 қыркүйек 2022 ж.</a:t>
            </a:r>
            <a:endParaRPr kumimoji="0" lang="ru-RU"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r>
              <a:rPr kumimoji="0" lang="kk-KZ" sz="11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 Кураторлық сағат.</a:t>
            </a:r>
            <a:r>
              <a:rPr kumimoji="0" lang="kk-KZ" sz="11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kk-KZ"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Рухани Жаңғыру-болашаққа бағдар. </a:t>
            </a:r>
            <a:r>
              <a:rPr kumimoji="0" lang="kk-KZ" sz="11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16 қазан 2022 ж.</a:t>
            </a:r>
            <a:endParaRPr kumimoji="0" lang="kk-K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31746" name="Rectangle 2"/>
          <p:cNvSpPr>
            <a:spLocks noChangeArrowheads="1"/>
          </p:cNvSpPr>
          <p:nvPr/>
        </p:nvSpPr>
        <p:spPr bwMode="auto">
          <a:xfrm>
            <a:off x="2071670" y="5857892"/>
            <a:ext cx="5786478"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l" defTabSz="914400" rtl="0" eaLnBrk="1" fontAlgn="base" latinLnBrk="0" hangingPunct="1">
              <a:lnSpc>
                <a:spcPct val="100000"/>
              </a:lnSpc>
              <a:spcBef>
                <a:spcPct val="0"/>
              </a:spcBef>
              <a:spcAft>
                <a:spcPct val="0"/>
              </a:spcAft>
              <a:buClrTx/>
              <a:buSzTx/>
              <a:buFontTx/>
              <a:buNone/>
              <a:tabLst/>
            </a:pPr>
            <a:r>
              <a:rPr kumimoji="0" lang="kk-KZ" sz="12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 Тренинг.</a:t>
            </a:r>
            <a:r>
              <a:rPr kumimoji="0" lang="kk-KZ" sz="1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Прагматизм. </a:t>
            </a:r>
            <a:r>
              <a:rPr kumimoji="0" lang="kk-KZ" sz="12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19 қазан 2022</a:t>
            </a:r>
            <a:r>
              <a:rPr kumimoji="0" lang="kk-KZ" sz="12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ж.</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r>
              <a:rPr kumimoji="0" lang="kk-KZ" sz="12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2. Дөңгелек үстел.</a:t>
            </a:r>
            <a:r>
              <a:rPr kumimoji="0" lang="kk-KZ"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Заман талабы- заманауи көзқарас.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12 сәуір 2022</a:t>
            </a:r>
            <a:r>
              <a:rPr kumimoji="0" lang="kk-KZ" sz="1200"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ж</a:t>
            </a:r>
            <a:r>
              <a:rPr kumimoji="0" lang="kk-KZ" sz="10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0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endParaRPr kumimoji="0" lang="kk-KZ" sz="1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31747" name="Rectangle 3"/>
          <p:cNvSpPr>
            <a:spLocks noChangeArrowheads="1"/>
          </p:cNvSpPr>
          <p:nvPr/>
        </p:nvSpPr>
        <p:spPr bwMode="auto">
          <a:xfrm>
            <a:off x="4357686" y="2928934"/>
            <a:ext cx="4214842" cy="4308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1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1. Көрме</a:t>
            </a:r>
            <a:r>
              <a:rPr kumimoji="0" lang="kk-KZ" sz="11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t>
            </a:r>
            <a:r>
              <a:rPr kumimoji="0" lang="kk-KZ" sz="11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Қазақ әдебиетінің қызыл жебесі.</a:t>
            </a:r>
            <a:r>
              <a:rPr kumimoji="0" lang="kk-KZ" sz="11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27 қыркүйек 2022 ж.</a:t>
            </a:r>
            <a:endParaRPr lang="ru-RU" sz="1100" dirty="0" smtClean="0">
              <a:latin typeface="Arial" pitchFamily="34" charset="0"/>
              <a:ea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kk-KZ" sz="11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2.</a:t>
            </a:r>
            <a:r>
              <a:rPr kumimoji="0" lang="kk-KZ" sz="11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kk-KZ" sz="1100" b="1"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Кураторлық сағат.</a:t>
            </a:r>
            <a:r>
              <a:rPr kumimoji="0" lang="kk-KZ" sz="11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a:t>
            </a:r>
            <a:r>
              <a:rPr kumimoji="0" lang="kk-KZ" sz="11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Республикам-Алтын ұям</a:t>
            </a:r>
            <a:r>
              <a:rPr kumimoji="0" lang="kk-KZ" sz="1100" b="0" i="1"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20 қазан 2022 ж.</a:t>
            </a:r>
            <a:endParaRPr kumimoji="0" lang="kk-KZ"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31749" name="AutoShape 5" descr="blob:https://web.whatsapp.com/2bb19bc9-b017-4bc0-862f-f29462b32dc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3" name="Рисунок 12" descr="2bb19bc9-b017-4bc0-862f-f29462b32dcd.jpg"/>
          <p:cNvPicPr>
            <a:picLocks noChangeAspect="1"/>
          </p:cNvPicPr>
          <p:nvPr/>
        </p:nvPicPr>
        <p:blipFill>
          <a:blip r:embed="rId4" cstate="print"/>
          <a:stretch>
            <a:fillRect/>
          </a:stretch>
        </p:blipFill>
        <p:spPr>
          <a:xfrm>
            <a:off x="4786314" y="1357298"/>
            <a:ext cx="1643073" cy="1357321"/>
          </a:xfrm>
          <a:prstGeom prst="rect">
            <a:avLst/>
          </a:prstGeom>
          <a:effectLst>
            <a:glow rad="63500">
              <a:schemeClr val="accent2">
                <a:satMod val="175000"/>
                <a:alpha val="40000"/>
              </a:schemeClr>
            </a:glow>
            <a:outerShdw blurRad="152400" dist="317500" dir="5400000" sx="90000" sy="-19000" rotWithShape="0">
              <a:prstClr val="black">
                <a:alpha val="15000"/>
              </a:prstClr>
            </a:outerShdw>
          </a:effectLst>
        </p:spPr>
      </p:pic>
      <p:pic>
        <p:nvPicPr>
          <p:cNvPr id="14" name="Рисунок 13" descr="28dcae79-ca07-423f-ba64-9c6bd03e3c1f.jpg"/>
          <p:cNvPicPr>
            <a:picLocks noChangeAspect="1"/>
          </p:cNvPicPr>
          <p:nvPr/>
        </p:nvPicPr>
        <p:blipFill>
          <a:blip r:embed="rId5" cstate="print"/>
          <a:stretch>
            <a:fillRect/>
          </a:stretch>
        </p:blipFill>
        <p:spPr>
          <a:xfrm>
            <a:off x="4929190" y="4143380"/>
            <a:ext cx="2850376" cy="1500198"/>
          </a:xfrm>
          <a:prstGeom prst="rect">
            <a:avLst/>
          </a:prstGeom>
          <a:effectLst>
            <a:glow rad="63500">
              <a:schemeClr val="accent6">
                <a:satMod val="175000"/>
                <a:alpha val="40000"/>
              </a:schemeClr>
            </a:glow>
            <a:outerShdw blurRad="152400" dist="317500" dir="5400000" sx="90000" sy="-19000" rotWithShape="0">
              <a:prstClr val="black">
                <a:alpha val="15000"/>
              </a:prstClr>
            </a:outerShdw>
          </a:effectLst>
        </p:spPr>
      </p:pic>
      <p:pic>
        <p:nvPicPr>
          <p:cNvPr id="15" name="Рисунок 14" descr="870765fa-9cf6-4f18-bcb3-d3a0f17e5809.jpg"/>
          <p:cNvPicPr>
            <a:picLocks noChangeAspect="1"/>
          </p:cNvPicPr>
          <p:nvPr/>
        </p:nvPicPr>
        <p:blipFill>
          <a:blip r:embed="rId6" cstate="print"/>
          <a:stretch>
            <a:fillRect/>
          </a:stretch>
        </p:blipFill>
        <p:spPr>
          <a:xfrm>
            <a:off x="1785918" y="4143380"/>
            <a:ext cx="2571768" cy="1507588"/>
          </a:xfrm>
          <a:prstGeom prst="rect">
            <a:avLst/>
          </a:prstGeom>
          <a:effectLst>
            <a:glow rad="63500">
              <a:schemeClr val="accent6">
                <a:satMod val="175000"/>
                <a:alpha val="40000"/>
              </a:schemeClr>
            </a:glow>
            <a:outerShdw blurRad="152400" dist="317500" dir="5400000" sx="90000" sy="-19000" rotWithShape="0">
              <a:prstClr val="black">
                <a:alpha val="15000"/>
              </a:prstClr>
            </a:outerShdw>
          </a:effectLst>
        </p:spPr>
      </p:pic>
      <p:pic>
        <p:nvPicPr>
          <p:cNvPr id="16" name="Рисунок 15" descr="ae174ba1-f3ab-41ab-85df-fea3be3c8e0e.jpg"/>
          <p:cNvPicPr>
            <a:picLocks noChangeAspect="1"/>
          </p:cNvPicPr>
          <p:nvPr/>
        </p:nvPicPr>
        <p:blipFill>
          <a:blip r:embed="rId7" cstate="print"/>
          <a:stretch>
            <a:fillRect/>
          </a:stretch>
        </p:blipFill>
        <p:spPr>
          <a:xfrm>
            <a:off x="6572264" y="1285860"/>
            <a:ext cx="1678225" cy="1428760"/>
          </a:xfrm>
          <a:prstGeom prst="rect">
            <a:avLst/>
          </a:prstGeom>
          <a:effectLst>
            <a:glow rad="63500">
              <a:schemeClr val="accent2">
                <a:satMod val="175000"/>
                <a:alpha val="40000"/>
              </a:schemeClr>
            </a:glow>
            <a:outerShdw blurRad="152400" dist="317500" dir="5400000" sx="90000" sy="-19000" rotWithShape="0">
              <a:prstClr val="black">
                <a:alpha val="15000"/>
              </a:prstClr>
            </a:outerShdw>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ChangeArrowheads="1"/>
          </p:cNvSpPr>
          <p:nvPr/>
        </p:nvSpPr>
        <p:spPr bwMode="auto">
          <a:xfrm>
            <a:off x="3571868" y="1285860"/>
            <a:ext cx="4286280" cy="184665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kk-KZ" sz="1400" i="1"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600" i="1" u="none" strike="noStrike" cap="none" normalizeH="0" baseline="0" dirty="0" smtClean="0">
              <a:ln>
                <a:noFill/>
              </a:ln>
              <a:solidFill>
                <a:schemeClr val="tx1"/>
              </a:solidFill>
              <a:effectLst/>
              <a:latin typeface="Arial" pitchFamily="34" charset="0"/>
              <a:cs typeface="Arial" pitchFamily="34" charset="0"/>
            </a:endParaRPr>
          </a:p>
          <a:p>
            <a:pPr lvl="0" algn="just" eaLnBrk="0" fontAlgn="base" hangingPunct="0">
              <a:spcBef>
                <a:spcPct val="0"/>
              </a:spcBef>
              <a:spcAft>
                <a:spcPct val="0"/>
              </a:spcAft>
            </a:pPr>
            <a:r>
              <a:rPr lang="kk-KZ" sz="1200" dirty="0" smtClean="0">
                <a:latin typeface="Calibri"/>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25 қазан</a:t>
            </a:r>
            <a:r>
              <a:rPr lang="kk-KZ" sz="1200" dirty="0" smtClean="0">
                <a:latin typeface="Calibri"/>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Республика күні</a:t>
            </a:r>
            <a:r>
              <a:rPr lang="kk-KZ" sz="1200" dirty="0" smtClean="0">
                <a:latin typeface="Calibri"/>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 мерекесінің мәнін ашу, студенттерді Отанын, халқын сүюге, нағыз азамат, шынайы патриот болуға баулу, туған жерге сүйіспеншілік, құрмет сезімін қалыптастыру  мақсатында у</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ниверситет студенттерінің арасындағы </a:t>
            </a:r>
            <a:r>
              <a:rPr kumimoji="0" lang="kk-KZ" sz="1200" b="1" i="0" u="none" strike="noStrike" cap="none" normalizeH="0" baseline="0" dirty="0" smtClean="0">
                <a:ln>
                  <a:noFill/>
                </a:ln>
                <a:solidFill>
                  <a:srgbClr val="000000"/>
                </a:solidFill>
                <a:effectLst/>
                <a:latin typeface="Calibri"/>
                <a:ea typeface="Times New Roman" pitchFamily="18" charset="0"/>
                <a:cs typeface="Times New Roman" pitchFamily="18" charset="0"/>
              </a:rPr>
              <a:t>«</a:t>
            </a:r>
            <a:r>
              <a:rPr kumimoji="0" lang="kk-KZ" sz="1200" b="1"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MU лидер</a:t>
            </a:r>
            <a:r>
              <a:rPr kumimoji="0" lang="kk-KZ" sz="1200" b="1" i="0" u="none" strike="noStrike" cap="none" normalizeH="0" baseline="0" dirty="0" smtClean="0">
                <a:ln>
                  <a:noFill/>
                </a:ln>
                <a:solidFill>
                  <a:srgbClr val="000000"/>
                </a:solidFill>
                <a:effectLst/>
                <a:latin typeface="Calibri"/>
                <a:ea typeface="Times New Roman" pitchFamily="18" charset="0"/>
                <a:cs typeface="Times New Roman" pitchFamily="18" charset="0"/>
              </a:rPr>
              <a:t>»</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тақырыбындағы </a:t>
            </a:r>
            <a:r>
              <a:rPr kumimoji="0" lang="kk-KZ"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интелектуальды сайыс </a:t>
            </a:r>
            <a:r>
              <a:rPr kumimoji="0" lang="kk-KZ" sz="12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Рухани жаңғыру</a:t>
            </a:r>
            <a:r>
              <a:rPr kumimoji="0" lang="kk-KZ" sz="12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институты мен филология факультеттінің ұйымдастыруымен өткізілді. </a:t>
            </a:r>
            <a:r>
              <a:rPr lang="ru-RU" sz="1200" dirty="0" smtClean="0">
                <a:latin typeface="Arial" pitchFamily="34" charset="0"/>
                <a:ea typeface="Times New Roman" pitchFamily="18" charset="0"/>
                <a:cs typeface="Arial" pitchFamily="34" charset="0"/>
              </a:rPr>
              <a:t>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Рисунок 3" descr="04ade6a9-169e-4b2c-b106-6e719836974a.jpg"/>
          <p:cNvPicPr/>
          <p:nvPr/>
        </p:nvPicPr>
        <p:blipFill>
          <a:blip r:embed="rId2" cstate="print"/>
          <a:stretch>
            <a:fillRect/>
          </a:stretch>
        </p:blipFill>
        <p:spPr>
          <a:xfrm>
            <a:off x="642910" y="1428736"/>
            <a:ext cx="2786082" cy="214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642910" y="3786190"/>
            <a:ext cx="7215238" cy="1969770"/>
          </a:xfrm>
          <a:prstGeom prst="rect">
            <a:avLst/>
          </a:prstGeom>
          <a:noFill/>
        </p:spPr>
        <p:txBody>
          <a:bodyPr wrap="square" rtlCol="0">
            <a:spAutoFit/>
          </a:bodyPr>
          <a:lstStyle/>
          <a:p>
            <a:pPr lvl="0" algn="just" eaLnBrk="0" fontAlgn="base" hangingPunct="0">
              <a:spcBef>
                <a:spcPct val="0"/>
              </a:spcBef>
              <a:spcAft>
                <a:spcPct val="0"/>
              </a:spcAft>
            </a:pPr>
            <a:r>
              <a:rPr lang="kk-KZ" sz="1400" dirty="0" smtClean="0">
                <a:latin typeface="Times New Roman" pitchFamily="18" charset="0"/>
                <a:ea typeface="Times New Roman" pitchFamily="18" charset="0"/>
                <a:cs typeface="Times New Roman" pitchFamily="18" charset="0"/>
              </a:rPr>
              <a:t>       </a:t>
            </a:r>
            <a:r>
              <a:rPr lang="kk-KZ" sz="1200" dirty="0" smtClean="0">
                <a:latin typeface="Times New Roman" pitchFamily="18" charset="0"/>
                <a:ea typeface="Times New Roman" pitchFamily="18" charset="0"/>
                <a:cs typeface="Times New Roman" pitchFamily="18" charset="0"/>
              </a:rPr>
              <a:t>Байқаудың шымылдығын филология факультетінің тәрбие ісі жөніндегі орынбасары Болат Гүлжан Мұратқызы сөз сөйлеп ашып беріп, сайыскерлерге сәттілік тіледі. Сайыстың негізгі мақсаты жастар арасына Республика күнін дәріптеп, Отанын, халқын сүюге, нағыз азамат, шынайы патриот болуға баулу, туған жерге сүйіспеншілік, құрмет сезімін қалыптастыру. Сайыскерлер үш айналым бойынша түрлі сауалға жауап беріп өз бақтарын сынады. Қазылар алқасының шешімімен жүлделі І орынды Физика-математика факультетінің </a:t>
            </a:r>
            <a:r>
              <a:rPr lang="kk-KZ" sz="1200" dirty="0" smtClean="0">
                <a:latin typeface="Calibri"/>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Импульс</a:t>
            </a:r>
            <a:r>
              <a:rPr lang="kk-KZ" sz="1200" dirty="0" smtClean="0">
                <a:latin typeface="Calibri"/>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 тобы; ІІ орынды Жаратылыстану- география факультетінің </a:t>
            </a:r>
            <a:r>
              <a:rPr lang="kk-KZ" sz="1200" dirty="0" smtClean="0">
                <a:latin typeface="Calibri"/>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Аристократ</a:t>
            </a:r>
            <a:r>
              <a:rPr lang="kk-KZ" sz="1200" dirty="0" smtClean="0">
                <a:latin typeface="Calibri"/>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тобы; ІІІ орынды тарих экономика және құқық факультетінің </a:t>
            </a:r>
            <a:r>
              <a:rPr lang="kk-KZ" sz="1200" dirty="0" smtClean="0">
                <a:latin typeface="Calibri"/>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Қызыл жебе</a:t>
            </a:r>
            <a:r>
              <a:rPr lang="kk-KZ" sz="1200" dirty="0" smtClean="0">
                <a:latin typeface="Calibri"/>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 тобы, мәдениет және өнер факультетінің "Ұшқын"командасы және педагогика факультетінің"Интеллект"командасы Алғыс хат иеленсе, </a:t>
            </a:r>
            <a:r>
              <a:rPr lang="kk-KZ" sz="1200" dirty="0" smtClean="0">
                <a:latin typeface="Calibri"/>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Үздік ойыншы</a:t>
            </a:r>
            <a:r>
              <a:rPr lang="kk-KZ" sz="1200" dirty="0" smtClean="0">
                <a:latin typeface="Calibri"/>
                <a:ea typeface="Times New Roman" pitchFamily="18" charset="0"/>
                <a:cs typeface="Times New Roman" pitchFamily="18" charset="0"/>
              </a:rPr>
              <a:t>»</a:t>
            </a:r>
            <a:r>
              <a:rPr lang="kk-KZ" sz="1200" dirty="0" smtClean="0">
                <a:latin typeface="Times New Roman" pitchFamily="18" charset="0"/>
                <a:ea typeface="Times New Roman" pitchFamily="18" charset="0"/>
                <a:cs typeface="Times New Roman" pitchFamily="18" charset="0"/>
              </a:rPr>
              <a:t> номинациясымен физика-математика факультетінің студенті Елеу Саят Серікұлы марапатталды.</a:t>
            </a:r>
            <a:endParaRPr lang="kk-KZ" sz="1400" dirty="0" smtClean="0">
              <a:latin typeface="Arial" pitchFamily="34" charset="0"/>
              <a:cs typeface="Arial" pitchFamily="34" charset="0"/>
            </a:endParaRPr>
          </a:p>
        </p:txBody>
      </p:sp>
      <p:sp>
        <p:nvSpPr>
          <p:cNvPr id="6" name="Прямоугольник 5"/>
          <p:cNvSpPr/>
          <p:nvPr/>
        </p:nvSpPr>
        <p:spPr>
          <a:xfrm>
            <a:off x="214282" y="928670"/>
            <a:ext cx="9144000" cy="307777"/>
          </a:xfrm>
          <a:prstGeom prst="rect">
            <a:avLst/>
          </a:prstGeom>
        </p:spPr>
        <p:txBody>
          <a:bodyPr wrap="square">
            <a:spAutoFit/>
          </a:bodyPr>
          <a:lstStyle/>
          <a:p>
            <a:pPr lvl="0" algn="ctr" fontAlgn="base">
              <a:spcBef>
                <a:spcPct val="0"/>
              </a:spcBef>
              <a:spcAft>
                <a:spcPct val="0"/>
              </a:spcAft>
            </a:pPr>
            <a:r>
              <a:rPr lang="kk-KZ" sz="1400" b="1" i="1" dirty="0" smtClean="0">
                <a:solidFill>
                  <a:srgbClr val="000000"/>
                </a:solidFill>
                <a:latin typeface="Calibri"/>
                <a:ea typeface="Times New Roman" pitchFamily="18" charset="0"/>
                <a:cs typeface="Times New Roman" pitchFamily="18" charset="0"/>
              </a:rPr>
              <a:t>«</a:t>
            </a:r>
            <a:r>
              <a:rPr lang="kk-KZ" sz="1400" b="1" i="1" dirty="0" smtClean="0">
                <a:solidFill>
                  <a:srgbClr val="000000"/>
                </a:solidFill>
                <a:latin typeface="Times New Roman" pitchFamily="18" charset="0"/>
                <a:ea typeface="Times New Roman" pitchFamily="18" charset="0"/>
                <a:cs typeface="Times New Roman" pitchFamily="18" charset="0"/>
              </a:rPr>
              <a:t>MU лидер</a:t>
            </a:r>
            <a:r>
              <a:rPr lang="kk-KZ" sz="1400" b="1" i="1" dirty="0" smtClean="0">
                <a:solidFill>
                  <a:srgbClr val="000000"/>
                </a:solidFill>
                <a:latin typeface="Calibri"/>
                <a:ea typeface="Times New Roman" pitchFamily="18" charset="0"/>
                <a:cs typeface="Times New Roman" pitchFamily="18" charset="0"/>
              </a:rPr>
              <a:t>»</a:t>
            </a:r>
            <a:r>
              <a:rPr lang="kk-KZ" sz="1400" dirty="0" smtClean="0">
                <a:solidFill>
                  <a:srgbClr val="000000"/>
                </a:solidFill>
                <a:latin typeface="Times New Roman" pitchFamily="18" charset="0"/>
                <a:ea typeface="Times New Roman" pitchFamily="18" charset="0"/>
                <a:cs typeface="Times New Roman" pitchFamily="18" charset="0"/>
              </a:rPr>
              <a:t> </a:t>
            </a:r>
            <a:r>
              <a:rPr lang="kk-KZ" sz="1400" i="1" dirty="0" smtClean="0">
                <a:latin typeface="Times New Roman" pitchFamily="18" charset="0"/>
                <a:ea typeface="Times New Roman" pitchFamily="18" charset="0"/>
                <a:cs typeface="Times New Roman" pitchFamily="18" charset="0"/>
              </a:rPr>
              <a:t>тақырыбындағы интеллектуалды сайыс байқауы</a:t>
            </a:r>
          </a:p>
        </p:txBody>
      </p:sp>
      <p:sp>
        <p:nvSpPr>
          <p:cNvPr id="7" name="Прямоугольник 6"/>
          <p:cNvSpPr/>
          <p:nvPr/>
        </p:nvSpPr>
        <p:spPr>
          <a:xfrm>
            <a:off x="642910" y="428604"/>
            <a:ext cx="7572428" cy="523220"/>
          </a:xfrm>
          <a:prstGeom prst="rect">
            <a:avLst/>
          </a:prstGeom>
        </p:spPr>
        <p:txBody>
          <a:bodyPr wrap="square">
            <a:spAutoFit/>
          </a:bodyPr>
          <a:lstStyle/>
          <a:p>
            <a:pPr lvl="0" algn="ctr" fontAlgn="base">
              <a:spcBef>
                <a:spcPct val="0"/>
              </a:spcBef>
              <a:spcAft>
                <a:spcPct val="0"/>
              </a:spcAft>
            </a:pPr>
            <a:r>
              <a:rPr lang="kk-KZ" sz="1400" b="1" dirty="0" smtClean="0">
                <a:latin typeface="Times New Roman" pitchFamily="18" charset="0"/>
                <a:ea typeface="Times New Roman" pitchFamily="18" charset="0"/>
                <a:cs typeface="Times New Roman" pitchFamily="18" charset="0"/>
              </a:rPr>
              <a:t> «Рухани жаңғыру» бағдарламасы аясында университет факультеттерінде атқарылған іс-шаралар</a:t>
            </a:r>
            <a:endParaRPr lang="kk-KZ" sz="1400" dirty="0" smtClean="0">
              <a:latin typeface="Times New Roman" pitchFamily="18" charset="0"/>
              <a:cs typeface="Times New Roman" pitchFamily="18" charset="0"/>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3500430" y="714356"/>
            <a:ext cx="5072098"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kk-KZ"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2022 жылдың 26 қыркүйекте Қазақстанның 100 жаңа тұлғасы бағыты бойынша физика кафедрасының оқытушысы Г.М.Кадырованың ұйымдастыруымен «Заманның заңғар жазушысы» М.Әуезовтың 125 жылдығына орай кураторлық сағат оздырылды. Кураторлық сағаттың мақсаты: М.Әуезовтің өмірі мен шығармашылық жолын таныстыру, әдеби шығармаларынан үзінді оқу, жазушы туралы қызықты 10 деректермен бөлісу. «Абай жолы»  роман-эпопеясымен таныстыру,</a:t>
            </a:r>
            <a:r>
              <a:rPr kumimoji="0" lang="kk-KZ" sz="12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с</a:t>
            </a:r>
            <a:r>
              <a:rPr kumimoji="0" lang="kk-KZ" sz="12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туденттерді ұлылардың өмірінен үлгі алуға баулу, шығармашылық танымдарын толықтыру.</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descr="E:\468\Новая папка\2022-2023 ВР физмат\План ВР\Кадырова ГМ\WhatsApp Image 2022-11-18 at 15.35.25.jpeg"/>
          <p:cNvPicPr/>
          <p:nvPr/>
        </p:nvPicPr>
        <p:blipFill>
          <a:blip r:embed="rId2" cstate="print"/>
          <a:srcRect t="20816" b="24439"/>
          <a:stretch>
            <a:fillRect/>
          </a:stretch>
        </p:blipFill>
        <p:spPr bwMode="auto">
          <a:xfrm>
            <a:off x="857224" y="642918"/>
            <a:ext cx="2643174"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descr="E:\468\Новая папка\2022-2023 ВР физмат\План ВР\Кадырова ГМ\WhatsApp Image 2022-11-18 at 15.35.33.jpeg"/>
          <p:cNvPicPr/>
          <p:nvPr/>
        </p:nvPicPr>
        <p:blipFill>
          <a:blip r:embed="rId3" cstate="print"/>
          <a:srcRect/>
          <a:stretch>
            <a:fillRect/>
          </a:stretch>
        </p:blipFill>
        <p:spPr bwMode="auto">
          <a:xfrm>
            <a:off x="5214942" y="3143248"/>
            <a:ext cx="2714644"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Прямоугольник 4"/>
          <p:cNvSpPr/>
          <p:nvPr/>
        </p:nvSpPr>
        <p:spPr>
          <a:xfrm>
            <a:off x="857224" y="3143248"/>
            <a:ext cx="4071966" cy="2492990"/>
          </a:xfrm>
          <a:prstGeom prst="rect">
            <a:avLst/>
          </a:prstGeom>
        </p:spPr>
        <p:txBody>
          <a:bodyPr wrap="square">
            <a:spAutoFit/>
          </a:bodyPr>
          <a:lstStyle/>
          <a:p>
            <a:pPr lvl="0" indent="450850" algn="just" eaLnBrk="0" fontAlgn="base" hangingPunct="0">
              <a:spcBef>
                <a:spcPct val="0"/>
              </a:spcBef>
              <a:spcAft>
                <a:spcPct val="0"/>
              </a:spcAft>
            </a:pPr>
            <a:r>
              <a:rPr lang="kk-KZ" sz="1200" dirty="0" smtClean="0">
                <a:latin typeface="Times New Roman" pitchFamily="18" charset="0"/>
                <a:ea typeface="Calibri" pitchFamily="34" charset="0"/>
                <a:cs typeface="Times New Roman" pitchFamily="18" charset="0"/>
              </a:rPr>
              <a:t>Кураторлық сағатқа ҚР Журналистер одағының мүшесі, БҚУ профессоры  Қыдыршаев Абат Сатыбайұлы және шәкірті Тастенов Айтуған шақырылды.</a:t>
            </a:r>
            <a:endParaRPr lang="ru-RU" sz="1200" dirty="0" smtClean="0">
              <a:latin typeface="Arial" pitchFamily="34" charset="0"/>
              <a:cs typeface="Arial" pitchFamily="34" charset="0"/>
            </a:endParaRPr>
          </a:p>
          <a:p>
            <a:pPr lvl="0" indent="450850" algn="just" eaLnBrk="0" fontAlgn="base" hangingPunct="0">
              <a:spcBef>
                <a:spcPct val="0"/>
              </a:spcBef>
              <a:spcAft>
                <a:spcPct val="0"/>
              </a:spcAft>
            </a:pPr>
            <a:r>
              <a:rPr lang="kk-KZ" sz="1200" dirty="0" smtClean="0">
                <a:latin typeface="Times New Roman" pitchFamily="18" charset="0"/>
                <a:ea typeface="Calibri" pitchFamily="34" charset="0"/>
                <a:cs typeface="Times New Roman" pitchFamily="18" charset="0"/>
              </a:rPr>
              <a:t>Әдеби кешті қазақтың ұлттық биімен топ студенттері ашты. Кажмуратов Қуандық «Әуезовтың мұрасы» атты өз өлеңін оқыды, Жоламанова Лиза жазушының алғашқы туындылары туралы дәйек берді, Турарбеков Әсет «Қобыланды» шығармасымен таныстырды, Шарапатов Ерасыл мен  Аленова Аягүл «Абай жолы» роман-эпопеясының томдарын түсіндірсе, ал Гилажеден Дильназ  М.Әуезовтың нақыл сөздерін оқып берді. Кітапхананың қолдауымен М.Әуезов шығармаларынан кітаптар көрмесі ұйымдастарылды.</a:t>
            </a:r>
            <a:endParaRPr lang="kk-KZ" sz="1200" dirty="0" smtClean="0">
              <a:latin typeface="Arial" pitchFamily="34" charset="0"/>
              <a:cs typeface="Arial" pitchFamily="34" charset="0"/>
            </a:endParaRP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28662" y="0"/>
            <a:ext cx="7000924" cy="6786473"/>
          </a:xfrm>
          <a:prstGeom prst="rect">
            <a:avLst/>
          </a:prstGeom>
          <a:noFill/>
        </p:spPr>
        <p:txBody>
          <a:bodyPr wrap="square">
            <a:spAutoFit/>
          </a:bodyPr>
          <a:lstStyle/>
          <a:p>
            <a:pPr algn="ctr"/>
            <a:endParaRPr lang="kk-KZ" sz="1400" b="1" dirty="0" smtClean="0">
              <a:latin typeface="Times New Roman" pitchFamily="18" charset="0"/>
              <a:cs typeface="Times New Roman" pitchFamily="18" charset="0"/>
            </a:endParaRPr>
          </a:p>
          <a:p>
            <a:pPr algn="just"/>
            <a:r>
              <a:rPr lang="kk-KZ" sz="1400"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V</a:t>
            </a:r>
            <a:r>
              <a:rPr lang="kk-KZ" sz="1400" b="1" dirty="0" smtClean="0">
                <a:latin typeface="Times New Roman" pitchFamily="18" charset="0"/>
                <a:cs typeface="Times New Roman" pitchFamily="18" charset="0"/>
              </a:rPr>
              <a:t>І</a:t>
            </a:r>
            <a:r>
              <a:rPr lang="en-US" sz="1400" b="1" dirty="0" smtClean="0">
                <a:latin typeface="Times New Roman" pitchFamily="18" charset="0"/>
                <a:cs typeface="Times New Roman" pitchFamily="18" charset="0"/>
              </a:rPr>
              <a:t>I</a:t>
            </a:r>
            <a:r>
              <a:rPr lang="en-US"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Болашаққа</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бағдар</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рухани</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жаңғыру</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Ұлы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Даланың</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жеті</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қыры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атты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бағдарламалық</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мақалаларының</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негізгі</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бағыттары</a:t>
            </a:r>
            <a:r>
              <a:rPr lang="ru-RU" sz="1400" b="1" dirty="0">
                <a:latin typeface="Times New Roman" pitchFamily="18" charset="0"/>
                <a:cs typeface="Times New Roman" pitchFamily="18" charset="0"/>
              </a:rPr>
              <a:t> мен </a:t>
            </a:r>
            <a:r>
              <a:rPr lang="ru-RU" sz="1400" b="1" dirty="0" err="1">
                <a:latin typeface="Times New Roman" pitchFamily="18" charset="0"/>
                <a:cs typeface="Times New Roman" pitchFamily="18" charset="0"/>
              </a:rPr>
              <a:t>нақты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жобаларын</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іске</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асыруға</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қатысты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Рухани</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жаңғыру</a:t>
            </a:r>
            <a:r>
              <a:rPr lang="ru-RU" sz="1400" b="1" dirty="0">
                <a:latin typeface="Times New Roman" pitchFamily="18" charset="0"/>
                <a:cs typeface="Times New Roman" pitchFamily="18" charset="0"/>
              </a:rPr>
              <a:t>» институты </a:t>
            </a:r>
            <a:r>
              <a:rPr lang="ru-RU" sz="1400" b="1" dirty="0" err="1">
                <a:latin typeface="Times New Roman" pitchFamily="18" charset="0"/>
                <a:cs typeface="Times New Roman" pitchFamily="18" charset="0"/>
              </a:rPr>
              <a:t>бойынша</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жүргізілген</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зерттеулер</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негізінде</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қорғалған</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магистрлік</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диссертациялар</a:t>
            </a:r>
            <a:r>
              <a:rPr lang="ru-RU" sz="1400" b="1" dirty="0">
                <a:latin typeface="Times New Roman" pitchFamily="18" charset="0"/>
                <a:cs typeface="Times New Roman" pitchFamily="18" charset="0"/>
              </a:rPr>
              <a:t> </a:t>
            </a:r>
            <a:r>
              <a:rPr lang="ru-RU" sz="1400" i="1" dirty="0">
                <a:latin typeface="Times New Roman" pitchFamily="18" charset="0"/>
                <a:cs typeface="Times New Roman" pitchFamily="18" charset="0"/>
              </a:rPr>
              <a:t>(</a:t>
            </a:r>
            <a:r>
              <a:rPr lang="ru-RU" sz="1400" i="1" dirty="0" err="1">
                <a:latin typeface="Times New Roman" pitchFamily="18" charset="0"/>
                <a:cs typeface="Times New Roman" pitchFamily="18" charset="0"/>
              </a:rPr>
              <a:t>Барлығы</a:t>
            </a:r>
            <a:r>
              <a:rPr lang="ru-RU" sz="1400" i="1" dirty="0">
                <a:latin typeface="Times New Roman" pitchFamily="18" charset="0"/>
                <a:cs typeface="Times New Roman" pitchFamily="18" charset="0"/>
              </a:rPr>
              <a:t>: 20 (</a:t>
            </a:r>
            <a:r>
              <a:rPr lang="ru-RU" sz="1400" i="1" dirty="0" err="1">
                <a:latin typeface="Times New Roman" pitchFamily="18" charset="0"/>
                <a:cs typeface="Times New Roman" pitchFamily="18" charset="0"/>
              </a:rPr>
              <a:t>жиырма</a:t>
            </a:r>
            <a:r>
              <a:rPr lang="ru-RU" sz="1400" i="1" dirty="0">
                <a:latin typeface="Times New Roman" pitchFamily="18" charset="0"/>
                <a:cs typeface="Times New Roman" pitchFamily="18" charset="0"/>
              </a:rPr>
              <a:t>):</a:t>
            </a:r>
          </a:p>
          <a:p>
            <a:endParaRPr lang="ru-RU" sz="1100" dirty="0">
              <a:latin typeface="Times New Roman" pitchFamily="18" charset="0"/>
              <a:cs typeface="Times New Roman" pitchFamily="18" charset="0"/>
            </a:endParaRPr>
          </a:p>
          <a:p>
            <a:pPr algn="just"/>
            <a:r>
              <a:rPr lang="ru-RU" sz="1400" b="1" i="1" dirty="0">
                <a:latin typeface="Times New Roman" pitchFamily="18" charset="0"/>
                <a:cs typeface="Times New Roman" pitchFamily="18" charset="0"/>
              </a:rPr>
              <a:t>7</a:t>
            </a:r>
            <a:r>
              <a:rPr lang="ru-RU" sz="1400" b="1" i="1" dirty="0" smtClean="0">
                <a:latin typeface="Times New Roman" pitchFamily="18" charset="0"/>
                <a:cs typeface="Times New Roman" pitchFamily="18" charset="0"/>
              </a:rPr>
              <a:t>.1. </a:t>
            </a:r>
            <a:r>
              <a:rPr lang="ru-RU" sz="1400" b="1" i="1" dirty="0" err="1">
                <a:latin typeface="Times New Roman" pitchFamily="18" charset="0"/>
                <a:cs typeface="Times New Roman" pitchFamily="18" charset="0"/>
              </a:rPr>
              <a:t>Магистрлік</a:t>
            </a:r>
            <a:r>
              <a:rPr lang="ru-RU" sz="1400" b="1" i="1" dirty="0">
                <a:latin typeface="Times New Roman" pitchFamily="18" charset="0"/>
                <a:cs typeface="Times New Roman" pitchFamily="18" charset="0"/>
              </a:rPr>
              <a:t> диссертация. </a:t>
            </a:r>
            <a:r>
              <a:rPr lang="ru-RU" sz="1400" dirty="0" err="1">
                <a:latin typeface="Times New Roman" pitchFamily="18" charset="0"/>
                <a:cs typeface="Times New Roman" pitchFamily="18" charset="0"/>
              </a:rPr>
              <a:t>Таңатарова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Айгүл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Хамидоллақызы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Қазақ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афористикасы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тарихи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дәуірлеу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мәселесі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теориясы</a:t>
            </a:r>
            <a:r>
              <a:rPr lang="ru-RU" sz="1400" dirty="0">
                <a:latin typeface="Times New Roman" pitchFamily="18" charset="0"/>
                <a:cs typeface="Times New Roman" pitchFamily="18" charset="0"/>
              </a:rPr>
              <a:t> мен </a:t>
            </a:r>
            <a:r>
              <a:rPr lang="ru-RU" sz="1400" dirty="0" err="1">
                <a:latin typeface="Times New Roman" pitchFamily="18" charset="0"/>
                <a:cs typeface="Times New Roman" pitchFamily="18" charset="0"/>
              </a:rPr>
              <a:t>шешендікке</a:t>
            </a:r>
            <a:r>
              <a:rPr lang="ru-RU" sz="1400" dirty="0">
                <a:latin typeface="Times New Roman" pitchFamily="18" charset="0"/>
                <a:cs typeface="Times New Roman" pitchFamily="18" charset="0"/>
              </a:rPr>
              <a:t> баулу </a:t>
            </a:r>
            <a:r>
              <a:rPr lang="ru-RU" sz="1400" dirty="0" err="1">
                <a:latin typeface="Times New Roman" pitchFamily="18" charset="0"/>
                <a:cs typeface="Times New Roman" pitchFamily="18" charset="0"/>
              </a:rPr>
              <a:t>технологиясы</a:t>
            </a:r>
            <a:r>
              <a:rPr lang="ru-RU" sz="1400" dirty="0">
                <a:latin typeface="Times New Roman" pitchFamily="18" charset="0"/>
                <a:cs typeface="Times New Roman" pitchFamily="18" charset="0"/>
              </a:rPr>
              <a:t>. 2021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Абат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Сатыбайұлы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жаңғыру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институтының</a:t>
            </a:r>
            <a:r>
              <a:rPr lang="ru-RU" sz="1400" dirty="0">
                <a:latin typeface="Times New Roman" pitchFamily="18" charset="0"/>
                <a:cs typeface="Times New Roman" pitchFamily="18" charset="0"/>
              </a:rPr>
              <a:t> директоры, педагогика </a:t>
            </a:r>
            <a:r>
              <a:rPr lang="ru-RU" sz="1400" dirty="0" err="1">
                <a:latin typeface="Times New Roman" pitchFamily="18" charset="0"/>
                <a:cs typeface="Times New Roman" pitchFamily="18" charset="0"/>
              </a:rPr>
              <a:t>ғылымдарының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докторы</a:t>
            </a:r>
            <a:r>
              <a:rPr lang="ru-RU" sz="1400" dirty="0">
                <a:latin typeface="Times New Roman" pitchFamily="18" charset="0"/>
                <a:cs typeface="Times New Roman" pitchFamily="18" charset="0"/>
              </a:rPr>
              <a:t>, профессор, </a:t>
            </a:r>
            <a:r>
              <a:rPr lang="ru-RU" sz="1400" dirty="0" err="1">
                <a:latin typeface="Times New Roman" pitchFamily="18" charset="0"/>
                <a:cs typeface="Times New Roman" pitchFamily="18" charset="0"/>
              </a:rPr>
              <a:t>Қазақстан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Педагогикалық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ғылымдар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академиясының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академигі</a:t>
            </a:r>
            <a:endParaRPr lang="ru-RU" sz="1400" dirty="0">
              <a:latin typeface="Times New Roman" pitchFamily="18" charset="0"/>
              <a:cs typeface="Times New Roman" pitchFamily="18" charset="0"/>
            </a:endParaRPr>
          </a:p>
          <a:p>
            <a:pPr algn="just"/>
            <a:r>
              <a:rPr lang="ru-RU" sz="1400" b="1" i="1" dirty="0" smtClean="0">
                <a:latin typeface="Times New Roman" pitchFamily="18" charset="0"/>
                <a:cs typeface="Times New Roman" pitchFamily="18" charset="0"/>
              </a:rPr>
              <a:t>7.2.Магистрлік </a:t>
            </a:r>
            <a:r>
              <a:rPr lang="ru-RU" sz="1400" b="1" i="1" dirty="0">
                <a:latin typeface="Times New Roman" pitchFamily="18" charset="0"/>
                <a:cs typeface="Times New Roman" pitchFamily="18" charset="0"/>
              </a:rPr>
              <a:t>диссертация. </a:t>
            </a:r>
            <a:r>
              <a:rPr lang="ru-RU" sz="1400" dirty="0" err="1">
                <a:latin typeface="Times New Roman" pitchFamily="18" charset="0"/>
                <a:cs typeface="Times New Roman" pitchFamily="18" charset="0"/>
              </a:rPr>
              <a:t>Мұхамбеткереева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Гүлім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Ізімқызы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Іскерлік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қатынас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теориялық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негіздері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әлеуметтік-психологиялық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аспектілері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технологиясы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және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іскер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тұлғаның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тілдік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бейнесі</a:t>
            </a:r>
            <a:r>
              <a:rPr lang="ru-RU" sz="1400" dirty="0">
                <a:latin typeface="Times New Roman" pitchFamily="18" charset="0"/>
                <a:cs typeface="Times New Roman" pitchFamily="18" charset="0"/>
              </a:rPr>
              <a:t>. 2021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п.ғ.д</a:t>
            </a:r>
            <a:r>
              <a:rPr lang="ru-RU" sz="1400" dirty="0">
                <a:latin typeface="Times New Roman" pitchFamily="18" charset="0"/>
                <a:cs typeface="Times New Roman" pitchFamily="18" charset="0"/>
              </a:rPr>
              <a:t>., профессор, академик</a:t>
            </a:r>
          </a:p>
          <a:p>
            <a:pPr algn="just"/>
            <a:r>
              <a:rPr lang="ru-RU" sz="1400" b="1" i="1" dirty="0" smtClean="0">
                <a:latin typeface="Times New Roman" pitchFamily="18" charset="0"/>
                <a:cs typeface="Times New Roman" pitchFamily="18" charset="0"/>
              </a:rPr>
              <a:t>7.3.Магистрлік </a:t>
            </a:r>
            <a:r>
              <a:rPr lang="ru-RU" sz="1400" b="1" i="1" dirty="0">
                <a:latin typeface="Times New Roman" pitchFamily="18" charset="0"/>
                <a:cs typeface="Times New Roman" pitchFamily="18" charset="0"/>
              </a:rPr>
              <a:t>диссертация. </a:t>
            </a:r>
            <a:r>
              <a:rPr lang="ru-RU" sz="1400" dirty="0" err="1">
                <a:latin typeface="Times New Roman" pitchFamily="18" charset="0"/>
                <a:cs typeface="Times New Roman" pitchFamily="18" charset="0"/>
              </a:rPr>
              <a:t>Аманова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Ақнұр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Ғаниматқызы</a:t>
            </a:r>
            <a:r>
              <a:rPr lang="ru-RU" sz="1400" dirty="0">
                <a:latin typeface="Times New Roman" pitchFamily="18" charset="0"/>
                <a:cs typeface="Times New Roman" pitchFamily="18" charset="0"/>
              </a:rPr>
              <a:t>. Абай </a:t>
            </a:r>
            <a:r>
              <a:rPr lang="ru-RU" sz="1400" dirty="0" err="1">
                <a:latin typeface="Times New Roman" pitchFamily="18" charset="0"/>
                <a:cs typeface="Times New Roman" pitchFamily="18" charset="0"/>
              </a:rPr>
              <a:t>Құнанбайұлының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қара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сөздері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жаңғыру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аясындағы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танымдық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сипаты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ұрпақты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ұлттық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құндылықтарға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баулудағы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теориялық-тәжірибелік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аспектілері</a:t>
            </a:r>
            <a:r>
              <a:rPr lang="ru-RU" sz="1400" dirty="0">
                <a:latin typeface="Times New Roman" pitchFamily="18" charset="0"/>
                <a:cs typeface="Times New Roman" pitchFamily="18" charset="0"/>
              </a:rPr>
              <a:t>. 2022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п.ғ.д</a:t>
            </a:r>
            <a:r>
              <a:rPr lang="ru-RU" sz="1400" dirty="0">
                <a:latin typeface="Times New Roman" pitchFamily="18" charset="0"/>
                <a:cs typeface="Times New Roman" pitchFamily="18" charset="0"/>
              </a:rPr>
              <a:t>., профессор</a:t>
            </a:r>
          </a:p>
          <a:p>
            <a:pPr algn="just"/>
            <a:r>
              <a:rPr lang="ru-RU" sz="1400" b="1" i="1" dirty="0" smtClean="0">
                <a:latin typeface="Times New Roman" pitchFamily="18" charset="0"/>
                <a:cs typeface="Times New Roman" pitchFamily="18" charset="0"/>
              </a:rPr>
              <a:t>7.4.Магистрлік </a:t>
            </a:r>
            <a:r>
              <a:rPr lang="ru-RU" sz="1400" b="1" i="1" dirty="0">
                <a:latin typeface="Times New Roman" pitchFamily="18" charset="0"/>
                <a:cs typeface="Times New Roman" pitchFamily="18" charset="0"/>
              </a:rPr>
              <a:t>диссертация. </a:t>
            </a:r>
            <a:r>
              <a:rPr lang="ru-RU" sz="1400" dirty="0">
                <a:latin typeface="Times New Roman" pitchFamily="18" charset="0"/>
                <a:cs typeface="Times New Roman" pitchFamily="18" charset="0"/>
              </a:rPr>
              <a:t>Каримуллина </a:t>
            </a:r>
            <a:r>
              <a:rPr lang="ru-RU" sz="1400" dirty="0" err="1">
                <a:latin typeface="Times New Roman" pitchFamily="18" charset="0"/>
                <a:cs typeface="Times New Roman" pitchFamily="18" charset="0"/>
              </a:rPr>
              <a:t>Райхан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Кәрімқызы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Қазақ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ауыз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әдебиетіндегі</a:t>
            </a:r>
            <a:r>
              <a:rPr lang="ru-RU" sz="1400" dirty="0">
                <a:latin typeface="Times New Roman" pitchFamily="18" charset="0"/>
                <a:cs typeface="Times New Roman" pitchFamily="18" charset="0"/>
              </a:rPr>
              <a:t> бата жанры: </a:t>
            </a:r>
            <a:r>
              <a:rPr lang="ru-RU" sz="1400" dirty="0" err="1">
                <a:latin typeface="Times New Roman" pitchFamily="18" charset="0"/>
                <a:cs typeface="Times New Roman" pitchFamily="18" charset="0"/>
              </a:rPr>
              <a:t>зерттелуі</a:t>
            </a:r>
            <a:r>
              <a:rPr lang="ru-RU" sz="1400" dirty="0">
                <a:latin typeface="Times New Roman" pitchFamily="18" charset="0"/>
                <a:cs typeface="Times New Roman" pitchFamily="18" charset="0"/>
              </a:rPr>
              <a:t>, даму, </a:t>
            </a:r>
            <a:r>
              <a:rPr lang="ru-RU" sz="1400" dirty="0" err="1">
                <a:latin typeface="Times New Roman" pitchFamily="18" charset="0"/>
                <a:cs typeface="Times New Roman" pitchFamily="18" charset="0"/>
              </a:rPr>
              <a:t>қалыптасу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кезеңдері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жіктелімі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қазіргі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сипаты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Батыс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Қазақстан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облысының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материалдары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негізінде</a:t>
            </a:r>
            <a:r>
              <a:rPr lang="ru-RU" sz="1400" dirty="0">
                <a:latin typeface="Times New Roman" pitchFamily="18" charset="0"/>
                <a:cs typeface="Times New Roman" pitchFamily="18" charset="0"/>
              </a:rPr>
              <a:t>). 2022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п.ғ.д</a:t>
            </a:r>
            <a:r>
              <a:rPr lang="ru-RU" sz="1400" dirty="0">
                <a:latin typeface="Times New Roman" pitchFamily="18" charset="0"/>
                <a:cs typeface="Times New Roman" pitchFamily="18" charset="0"/>
              </a:rPr>
              <a:t>., профессор</a:t>
            </a:r>
          </a:p>
          <a:p>
            <a:pPr algn="just"/>
            <a:r>
              <a:rPr lang="ru-RU" sz="1400" b="1" i="1" dirty="0" smtClean="0">
                <a:latin typeface="Times New Roman" pitchFamily="18" charset="0"/>
                <a:cs typeface="Times New Roman" pitchFamily="18" charset="0"/>
              </a:rPr>
              <a:t>7.5.Магистрлік </a:t>
            </a:r>
            <a:r>
              <a:rPr lang="ru-RU" sz="1400" b="1" i="1" dirty="0">
                <a:latin typeface="Times New Roman" pitchFamily="18" charset="0"/>
                <a:cs typeface="Times New Roman" pitchFamily="18" charset="0"/>
              </a:rPr>
              <a:t>диссертация. </a:t>
            </a:r>
            <a:r>
              <a:rPr lang="ru-RU" sz="1400" dirty="0" err="1">
                <a:latin typeface="Times New Roman" pitchFamily="18" charset="0"/>
                <a:cs typeface="Times New Roman" pitchFamily="18" charset="0"/>
              </a:rPr>
              <a:t>Сағидолла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Айнұр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Сағидоллақызы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жаңғыру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бағдарламасы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аясындағы</a:t>
            </a:r>
            <a:r>
              <a:rPr lang="ru-RU" sz="1400" dirty="0">
                <a:latin typeface="Times New Roman" pitchFamily="18" charset="0"/>
                <a:cs typeface="Times New Roman" pitchFamily="18" charset="0"/>
              </a:rPr>
              <a:t> филология, педагогика </a:t>
            </a:r>
            <a:r>
              <a:rPr lang="ru-RU" sz="1400" dirty="0" err="1">
                <a:latin typeface="Times New Roman" pitchFamily="18" charset="0"/>
                <a:cs typeface="Times New Roman" pitchFamily="18" charset="0"/>
              </a:rPr>
              <a:t>және</a:t>
            </a:r>
            <a:r>
              <a:rPr lang="ru-RU" sz="1400" dirty="0">
                <a:latin typeface="Times New Roman" pitchFamily="18" charset="0"/>
                <a:cs typeface="Times New Roman" pitchFamily="18" charset="0"/>
              </a:rPr>
              <a:t> психология </a:t>
            </a:r>
            <a:r>
              <a:rPr lang="ru-RU" sz="1400" dirty="0" err="1">
                <a:latin typeface="Times New Roman" pitchFamily="18" charset="0"/>
                <a:cs typeface="Times New Roman" pitchFamily="18" charset="0"/>
              </a:rPr>
              <a:t>ғылымдары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бойынша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аударылған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оқулықтардың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ғылыми-әдістемелік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негіздері</a:t>
            </a:r>
            <a:r>
              <a:rPr lang="ru-RU" sz="1400" dirty="0">
                <a:latin typeface="Times New Roman" pitchFamily="18" charset="0"/>
                <a:cs typeface="Times New Roman" pitchFamily="18" charset="0"/>
              </a:rPr>
              <a:t>. 2023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Даярлануда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Қыдыршаев,п.ғ.д</a:t>
            </a:r>
            <a:r>
              <a:rPr lang="ru-RU" sz="1400" dirty="0">
                <a:latin typeface="Times New Roman" pitchFamily="18" charset="0"/>
                <a:cs typeface="Times New Roman" pitchFamily="18" charset="0"/>
              </a:rPr>
              <a:t>., профессор</a:t>
            </a:r>
          </a:p>
          <a:p>
            <a:pPr algn="just"/>
            <a:r>
              <a:rPr lang="ru-RU" sz="1400" b="1" i="1" dirty="0" smtClean="0">
                <a:latin typeface="Times New Roman" pitchFamily="18" charset="0"/>
                <a:cs typeface="Times New Roman" pitchFamily="18" charset="0"/>
              </a:rPr>
              <a:t>7.6.Магистрлік </a:t>
            </a:r>
            <a:r>
              <a:rPr lang="ru-RU" sz="1400" b="1" i="1" dirty="0">
                <a:latin typeface="Times New Roman" pitchFamily="18" charset="0"/>
                <a:cs typeface="Times New Roman" pitchFamily="18" charset="0"/>
              </a:rPr>
              <a:t>диссертация. </a:t>
            </a:r>
            <a:r>
              <a:rPr lang="ru-RU" sz="1400" dirty="0" err="1">
                <a:latin typeface="Times New Roman" pitchFamily="18" charset="0"/>
                <a:cs typeface="Times New Roman" pitchFamily="18" charset="0"/>
              </a:rPr>
              <a:t>Қанатқалиева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Айзада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Анарбекқызы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Әдебиеттанушы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ғалым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Серікқали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Шарабасовтың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әдеби-публицистикалық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мұрасы</a:t>
            </a:r>
            <a:r>
              <a:rPr lang="ru-RU" sz="1400" dirty="0">
                <a:latin typeface="Times New Roman" pitchFamily="18" charset="0"/>
                <a:cs typeface="Times New Roman" pitchFamily="18" charset="0"/>
              </a:rPr>
              <a:t>. 2023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Даярлануда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п.ғ.д</a:t>
            </a:r>
            <a:r>
              <a:rPr lang="ru-RU" sz="1400" dirty="0">
                <a:latin typeface="Times New Roman" pitchFamily="18" charset="0"/>
                <a:cs typeface="Times New Roman" pitchFamily="18" charset="0"/>
              </a:rPr>
              <a:t>., профессор</a:t>
            </a:r>
          </a:p>
          <a:p>
            <a:pPr algn="just"/>
            <a:endParaRPr lang="ru-RU" dirty="0"/>
          </a:p>
        </p:txBody>
      </p:sp>
    </p:spTree>
    <p:extLst>
      <p:ext uri="{BB962C8B-B14F-4D97-AF65-F5344CB8AC3E}">
        <p14:creationId xmlns="" xmlns:p14="http://schemas.microsoft.com/office/powerpoint/2010/main" val="423621704"/>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14414" y="1214422"/>
            <a:ext cx="6715172" cy="2893100"/>
          </a:xfrm>
          <a:prstGeom prst="rect">
            <a:avLst/>
          </a:prstGeom>
        </p:spPr>
        <p:txBody>
          <a:bodyPr wrap="square">
            <a:spAutoFit/>
          </a:bodyPr>
          <a:lstStyle/>
          <a:p>
            <a:pPr algn="just"/>
            <a:r>
              <a:rPr lang="ru-RU" sz="1400" b="1" i="1" dirty="0" smtClean="0">
                <a:latin typeface="Times New Roman" pitchFamily="18" charset="0"/>
                <a:cs typeface="Times New Roman" pitchFamily="18" charset="0"/>
              </a:rPr>
              <a:t>7.7.Магистрлік диссертация. </a:t>
            </a:r>
            <a:r>
              <a:rPr lang="ru-RU" sz="1400" dirty="0" err="1" smtClean="0">
                <a:latin typeface="Times New Roman" pitchFamily="18" charset="0"/>
                <a:cs typeface="Times New Roman" pitchFamily="18" charset="0"/>
              </a:rPr>
              <a:t>Масабаева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Индира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Төлегенқызы.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Педагогикалық </a:t>
            </a:r>
            <a:r>
              <a:rPr lang="ru-RU" sz="1400" dirty="0" smtClean="0">
                <a:latin typeface="Times New Roman" pitchFamily="18" charset="0"/>
                <a:cs typeface="Times New Roman" pitchFamily="18" charset="0"/>
              </a:rPr>
              <a:t>риторика: </a:t>
            </a:r>
            <a:r>
              <a:rPr lang="ru-RU" sz="1400" dirty="0" err="1" smtClean="0">
                <a:latin typeface="Times New Roman" pitchFamily="18" charset="0"/>
                <a:cs typeface="Times New Roman" pitchFamily="18" charset="0"/>
              </a:rPr>
              <a:t>шешен-педагог</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тұлғасы және теориялық-практикалық шарттары</a:t>
            </a:r>
            <a:r>
              <a:rPr lang="ru-RU" sz="1400" dirty="0" smtClean="0">
                <a:latin typeface="Times New Roman" pitchFamily="18" charset="0"/>
                <a:cs typeface="Times New Roman" pitchFamily="18" charset="0"/>
              </a:rPr>
              <a:t>. 2023 ж., </a:t>
            </a:r>
            <a:r>
              <a:rPr lang="ru-RU" sz="1400" dirty="0" err="1" smtClean="0">
                <a:latin typeface="Times New Roman" pitchFamily="18" charset="0"/>
                <a:cs typeface="Times New Roman" pitchFamily="18" charset="0"/>
              </a:rPr>
              <a:t>маусым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Даярлануда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Ғылыми жетекшісі:А.С</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Қыдыршаев, п.ғ.д., </a:t>
            </a:r>
            <a:r>
              <a:rPr lang="ru-RU" sz="1400" dirty="0" smtClean="0">
                <a:latin typeface="Times New Roman" pitchFamily="18" charset="0"/>
                <a:cs typeface="Times New Roman" pitchFamily="18" charset="0"/>
              </a:rPr>
              <a:t>профессор</a:t>
            </a:r>
          </a:p>
          <a:p>
            <a:pPr algn="just"/>
            <a:r>
              <a:rPr lang="ru-RU" sz="1400" b="1" i="1" dirty="0" smtClean="0">
                <a:latin typeface="Times New Roman" pitchFamily="18" charset="0"/>
                <a:cs typeface="Times New Roman" pitchFamily="18" charset="0"/>
              </a:rPr>
              <a:t>7.8.Магистрлік диссертация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Рахым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Құндыз Ыбырайқызы.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Қазақ шешен-билерінің сөздері және қазіргі Тәуелсіз еліміздегі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оның орны</a:t>
            </a:r>
            <a:r>
              <a:rPr lang="ru-RU" sz="1400" dirty="0" smtClean="0">
                <a:latin typeface="Times New Roman" pitchFamily="18" charset="0"/>
                <a:cs typeface="Times New Roman" pitchFamily="18" charset="0"/>
              </a:rPr>
              <a:t>.  2023 ж., </a:t>
            </a:r>
            <a:r>
              <a:rPr lang="ru-RU" sz="1400" dirty="0" err="1" smtClean="0">
                <a:latin typeface="Times New Roman" pitchFamily="18" charset="0"/>
                <a:cs typeface="Times New Roman" pitchFamily="18" charset="0"/>
              </a:rPr>
              <a:t>маусым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Даярлануда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Ғылыми жетекшісі:А.С</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Қыдыршаев, п.ғ.д., </a:t>
            </a:r>
            <a:r>
              <a:rPr lang="ru-RU" sz="1400" dirty="0" smtClean="0">
                <a:latin typeface="Times New Roman" pitchFamily="18" charset="0"/>
                <a:cs typeface="Times New Roman" pitchFamily="18" charset="0"/>
              </a:rPr>
              <a:t>профессор</a:t>
            </a:r>
          </a:p>
          <a:p>
            <a:pPr algn="just"/>
            <a:r>
              <a:rPr lang="ru-RU" sz="1400" b="1" i="1" dirty="0" smtClean="0">
                <a:latin typeface="Times New Roman" pitchFamily="18" charset="0"/>
                <a:cs typeface="Times New Roman" pitchFamily="18" charset="0"/>
              </a:rPr>
              <a:t>7.9.Магистрлік диссертация</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Мұхамбетова Саягүл Жұбандыққызы.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Мектеп</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риторикасы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ғылыми-теориялық қағидалары, әдістемелік жүйесі.</a:t>
            </a:r>
            <a:r>
              <a:rPr lang="ru-RU" sz="1400" dirty="0" smtClean="0">
                <a:latin typeface="Times New Roman" pitchFamily="18" charset="0"/>
                <a:cs typeface="Times New Roman" pitchFamily="18" charset="0"/>
              </a:rPr>
              <a:t> 2023 ж., </a:t>
            </a:r>
            <a:r>
              <a:rPr lang="ru-RU" sz="1400" dirty="0" err="1" smtClean="0">
                <a:latin typeface="Times New Roman" pitchFamily="18" charset="0"/>
                <a:cs typeface="Times New Roman" pitchFamily="18" charset="0"/>
              </a:rPr>
              <a:t>маусым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Даярлануда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Ғылыми жетекшісі:А.С</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Қыдыршаев, п.ғ.д.,профессор</a:t>
            </a:r>
            <a:endParaRPr lang="ru-RU" sz="1400" dirty="0" smtClean="0">
              <a:latin typeface="Times New Roman" pitchFamily="18" charset="0"/>
              <a:cs typeface="Times New Roman" pitchFamily="18" charset="0"/>
            </a:endParaRPr>
          </a:p>
          <a:p>
            <a:pPr algn="just"/>
            <a:r>
              <a:rPr lang="ru-RU" sz="1400" b="1" i="1" dirty="0" smtClean="0">
                <a:latin typeface="Times New Roman" pitchFamily="18" charset="0"/>
                <a:cs typeface="Times New Roman" pitchFamily="18" charset="0"/>
              </a:rPr>
              <a:t>7.10. </a:t>
            </a:r>
            <a:r>
              <a:rPr lang="ru-RU" sz="1400" b="1" i="1" dirty="0" err="1" smtClean="0">
                <a:latin typeface="Times New Roman" pitchFamily="18" charset="0"/>
                <a:cs typeface="Times New Roman" pitchFamily="18" charset="0"/>
              </a:rPr>
              <a:t>Магистрлік</a:t>
            </a:r>
            <a:r>
              <a:rPr lang="ru-RU" sz="1400" b="1" i="1" dirty="0" smtClean="0">
                <a:latin typeface="Times New Roman" pitchFamily="18" charset="0"/>
                <a:cs typeface="Times New Roman" pitchFamily="18" charset="0"/>
              </a:rPr>
              <a:t> диссертация. </a:t>
            </a:r>
            <a:r>
              <a:rPr lang="ru-RU" sz="1400" dirty="0" err="1" smtClean="0">
                <a:latin typeface="Times New Roman" pitchFamily="18" charset="0"/>
                <a:cs typeface="Times New Roman" pitchFamily="18" charset="0"/>
              </a:rPr>
              <a:t>Кондудаева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Шынар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Мәлікқызы.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Іскерлік</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риторикасы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іскерлік</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қатынастағы сөйлеу мәдениеті.</a:t>
            </a:r>
            <a:r>
              <a:rPr lang="ru-RU" sz="1400" dirty="0" smtClean="0">
                <a:latin typeface="Times New Roman" pitchFamily="18" charset="0"/>
                <a:cs typeface="Times New Roman" pitchFamily="18" charset="0"/>
              </a:rPr>
              <a:t> 2023 ж., </a:t>
            </a:r>
            <a:r>
              <a:rPr lang="ru-RU" sz="1400" dirty="0" err="1" smtClean="0">
                <a:latin typeface="Times New Roman" pitchFamily="18" charset="0"/>
                <a:cs typeface="Times New Roman" pitchFamily="18" charset="0"/>
              </a:rPr>
              <a:t>маусым</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Даярлануда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Ғылыми жетекшісі:А.С</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Қыдыршаев, п.ғ.д.,профессор</a:t>
            </a:r>
            <a:endParaRPr lang="ru-RU" sz="1400" dirty="0" smtClean="0">
              <a:latin typeface="Times New Roman" pitchFamily="18" charset="0"/>
              <a:cs typeface="Times New Roman" pitchFamily="18" charset="0"/>
            </a:endParaRPr>
          </a:p>
          <a:p>
            <a:endParaRPr lang="ru-RU" sz="1400" dirty="0">
              <a:latin typeface="Times New Roman" pitchFamily="18" charset="0"/>
              <a:cs typeface="Times New Roman" pitchFamily="18" charset="0"/>
            </a:endParaRPr>
          </a:p>
        </p:txBody>
      </p:sp>
      <p:sp>
        <p:nvSpPr>
          <p:cNvPr id="3073" name="Rectangle 1"/>
          <p:cNvSpPr>
            <a:spLocks noChangeArrowheads="1"/>
          </p:cNvSpPr>
          <p:nvPr/>
        </p:nvSpPr>
        <p:spPr bwMode="auto">
          <a:xfrm>
            <a:off x="1214414" y="3786190"/>
            <a:ext cx="6786610"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kk-KZ" sz="1400" b="1" i="1" dirty="0" smtClean="0">
                <a:latin typeface="Times New Roman" pitchFamily="18" charset="0"/>
                <a:ea typeface="Times New Roman" pitchFamily="18" charset="0"/>
                <a:cs typeface="Times New Roman" pitchFamily="18" charset="0"/>
              </a:rPr>
              <a:t>7</a:t>
            </a:r>
            <a:r>
              <a:rPr kumimoji="0" lang="kk-KZ"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.11.</a:t>
            </a:r>
            <a:r>
              <a:rPr lang="ru-RU" sz="1400" b="1" i="1" dirty="0" err="1" smtClean="0">
                <a:latin typeface="Times New Roman" pitchFamily="18" charset="0"/>
                <a:cs typeface="Times New Roman" pitchFamily="18" charset="0"/>
              </a:rPr>
              <a:t>Магистрлік</a:t>
            </a:r>
            <a:r>
              <a:rPr lang="ru-RU" sz="1400" b="1" i="1" dirty="0" smtClean="0">
                <a:latin typeface="Times New Roman" pitchFamily="18" charset="0"/>
                <a:cs typeface="Times New Roman" pitchFamily="18" charset="0"/>
              </a:rPr>
              <a:t> диссертация. </a:t>
            </a:r>
            <a:r>
              <a:rPr kumimoji="0" lang="kk-KZ" sz="140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Мәлікова Мүслима Мәлікқызы. Мектеп мұғалімінің шешен сөйлеу мәдениетін қалыптастырудың ғылыми-әдістемелік, тәжірибелік жүйесі. 2022 ж., маусым</a:t>
            </a:r>
            <a:r>
              <a:rPr kumimoji="0" lang="ru-RU" sz="140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140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u="none" strike="noStrike" cap="none" normalizeH="0" dirty="0" err="1" smtClean="0">
                <a:ln>
                  <a:noFill/>
                </a:ln>
                <a:solidFill>
                  <a:schemeClr val="tx1"/>
                </a:solidFill>
                <a:effectLst/>
                <a:latin typeface="Times New Roman" pitchFamily="18" charset="0"/>
                <a:ea typeface="Times New Roman" pitchFamily="18" charset="0"/>
                <a:cs typeface="Times New Roman" pitchFamily="18" charset="0"/>
              </a:rPr>
              <a:t>Қорғалды</a:t>
            </a:r>
            <a:r>
              <a:rPr lang="ru-RU" sz="1400" dirty="0" err="1" smtClean="0">
                <a:latin typeface="Times New Roman" pitchFamily="18" charset="0"/>
                <a:cs typeface="Times New Roman" pitchFamily="18" charset="0"/>
              </a:rPr>
              <a:t>.</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Ғылыми жетекшісі:А.С</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Қыдыршаев, п.ғ.д.,профессор</a:t>
            </a:r>
            <a:endParaRPr kumimoji="0" lang="ru-RU" sz="1400" u="none" strike="noStrike" cap="none" normalizeH="0" baseline="0" dirty="0" smtClean="0">
              <a:ln>
                <a:noFill/>
              </a:ln>
              <a:solidFill>
                <a:schemeClr val="tx1"/>
              </a:solidFill>
              <a:effectLst/>
              <a:latin typeface="Times New Roman" pitchFamily="18" charset="0"/>
              <a:cs typeface="Times New Roman" pitchFamily="18" charset="0"/>
            </a:endParaRPr>
          </a:p>
          <a:p>
            <a:pPr lvl="0" algn="just" eaLnBrk="0" fontAlgn="base" hangingPunct="0">
              <a:spcBef>
                <a:spcPct val="0"/>
              </a:spcBef>
              <a:spcAft>
                <a:spcPct val="0"/>
              </a:spcAft>
            </a:pPr>
            <a:r>
              <a:rPr lang="kk-KZ" sz="1400" b="1" i="1" dirty="0" smtClean="0">
                <a:latin typeface="Times New Roman" pitchFamily="18" charset="0"/>
                <a:ea typeface="Times New Roman" pitchFamily="18" charset="0"/>
                <a:cs typeface="Times New Roman" pitchFamily="18" charset="0"/>
              </a:rPr>
              <a:t>7</a:t>
            </a:r>
            <a:r>
              <a:rPr kumimoji="0" lang="kk-KZ" sz="14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.12.</a:t>
            </a:r>
            <a:r>
              <a:rPr lang="ru-RU" sz="1400" b="1" i="1" dirty="0" smtClean="0">
                <a:latin typeface="Times New Roman" pitchFamily="18" charset="0"/>
                <a:cs typeface="Times New Roman" pitchFamily="18" charset="0"/>
              </a:rPr>
              <a:t> </a:t>
            </a:r>
            <a:r>
              <a:rPr lang="ru-RU" sz="1400" b="1" i="1" dirty="0" err="1" smtClean="0">
                <a:latin typeface="Times New Roman" pitchFamily="18" charset="0"/>
                <a:cs typeface="Times New Roman" pitchFamily="18" charset="0"/>
              </a:rPr>
              <a:t>Магистрлік</a:t>
            </a:r>
            <a:r>
              <a:rPr lang="ru-RU" sz="1400" b="1" i="1" dirty="0" smtClean="0">
                <a:latin typeface="Times New Roman" pitchFamily="18" charset="0"/>
                <a:cs typeface="Times New Roman" pitchFamily="18" charset="0"/>
              </a:rPr>
              <a:t> диссертация.</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40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Қуандықов Ербол Нұрболатұлы. Кабуснама тағылымы: ұлттық тәрбие мәселесі, өзектілігі, проблемалары мен педагогикалық қағидаттары. 2022 ж., маусым. Қорғалды. </a:t>
            </a:r>
            <a:r>
              <a:rPr lang="ru-RU" sz="1400" dirty="0" err="1" smtClean="0">
                <a:latin typeface="Times New Roman" pitchFamily="18" charset="0"/>
                <a:cs typeface="Times New Roman" pitchFamily="18" charset="0"/>
              </a:rPr>
              <a:t>Ғылыми жетекшісі:А.С</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Қыдыршаев, п.ғ.д.,профессор</a:t>
            </a:r>
            <a:endParaRPr kumimoji="0" lang="kk-KZ" sz="140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6aa79eeb-d015-4764-b748-225185cc17e2.jpg"/>
          <p:cNvPicPr>
            <a:picLocks noChangeAspect="1"/>
          </p:cNvPicPr>
          <p:nvPr/>
        </p:nvPicPr>
        <p:blipFill>
          <a:blip r:embed="rId2" cstate="print"/>
          <a:srcRect r="48124"/>
          <a:stretch>
            <a:fillRect/>
          </a:stretch>
        </p:blipFill>
        <p:spPr>
          <a:xfrm>
            <a:off x="3071802" y="1142984"/>
            <a:ext cx="1714512" cy="244621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b6231e1a-9ecf-4388-beb0-4d8c6bc4fc9e.jpg"/>
          <p:cNvPicPr>
            <a:picLocks noChangeAspect="1"/>
          </p:cNvPicPr>
          <p:nvPr/>
        </p:nvPicPr>
        <p:blipFill>
          <a:blip r:embed="rId3" cstate="print"/>
          <a:srcRect l="50867"/>
          <a:stretch>
            <a:fillRect/>
          </a:stretch>
        </p:blipFill>
        <p:spPr>
          <a:xfrm>
            <a:off x="6500826" y="3714752"/>
            <a:ext cx="1579052" cy="2286016"/>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e21ff18a-4d6c-4820-a6bf-70e6b9a30311.jpg"/>
          <p:cNvPicPr>
            <a:picLocks noChangeAspect="1"/>
          </p:cNvPicPr>
          <p:nvPr/>
        </p:nvPicPr>
        <p:blipFill>
          <a:blip r:embed="rId4" cstate="print"/>
          <a:srcRect l="50481" r="2193" b="2238"/>
          <a:stretch>
            <a:fillRect/>
          </a:stretch>
        </p:blipFill>
        <p:spPr>
          <a:xfrm>
            <a:off x="4429124" y="3714752"/>
            <a:ext cx="1571636" cy="2357454"/>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6aa79eeb-d015-4764-b748-225185cc17e2.jpg"/>
          <p:cNvPicPr>
            <a:picLocks noChangeAspect="1"/>
          </p:cNvPicPr>
          <p:nvPr/>
        </p:nvPicPr>
        <p:blipFill>
          <a:blip r:embed="rId5" cstate="print"/>
          <a:srcRect l="51876" b="2174"/>
          <a:stretch>
            <a:fillRect/>
          </a:stretch>
        </p:blipFill>
        <p:spPr>
          <a:xfrm>
            <a:off x="785786" y="1142984"/>
            <a:ext cx="1606657" cy="2361744"/>
          </a:xfrm>
          <a:prstGeom prst="roundRect">
            <a:avLst>
              <a:gd name="adj" fmla="val 100"/>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e21ff18a-4d6c-4820-a6bf-70e6b9a30311.jpg"/>
          <p:cNvPicPr>
            <a:picLocks noChangeAspect="1"/>
          </p:cNvPicPr>
          <p:nvPr/>
        </p:nvPicPr>
        <p:blipFill>
          <a:blip r:embed="rId6" cstate="print"/>
          <a:srcRect r="51097" b="16"/>
          <a:stretch>
            <a:fillRect/>
          </a:stretch>
        </p:blipFill>
        <p:spPr>
          <a:xfrm>
            <a:off x="1714480" y="3714752"/>
            <a:ext cx="1597036" cy="2318278"/>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b6231e1a-9ecf-4388-beb0-4d8c6bc4fc9e.jpg"/>
          <p:cNvPicPr>
            <a:picLocks noChangeAspect="1"/>
          </p:cNvPicPr>
          <p:nvPr/>
        </p:nvPicPr>
        <p:blipFill>
          <a:blip r:embed="rId7" cstate="print"/>
          <a:srcRect r="49133"/>
          <a:stretch>
            <a:fillRect/>
          </a:stretch>
        </p:blipFill>
        <p:spPr>
          <a:xfrm>
            <a:off x="5643570" y="1142984"/>
            <a:ext cx="1691944" cy="2357454"/>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57224" y="0"/>
            <a:ext cx="7143800" cy="6740307"/>
          </a:xfrm>
          <a:prstGeom prst="rect">
            <a:avLst/>
          </a:prstGeom>
          <a:noFill/>
        </p:spPr>
        <p:txBody>
          <a:bodyPr wrap="square">
            <a:spAutoFit/>
          </a:bodyPr>
          <a:lstStyle/>
          <a:p>
            <a:pPr algn="just"/>
            <a:r>
              <a:rPr lang="en-US" sz="1400" b="1" dirty="0">
                <a:latin typeface="Times New Roman" pitchFamily="18" charset="0"/>
                <a:cs typeface="Times New Roman" pitchFamily="18" charset="0"/>
              </a:rPr>
              <a:t>V</a:t>
            </a:r>
            <a:r>
              <a:rPr lang="ru-RU" sz="1400" b="1" dirty="0" smtClean="0">
                <a:latin typeface="Times New Roman" pitchFamily="18" charset="0"/>
                <a:cs typeface="Times New Roman" pitchFamily="18" charset="0"/>
              </a:rPr>
              <a:t>ІІ</a:t>
            </a:r>
            <a:r>
              <a:rPr lang="en-US" sz="1400" b="1" dirty="0" smtClean="0">
                <a:latin typeface="Times New Roman" pitchFamily="18" charset="0"/>
                <a:cs typeface="Times New Roman" pitchFamily="18" charset="0"/>
              </a:rPr>
              <a:t>I</a:t>
            </a:r>
            <a:r>
              <a:rPr lang="en-US"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Болашаққа</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бағдар</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рухани</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жаңғыру</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Ұлы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Даланың</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жеті</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қыры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атты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бағдарламалық</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мақалаларының</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негізгі</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бағыттары</a:t>
            </a:r>
            <a:r>
              <a:rPr lang="ru-RU" sz="1400" b="1" dirty="0">
                <a:latin typeface="Times New Roman" pitchFamily="18" charset="0"/>
                <a:cs typeface="Times New Roman" pitchFamily="18" charset="0"/>
              </a:rPr>
              <a:t> мен </a:t>
            </a:r>
            <a:r>
              <a:rPr lang="ru-RU" sz="1400" b="1" dirty="0" err="1">
                <a:latin typeface="Times New Roman" pitchFamily="18" charset="0"/>
                <a:cs typeface="Times New Roman" pitchFamily="18" charset="0"/>
              </a:rPr>
              <a:t>нақты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жобаларын</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іске</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асыруға</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қатысты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Рухани</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жаңғыру</a:t>
            </a:r>
            <a:r>
              <a:rPr lang="ru-RU" sz="1400" b="1" dirty="0">
                <a:latin typeface="Times New Roman" pitchFamily="18" charset="0"/>
                <a:cs typeface="Times New Roman" pitchFamily="18" charset="0"/>
              </a:rPr>
              <a:t>» институты </a:t>
            </a:r>
            <a:r>
              <a:rPr lang="ru-RU" sz="1400" b="1" dirty="0" err="1">
                <a:latin typeface="Times New Roman" pitchFamily="18" charset="0"/>
                <a:cs typeface="Times New Roman" pitchFamily="18" charset="0"/>
              </a:rPr>
              <a:t>бойынша</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жүргізілген</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зерттеулер</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негізінде</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қорғалған</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дипломдық</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жұмыстары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Барлығы</a:t>
            </a:r>
            <a:r>
              <a:rPr lang="ru-RU" sz="1400" b="1" dirty="0">
                <a:latin typeface="Times New Roman" pitchFamily="18" charset="0"/>
                <a:cs typeface="Times New Roman" pitchFamily="18" charset="0"/>
              </a:rPr>
              <a:t>: 31 (</a:t>
            </a:r>
            <a:r>
              <a:rPr lang="ru-RU" sz="1400" b="1" dirty="0" err="1">
                <a:latin typeface="Times New Roman" pitchFamily="18" charset="0"/>
                <a:cs typeface="Times New Roman" pitchFamily="18" charset="0"/>
              </a:rPr>
              <a:t>отыз</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бір</a:t>
            </a:r>
            <a:r>
              <a:rPr lang="ru-RU" sz="1400" b="1" dirty="0">
                <a:latin typeface="Times New Roman" pitchFamily="18" charset="0"/>
                <a:cs typeface="Times New Roman" pitchFamily="18" charset="0"/>
              </a:rPr>
              <a:t>):</a:t>
            </a:r>
          </a:p>
          <a:p>
            <a:pPr algn="just"/>
            <a:endParaRPr lang="ru-RU" sz="12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8</a:t>
            </a:r>
            <a:r>
              <a:rPr lang="ru-RU" sz="1400" b="1" dirty="0" smtClean="0">
                <a:latin typeface="Times New Roman" pitchFamily="18" charset="0"/>
                <a:cs typeface="Times New Roman" pitchFamily="18" charset="0"/>
              </a:rPr>
              <a:t>.1</a:t>
            </a:r>
            <a:r>
              <a:rPr lang="ru-RU" sz="1400" b="1" dirty="0">
                <a:latin typeface="Times New Roman" pitchFamily="18" charset="0"/>
                <a:cs typeface="Times New Roman" pitchFamily="18" charset="0"/>
              </a:rPr>
              <a:t>. Диплом </a:t>
            </a:r>
            <a:r>
              <a:rPr lang="ru-RU" sz="1400" b="1" dirty="0" err="1">
                <a:latin typeface="Times New Roman" pitchFamily="18" charset="0"/>
                <a:cs typeface="Times New Roman" pitchFamily="18" charset="0"/>
              </a:rPr>
              <a:t>жұмысы</a:t>
            </a:r>
            <a:r>
              <a:rPr lang="ru-RU" sz="1400" b="1" dirty="0">
                <a:latin typeface="Times New Roman" pitchFamily="18" charset="0"/>
                <a:cs typeface="Times New Roman" pitchFamily="18" charset="0"/>
              </a:rPr>
              <a:t>. </a:t>
            </a:r>
            <a:r>
              <a:rPr lang="ru-RU" sz="1400" dirty="0" err="1">
                <a:latin typeface="Times New Roman" pitchFamily="18" charset="0"/>
                <a:cs typeface="Times New Roman" pitchFamily="18" charset="0"/>
              </a:rPr>
              <a:t>Бақытжанова</a:t>
            </a:r>
            <a:r>
              <a:rPr lang="ru-RU" sz="1400" dirty="0">
                <a:latin typeface="Times New Roman" pitchFamily="18" charset="0"/>
                <a:cs typeface="Times New Roman" pitchFamily="18" charset="0"/>
              </a:rPr>
              <a:t> Алтынай </a:t>
            </a:r>
            <a:r>
              <a:rPr lang="ru-RU" sz="1400" dirty="0" err="1">
                <a:latin typeface="Times New Roman" pitchFamily="18" charset="0"/>
                <a:cs typeface="Times New Roman" pitchFamily="18" charset="0"/>
              </a:rPr>
              <a:t>Қосыбайқызы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Кестелі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жаңғыру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ұрпақты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ұлттық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құндылықтарға</a:t>
            </a:r>
            <a:r>
              <a:rPr lang="ru-RU" sz="1400" dirty="0">
                <a:latin typeface="Times New Roman" pitchFamily="18" charset="0"/>
                <a:cs typeface="Times New Roman" pitchFamily="18" charset="0"/>
              </a:rPr>
              <a:t> баулу </a:t>
            </a:r>
            <a:r>
              <a:rPr lang="ru-RU" sz="1400" dirty="0" err="1">
                <a:latin typeface="Times New Roman" pitchFamily="18" charset="0"/>
                <a:cs typeface="Times New Roman" pitchFamily="18" charset="0"/>
              </a:rPr>
              <a:t>ісі</a:t>
            </a:r>
            <a:r>
              <a:rPr lang="ru-RU" sz="1400" dirty="0">
                <a:latin typeface="Times New Roman" pitchFamily="18" charset="0"/>
                <a:cs typeface="Times New Roman" pitchFamily="18" charset="0"/>
              </a:rPr>
              <a:t>). Орал, 2021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жетекшісі:Абат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Сатыбайұлы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жаңғыру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институтының</a:t>
            </a:r>
            <a:r>
              <a:rPr lang="ru-RU" sz="1400" dirty="0">
                <a:latin typeface="Times New Roman" pitchFamily="18" charset="0"/>
                <a:cs typeface="Times New Roman" pitchFamily="18" charset="0"/>
              </a:rPr>
              <a:t> директоры, педагогика </a:t>
            </a:r>
            <a:r>
              <a:rPr lang="ru-RU" sz="1400" dirty="0" err="1">
                <a:latin typeface="Times New Roman" pitchFamily="18" charset="0"/>
                <a:cs typeface="Times New Roman" pitchFamily="18" charset="0"/>
              </a:rPr>
              <a:t>ғылымдарының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докторы</a:t>
            </a:r>
            <a:r>
              <a:rPr lang="ru-RU" sz="1400" dirty="0">
                <a:latin typeface="Times New Roman" pitchFamily="18" charset="0"/>
                <a:cs typeface="Times New Roman" pitchFamily="18" charset="0"/>
              </a:rPr>
              <a:t>, профессор, </a:t>
            </a:r>
            <a:r>
              <a:rPr lang="ru-RU" sz="1400" dirty="0" err="1">
                <a:latin typeface="Times New Roman" pitchFamily="18" charset="0"/>
                <a:cs typeface="Times New Roman" pitchFamily="18" charset="0"/>
              </a:rPr>
              <a:t>Қазақстан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Педагогикалық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ғылымдар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академиясының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академигі</a:t>
            </a:r>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8</a:t>
            </a:r>
            <a:r>
              <a:rPr lang="ru-RU" sz="1400" b="1" dirty="0" smtClean="0">
                <a:latin typeface="Times New Roman" pitchFamily="18" charset="0"/>
                <a:cs typeface="Times New Roman" pitchFamily="18" charset="0"/>
              </a:rPr>
              <a:t>.2</a:t>
            </a:r>
            <a:r>
              <a:rPr lang="ru-RU" sz="1400" b="1" dirty="0">
                <a:latin typeface="Times New Roman" pitchFamily="18" charset="0"/>
                <a:cs typeface="Times New Roman" pitchFamily="18" charset="0"/>
              </a:rPr>
              <a:t>. Диплом </a:t>
            </a:r>
            <a:r>
              <a:rPr lang="ru-RU" sz="1400" b="1" dirty="0" err="1">
                <a:latin typeface="Times New Roman" pitchFamily="18" charset="0"/>
                <a:cs typeface="Times New Roman" pitchFamily="18" charset="0"/>
              </a:rPr>
              <a:t>жұмысы</a:t>
            </a:r>
            <a:r>
              <a:rPr lang="ru-RU" sz="1400" b="1" dirty="0">
                <a:latin typeface="Times New Roman" pitchFamily="18" charset="0"/>
                <a:cs typeface="Times New Roman" pitchFamily="18" charset="0"/>
              </a:rPr>
              <a:t>. </a:t>
            </a:r>
            <a:r>
              <a:rPr lang="ru-RU" sz="1400" dirty="0" err="1">
                <a:latin typeface="Times New Roman" pitchFamily="18" charset="0"/>
                <a:cs typeface="Times New Roman" pitchFamily="18" charset="0"/>
              </a:rPr>
              <a:t>Жолдасова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Мөлдір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Нұрбекқызы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Қазақ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афоризмдеріндегі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шешендік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ділмарлық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тілділік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тақырыбы</a:t>
            </a:r>
            <a:r>
              <a:rPr lang="ru-RU" sz="1400" dirty="0">
                <a:latin typeface="Times New Roman" pitchFamily="18" charset="0"/>
                <a:cs typeface="Times New Roman" pitchFamily="18" charset="0"/>
              </a:rPr>
              <a:t>. Орал, 2021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п.ғ.д.,профессор</a:t>
            </a:r>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8</a:t>
            </a:r>
            <a:r>
              <a:rPr lang="ru-RU" sz="1400" b="1" dirty="0" smtClean="0">
                <a:latin typeface="Times New Roman" pitchFamily="18" charset="0"/>
                <a:cs typeface="Times New Roman" pitchFamily="18" charset="0"/>
              </a:rPr>
              <a:t>.3</a:t>
            </a:r>
            <a:r>
              <a:rPr lang="ru-RU" sz="1400" b="1" dirty="0">
                <a:latin typeface="Times New Roman" pitchFamily="18" charset="0"/>
                <a:cs typeface="Times New Roman" pitchFamily="18" charset="0"/>
              </a:rPr>
              <a:t>. Диплом </a:t>
            </a:r>
            <a:r>
              <a:rPr lang="ru-RU" sz="1400" b="1" dirty="0" err="1">
                <a:latin typeface="Times New Roman" pitchFamily="18" charset="0"/>
                <a:cs typeface="Times New Roman" pitchFamily="18" charset="0"/>
              </a:rPr>
              <a:t>жұмысы</a:t>
            </a:r>
            <a:r>
              <a:rPr lang="ru-RU" sz="1400" b="1"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Қабдірахимова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Жанар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Қабдірахимқызы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Кестелі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Абайтану</a:t>
            </a:r>
            <a:r>
              <a:rPr lang="ru-RU" sz="1400" dirty="0">
                <a:latin typeface="Times New Roman" pitchFamily="18" charset="0"/>
                <a:cs typeface="Times New Roman" pitchFamily="18" charset="0"/>
              </a:rPr>
              <a:t> (Абай </a:t>
            </a:r>
            <a:r>
              <a:rPr lang="ru-RU" sz="1400" dirty="0" err="1">
                <a:latin typeface="Times New Roman" pitchFamily="18" charset="0"/>
                <a:cs typeface="Times New Roman" pitchFamily="18" charset="0"/>
              </a:rPr>
              <a:t>Құнанбайұлы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ұстаз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үлгісінде</a:t>
            </a:r>
            <a:r>
              <a:rPr lang="ru-RU" sz="1400" dirty="0">
                <a:latin typeface="Times New Roman" pitchFamily="18" charset="0"/>
                <a:cs typeface="Times New Roman" pitchFamily="18" charset="0"/>
              </a:rPr>
              <a:t>). Орал, 2021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п.ғ.д.,профессор</a:t>
            </a:r>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8</a:t>
            </a:r>
            <a:r>
              <a:rPr lang="ru-RU" sz="1400" b="1" dirty="0" smtClean="0">
                <a:latin typeface="Times New Roman" pitchFamily="18" charset="0"/>
                <a:cs typeface="Times New Roman" pitchFamily="18" charset="0"/>
              </a:rPr>
              <a:t>.4</a:t>
            </a:r>
            <a:r>
              <a:rPr lang="ru-RU" sz="1400" b="1" dirty="0">
                <a:latin typeface="Times New Roman" pitchFamily="18" charset="0"/>
                <a:cs typeface="Times New Roman" pitchFamily="18" charset="0"/>
              </a:rPr>
              <a:t>. Диплом </a:t>
            </a:r>
            <a:r>
              <a:rPr lang="ru-RU" sz="1400" b="1" dirty="0" err="1">
                <a:latin typeface="Times New Roman" pitchFamily="18" charset="0"/>
                <a:cs typeface="Times New Roman" pitchFamily="18" charset="0"/>
              </a:rPr>
              <a:t>жұмысы</a:t>
            </a:r>
            <a:r>
              <a:rPr lang="ru-RU" sz="1400" b="1" dirty="0">
                <a:latin typeface="Times New Roman" pitchFamily="18" charset="0"/>
                <a:cs typeface="Times New Roman" pitchFamily="18" charset="0"/>
              </a:rPr>
              <a:t>. </a:t>
            </a:r>
            <a:r>
              <a:rPr lang="ru-RU" sz="1400" dirty="0" err="1">
                <a:latin typeface="Times New Roman" pitchFamily="18" charset="0"/>
                <a:cs typeface="Times New Roman" pitchFamily="18" charset="0"/>
              </a:rPr>
              <a:t>Мақсотова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Гүлсайран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Қойбағарқызы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Кестелі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Әл-Фарабитану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Ғұлама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ғалым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әл-Фарабидің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ағартушылық-риторикалық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тұжырымдары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негізінде</a:t>
            </a:r>
            <a:r>
              <a:rPr lang="ru-RU" sz="1400" dirty="0">
                <a:latin typeface="Times New Roman" pitchFamily="18" charset="0"/>
                <a:cs typeface="Times New Roman" pitchFamily="18" charset="0"/>
              </a:rPr>
              <a:t>).Орал, 2021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п.ғ.д.,профессор</a:t>
            </a:r>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8</a:t>
            </a:r>
            <a:r>
              <a:rPr lang="ru-RU" sz="1400" b="1" dirty="0" smtClean="0">
                <a:latin typeface="Times New Roman" pitchFamily="18" charset="0"/>
                <a:cs typeface="Times New Roman" pitchFamily="18" charset="0"/>
              </a:rPr>
              <a:t>.5</a:t>
            </a:r>
            <a:r>
              <a:rPr lang="ru-RU" sz="1400" b="1" dirty="0">
                <a:latin typeface="Times New Roman" pitchFamily="18" charset="0"/>
                <a:cs typeface="Times New Roman" pitchFamily="18" charset="0"/>
              </a:rPr>
              <a:t>. Диплом </a:t>
            </a:r>
            <a:r>
              <a:rPr lang="ru-RU" sz="1400" b="1" dirty="0" err="1">
                <a:latin typeface="Times New Roman" pitchFamily="18" charset="0"/>
                <a:cs typeface="Times New Roman" pitchFamily="18" charset="0"/>
              </a:rPr>
              <a:t>жұмысы</a:t>
            </a:r>
            <a:r>
              <a:rPr lang="ru-RU" sz="1400" b="1" dirty="0">
                <a:latin typeface="Times New Roman" pitchFamily="18" charset="0"/>
                <a:cs typeface="Times New Roman" pitchFamily="18" charset="0"/>
              </a:rPr>
              <a:t>. </a:t>
            </a:r>
            <a:r>
              <a:rPr lang="ru-RU" sz="1400" dirty="0" err="1">
                <a:latin typeface="Times New Roman" pitchFamily="18" charset="0"/>
                <a:cs typeface="Times New Roman" pitchFamily="18" charset="0"/>
              </a:rPr>
              <a:t>Бақытбаева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Гүлбибі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Сағынайқызы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Әбіш</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Кекілбаев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афоризмдері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философиясы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тақырыптық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жіктелімі</a:t>
            </a:r>
            <a:r>
              <a:rPr lang="ru-RU" sz="1400" dirty="0">
                <a:latin typeface="Times New Roman" pitchFamily="18" charset="0"/>
                <a:cs typeface="Times New Roman" pitchFamily="18" charset="0"/>
              </a:rPr>
              <a:t> мен </a:t>
            </a:r>
            <a:r>
              <a:rPr lang="ru-RU" sz="1400" dirty="0" err="1">
                <a:latin typeface="Times New Roman" pitchFamily="18" charset="0"/>
                <a:cs typeface="Times New Roman" pitchFamily="18" charset="0"/>
              </a:rPr>
              <a:t>сипаты</a:t>
            </a:r>
            <a:r>
              <a:rPr lang="ru-RU" sz="1400" dirty="0">
                <a:latin typeface="Times New Roman" pitchFamily="18" charset="0"/>
                <a:cs typeface="Times New Roman" pitchFamily="18" charset="0"/>
              </a:rPr>
              <a:t>. Орал, 2022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п.ғ.д.,профессор</a:t>
            </a:r>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8</a:t>
            </a:r>
            <a:r>
              <a:rPr lang="ru-RU" sz="1400" b="1" dirty="0" smtClean="0">
                <a:latin typeface="Times New Roman" pitchFamily="18" charset="0"/>
                <a:cs typeface="Times New Roman" pitchFamily="18" charset="0"/>
              </a:rPr>
              <a:t>.6</a:t>
            </a:r>
            <a:r>
              <a:rPr lang="ru-RU" sz="1400" b="1" dirty="0">
                <a:latin typeface="Times New Roman" pitchFamily="18" charset="0"/>
                <a:cs typeface="Times New Roman" pitchFamily="18" charset="0"/>
              </a:rPr>
              <a:t>. Диплом </a:t>
            </a:r>
            <a:r>
              <a:rPr lang="ru-RU" sz="1400" b="1" dirty="0" err="1">
                <a:latin typeface="Times New Roman" pitchFamily="18" charset="0"/>
                <a:cs typeface="Times New Roman" pitchFamily="18" charset="0"/>
              </a:rPr>
              <a:t>жұмысы</a:t>
            </a:r>
            <a:r>
              <a:rPr lang="ru-RU" sz="1400" b="1" dirty="0">
                <a:latin typeface="Times New Roman" pitchFamily="18" charset="0"/>
                <a:cs typeface="Times New Roman" pitchFamily="18" charset="0"/>
              </a:rPr>
              <a:t>. </a:t>
            </a:r>
            <a:r>
              <a:rPr lang="ru-RU" sz="1400" dirty="0" err="1">
                <a:latin typeface="Times New Roman" pitchFamily="18" charset="0"/>
                <a:cs typeface="Times New Roman" pitchFamily="18" charset="0"/>
              </a:rPr>
              <a:t>Жұмағалиева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Алмагүл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Қайратқызы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Алаштану:Алаш</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тұлғаларының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тәуелсіздігімізге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тірек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болар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қанатты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қағидалары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жіктелімі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жаңғырудағы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мән-маңызы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Әлихан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Бөкейханов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Ахмет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Байтұрсынов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Міржақып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Дулатов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Мұстафа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Шоқай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Жүсіпбек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Аймауытов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Мағжан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Жұмабаев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туындылары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негізінде</a:t>
            </a:r>
            <a:r>
              <a:rPr lang="ru-RU" sz="1400" dirty="0">
                <a:latin typeface="Times New Roman" pitchFamily="18" charset="0"/>
                <a:cs typeface="Times New Roman" pitchFamily="18" charset="0"/>
              </a:rPr>
              <a:t>) Орал, 2022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п.ғ.д.,профессор</a:t>
            </a:r>
            <a:endParaRPr lang="ru-RU" sz="1400" dirty="0">
              <a:latin typeface="Times New Roman" pitchFamily="18" charset="0"/>
              <a:cs typeface="Times New Roman" pitchFamily="18" charset="0"/>
            </a:endParaRPr>
          </a:p>
          <a:p>
            <a:pPr algn="just"/>
            <a:r>
              <a:rPr lang="ru-RU" sz="1400" b="1" dirty="0">
                <a:latin typeface="Times New Roman" pitchFamily="18" charset="0"/>
                <a:cs typeface="Times New Roman" pitchFamily="18" charset="0"/>
              </a:rPr>
              <a:t>8</a:t>
            </a:r>
            <a:r>
              <a:rPr lang="ru-RU" sz="1400" b="1" dirty="0" smtClean="0">
                <a:latin typeface="Times New Roman" pitchFamily="18" charset="0"/>
                <a:cs typeface="Times New Roman" pitchFamily="18" charset="0"/>
              </a:rPr>
              <a:t>.7</a:t>
            </a:r>
            <a:r>
              <a:rPr lang="ru-RU" sz="1400" b="1" dirty="0">
                <a:latin typeface="Times New Roman" pitchFamily="18" charset="0"/>
                <a:cs typeface="Times New Roman" pitchFamily="18" charset="0"/>
              </a:rPr>
              <a:t>. Диплом </a:t>
            </a:r>
            <a:r>
              <a:rPr lang="ru-RU" sz="1400" b="1" dirty="0" err="1">
                <a:latin typeface="Times New Roman" pitchFamily="18" charset="0"/>
                <a:cs typeface="Times New Roman" pitchFamily="18" charset="0"/>
              </a:rPr>
              <a:t>жұмысы</a:t>
            </a:r>
            <a:r>
              <a:rPr lang="ru-RU" sz="1400" b="1"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Қазиева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Жансая</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Батырқызы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Даланың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есімдері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Байбекұлы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Әйтеке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тұлғасы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қайраткерлігі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нақыл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сөздері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мақал-мәтелдері</a:t>
            </a:r>
            <a:r>
              <a:rPr lang="ru-RU" sz="1400" dirty="0">
                <a:latin typeface="Times New Roman" pitchFamily="18" charset="0"/>
                <a:cs typeface="Times New Roman" pitchFamily="18" charset="0"/>
              </a:rPr>
              <a:t> мен </a:t>
            </a:r>
            <a:r>
              <a:rPr lang="ru-RU" sz="1400" dirty="0" err="1">
                <a:latin typeface="Times New Roman" pitchFamily="18" charset="0"/>
                <a:cs typeface="Times New Roman" pitchFamily="18" charset="0"/>
              </a:rPr>
              <a:t>билік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кесімдері</a:t>
            </a:r>
            <a:r>
              <a:rPr lang="ru-RU" sz="1400" dirty="0">
                <a:latin typeface="Times New Roman" pitchFamily="18" charset="0"/>
                <a:cs typeface="Times New Roman" pitchFamily="18" charset="0"/>
              </a:rPr>
              <a:t>. Орал, 2022 ж., </a:t>
            </a:r>
            <a:r>
              <a:rPr lang="ru-RU" sz="1400" dirty="0" err="1">
                <a:latin typeface="Times New Roman" pitchFamily="18" charset="0"/>
                <a:cs typeface="Times New Roman" pitchFamily="18" charset="0"/>
              </a:rPr>
              <a:t>маусым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Қорғалды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Ғылыми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жетекшісі:А.С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Қыдыршаев, п.ғ.д.,</a:t>
            </a:r>
            <a:r>
              <a:rPr lang="ru-RU" sz="1400" dirty="0" err="1" smtClean="0">
                <a:latin typeface="Times New Roman" pitchFamily="18" charset="0"/>
                <a:cs typeface="Times New Roman" pitchFamily="18" charset="0"/>
              </a:rPr>
              <a:t>профессор</a:t>
            </a:r>
            <a:endParaRPr lang="ru-RU" sz="1400" dirty="0">
              <a:latin typeface="Times New Roman" pitchFamily="18" charset="0"/>
              <a:cs typeface="Times New Roman" pitchFamily="18" charset="0"/>
            </a:endParaRPr>
          </a:p>
        </p:txBody>
      </p:sp>
    </p:spTree>
    <p:extLst>
      <p:ext uri="{BB962C8B-B14F-4D97-AF65-F5344CB8AC3E}">
        <p14:creationId xmlns="" xmlns:p14="http://schemas.microsoft.com/office/powerpoint/2010/main" val="330898758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1142976" y="857232"/>
            <a:ext cx="6858048"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ru-RU" sz="1400" b="1" dirty="0" smtClean="0">
                <a:latin typeface="Times New Roman" pitchFamily="18" charset="0"/>
                <a:ea typeface="Times New Roman" pitchFamily="18" charset="0"/>
                <a:cs typeface="Times New Roman" pitchFamily="18" charset="0"/>
              </a:rPr>
              <a:t>8</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.8. Диплом </a:t>
            </a:r>
            <a:r>
              <a:rPr kumimoji="0" lang="ru-RU"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жұмысы</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Ахметжанова</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Аяулым</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Русланқызы.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Ұлы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Дала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билері</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Әлібекұлы Төле би</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тұлғасы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қайраткерлігі</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шешендігі</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және жаңа ұрпақты рухани</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жаңғыртудағы орны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Орал, 2022 ж.,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маусым</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Қорғалды.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Ғылыми жетекшісі:А.С</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Қыдыршаев,п.ғ.д.,профессор</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ru-RU" sz="1400" b="1" dirty="0" smtClean="0">
                <a:latin typeface="Times New Roman" pitchFamily="18" charset="0"/>
                <a:ea typeface="Times New Roman" pitchFamily="18" charset="0"/>
                <a:cs typeface="Times New Roman" pitchFamily="18" charset="0"/>
              </a:rPr>
              <a:t>8</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.9. Диплом </a:t>
            </a:r>
            <a:r>
              <a:rPr kumimoji="0" lang="ru-RU"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жұмысы</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Ерімбетова</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Сымбат</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Алмасқызы.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Ұлы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Дала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билері</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Келдібекұлы Қазбек би</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тұлғасы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қайраткерлігі</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мәмілегерлігі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дипломаттығы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шешендігі</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және жаңа ұрпақты рухани</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жаңғыртудағы орны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Орал, 2022 ж.,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маусым</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Қорғалды.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Ғылыми жетекшісі:А.С.Қыдыршаев, п.ғ.д.,профессор</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ru-RU" sz="1400" b="1" dirty="0" smtClean="0">
                <a:latin typeface="Times New Roman" pitchFamily="18" charset="0"/>
                <a:ea typeface="Times New Roman" pitchFamily="18" charset="0"/>
                <a:cs typeface="Times New Roman" pitchFamily="18" charset="0"/>
              </a:rPr>
              <a:t>8</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.10. Диплом </a:t>
            </a:r>
            <a:r>
              <a:rPr kumimoji="0" lang="ru-RU"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жұмысы</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Ғабдуллина Зарема</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Мұралбекқызы.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Жазушы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Хамза</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Есенжановтың </a:t>
            </a:r>
            <a:r>
              <a:rPr kumimoji="0" lang="ru-RU" sz="1400" b="0" i="0" u="none" strike="noStrike" cap="none" normalizeH="0" baseline="0" dirty="0" err="1" smtClean="0">
                <a:ln>
                  <a:noFill/>
                </a:ln>
                <a:solidFill>
                  <a:schemeClr val="tx1"/>
                </a:solidFill>
                <a:effectLst/>
                <a:latin typeface="Calibri"/>
                <a:ea typeface="Times New Roman" pitchFamily="18" charset="0"/>
                <a:cs typeface="Times New Roman" pitchFamily="18" charset="0"/>
              </a:rPr>
              <a:t>«</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Ақ Жайық</a:t>
            </a:r>
            <a:r>
              <a:rPr kumimoji="0" lang="ru-RU" sz="1400" b="0" i="0" u="none" strike="noStrike" cap="none" normalizeH="0" baseline="0" dirty="0" err="1" smtClean="0">
                <a:ln>
                  <a:noFill/>
                </a:ln>
                <a:solidFill>
                  <a:schemeClr val="tx1"/>
                </a:solidFill>
                <a:effectLst/>
                <a:latin typeface="Calibri"/>
                <a:ea typeface="Times New Roman" pitchFamily="18" charset="0"/>
                <a:cs typeface="Times New Roman" pitchFamily="18" charset="0"/>
              </a:rPr>
              <a:t>»</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 трилогиясындағы қанатты сөздер </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мен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фразеологизмдік</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қолданыстар</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Орал, 2022 ж.,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маусым</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Қорғалды.</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4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Ғылыми жетекшісі:А.С.Қыдыршаев, п.ғ.д.,профессор</a:t>
            </a:r>
            <a:r>
              <a:rPr kumimoji="0" lang="ru-RU"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ru-RU" sz="1400" b="1" dirty="0" smtClean="0">
                <a:latin typeface="Times New Roman" pitchFamily="18" charset="0"/>
                <a:ea typeface="Times New Roman" pitchFamily="18" charset="0"/>
                <a:cs typeface="Times New Roman" pitchFamily="18" charset="0"/>
              </a:rPr>
              <a:t>8</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Диплом </a:t>
            </a:r>
            <a:r>
              <a:rPr kumimoji="0" lang="ru-RU" sz="14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жұмысы</a:t>
            </a: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Биржан Жайна Биржанқызы. Әйтеке би афоризмдерінің танымдық-тағылымдық мәні (Жазушы Мұқадес Есламғалиевтың </a:t>
            </a:r>
            <a:r>
              <a:rPr kumimoji="0" lang="kk-KZ"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Әйтеке би</a:t>
            </a:r>
            <a:r>
              <a:rPr kumimoji="0" lang="kk-KZ" sz="1400" b="0" i="0" u="none" strike="noStrike" cap="none" normalizeH="0" baseline="0" dirty="0" smtClean="0">
                <a:ln>
                  <a:noFill/>
                </a:ln>
                <a:solidFill>
                  <a:schemeClr val="tx1"/>
                </a:solidFill>
                <a:effectLst/>
                <a:latin typeface="Calibri"/>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дилогиясы негізінде). Орал, 2021 ж., маусым</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Қорғалды. Ғылыми жетекшісі:А.С.Қыдыршаев, п.ғ.д.,профессор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kk-KZ" sz="1400" b="1" dirty="0" smtClean="0">
                <a:latin typeface="Times New Roman" pitchFamily="18" charset="0"/>
                <a:ea typeface="Times New Roman" pitchFamily="18" charset="0"/>
                <a:cs typeface="Times New Roman" pitchFamily="18" charset="0"/>
              </a:rPr>
              <a:t>8</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.12. Диплом жұмысы. </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Қайроллиева Ләйла Оралбайқызы.</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Ақын Жұбан Молдағалиевтың ақыл-нақыл сөздері. Орал, 2021 ж., маусым</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Қорғалды. Ғылыми жетекшісі:А.С.Қыдыршаев, п.ғ.д.,профессор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kk-KZ" sz="1400" b="1" dirty="0" smtClean="0">
                <a:latin typeface="Times New Roman" pitchFamily="18" charset="0"/>
                <a:ea typeface="Times New Roman" pitchFamily="18" charset="0"/>
                <a:cs typeface="Times New Roman" pitchFamily="18" charset="0"/>
              </a:rPr>
              <a:t>8</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.13. Диплом жұмысы. </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Нұрланова Бақытгүл Нұрланқызы.</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Мектеп мұғалімінің риторикалық сөйлеу мәдениеті. Орал, 2021 ж., маусым Қорғалды. Ғылыми жетекшісі:А.С.Қыдыршаев, п.ғ.д.,профессор </a:t>
            </a:r>
            <a:endParaRPr kumimoji="0" lang="kk-KZ" sz="1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 xmlns:a14="http://schemas.microsoft.com/office/drawing/2010/main" val="0"/>
              </a:ext>
            </a:extLst>
          </a:blip>
          <a:srcRect l="9093" t="4045" r="6453" b="2230"/>
          <a:stretch/>
        </p:blipFill>
        <p:spPr>
          <a:xfrm>
            <a:off x="1357290" y="3857627"/>
            <a:ext cx="1500198" cy="2325307"/>
          </a:xfrm>
          <a:prstGeom prst="rect">
            <a:avLst/>
          </a:prstGeom>
          <a:effectLst>
            <a:outerShdw blurRad="76200" dir="18900000" sy="23000" kx="-1200000" algn="bl" rotWithShape="0">
              <a:prstClr val="black">
                <a:alpha val="20000"/>
              </a:prstClr>
            </a:outerShdw>
          </a:effectLst>
        </p:spPr>
      </p:pic>
      <p:pic>
        <p:nvPicPr>
          <p:cNvPr id="5" name="Рисунок 4"/>
          <p:cNvPicPr>
            <a:picLocks noChangeAspect="1"/>
          </p:cNvPicPr>
          <p:nvPr/>
        </p:nvPicPr>
        <p:blipFill rotWithShape="1">
          <a:blip r:embed="rId3" cstate="print">
            <a:extLst>
              <a:ext uri="{28A0092B-C50C-407E-A947-70E740481C1C}">
                <a14:useLocalDpi xmlns="" xmlns:a14="http://schemas.microsoft.com/office/drawing/2010/main" val="0"/>
              </a:ext>
            </a:extLst>
          </a:blip>
          <a:srcRect l="6434" t="2608" r="8549" b="-1"/>
          <a:stretch/>
        </p:blipFill>
        <p:spPr>
          <a:xfrm>
            <a:off x="3786182" y="4143380"/>
            <a:ext cx="1697330" cy="2491086"/>
          </a:xfrm>
          <a:prstGeom prst="rect">
            <a:avLst/>
          </a:prstGeom>
          <a:effectLst>
            <a:outerShdw blurRad="76200" dir="18900000" sy="23000" kx="-1200000" algn="bl" rotWithShape="0">
              <a:prstClr val="black">
                <a:alpha val="20000"/>
              </a:prstClr>
            </a:outerShdw>
          </a:effectLst>
        </p:spPr>
      </p:pic>
      <p:pic>
        <p:nvPicPr>
          <p:cNvPr id="6" name="Рисунок 5"/>
          <p:cNvPicPr>
            <a:picLocks noChangeAspect="1"/>
          </p:cNvPicPr>
          <p:nvPr/>
        </p:nvPicPr>
        <p:blipFill rotWithShape="1">
          <a:blip r:embed="rId4" cstate="print">
            <a:extLst>
              <a:ext uri="{BEBA8EAE-BF5A-486C-A8C5-ECC9F3942E4B}">
                <a14:imgProps xmlns="" xmlns:a14="http://schemas.microsoft.com/office/drawing/2010/main">
                  <a14:imgLayer r:embed="rId6">
                    <a14:imgEffect>
                      <a14:sharpenSoften amount="50000"/>
                    </a14:imgEffect>
                  </a14:imgLayer>
                </a14:imgProps>
              </a:ext>
              <a:ext uri="{28A0092B-C50C-407E-A947-70E740481C1C}">
                <a14:useLocalDpi xmlns="" xmlns:a14="http://schemas.microsoft.com/office/drawing/2010/main" val="0"/>
              </a:ext>
            </a:extLst>
          </a:blip>
          <a:srcRect l="10016" t="10619" r="10749" b="4420"/>
          <a:stretch/>
        </p:blipFill>
        <p:spPr>
          <a:xfrm>
            <a:off x="1214414" y="928670"/>
            <a:ext cx="1643074" cy="2357454"/>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pic>
        <p:nvPicPr>
          <p:cNvPr id="7" name="Рисунок 6"/>
          <p:cNvPicPr>
            <a:picLocks noChangeAspect="1"/>
          </p:cNvPicPr>
          <p:nvPr/>
        </p:nvPicPr>
        <p:blipFill rotWithShape="1">
          <a:blip r:embed="rId7" cstate="print">
            <a:extLst>
              <a:ext uri="{28A0092B-C50C-407E-A947-70E740481C1C}">
                <a14:useLocalDpi xmlns="" xmlns:a14="http://schemas.microsoft.com/office/drawing/2010/main" val="0"/>
              </a:ext>
            </a:extLst>
          </a:blip>
          <a:srcRect l="7694" r="11050" b="4834"/>
          <a:stretch/>
        </p:blipFill>
        <p:spPr>
          <a:xfrm>
            <a:off x="6143636" y="3714752"/>
            <a:ext cx="1571635" cy="2214578"/>
          </a:xfrm>
          <a:prstGeom prst="rect">
            <a:avLst/>
          </a:prstGeom>
          <a:effectLst>
            <a:outerShdw blurRad="76200" dir="18900000" sy="23000" kx="-1200000" algn="bl" rotWithShape="0">
              <a:prstClr val="black">
                <a:alpha val="20000"/>
              </a:prstClr>
            </a:outerShdw>
          </a:effectLst>
        </p:spPr>
      </p:pic>
      <p:pic>
        <p:nvPicPr>
          <p:cNvPr id="9" name="Рисунок 8"/>
          <p:cNvPicPr>
            <a:picLocks noChangeAspect="1"/>
          </p:cNvPicPr>
          <p:nvPr/>
        </p:nvPicPr>
        <p:blipFill rotWithShape="1">
          <a:blip r:embed="rId8" cstate="print">
            <a:extLst>
              <a:ext uri="{28A0092B-C50C-407E-A947-70E740481C1C}">
                <a14:useLocalDpi xmlns="" xmlns:a14="http://schemas.microsoft.com/office/drawing/2010/main" val="0"/>
              </a:ext>
            </a:extLst>
          </a:blip>
          <a:srcRect l="11645" t="15424" r="18731" b="4366"/>
          <a:stretch/>
        </p:blipFill>
        <p:spPr>
          <a:xfrm>
            <a:off x="3643306" y="142852"/>
            <a:ext cx="1797374" cy="2643206"/>
          </a:xfrm>
          <a:prstGeom prst="rect">
            <a:avLst/>
          </a:prstGeom>
          <a:effectLst>
            <a:glow rad="63500">
              <a:schemeClr val="accent5">
                <a:satMod val="175000"/>
                <a:alpha val="40000"/>
              </a:schemeClr>
            </a:glow>
            <a:outerShdw blurRad="50800" dist="38100" dir="2700000" algn="tl" rotWithShape="0">
              <a:prstClr val="black">
                <a:alpha val="40000"/>
              </a:prstClr>
            </a:outerShdw>
          </a:effectLst>
        </p:spPr>
      </p:pic>
      <p:pic>
        <p:nvPicPr>
          <p:cNvPr id="10" name="Рисунок 9"/>
          <p:cNvPicPr>
            <a:picLocks noChangeAspect="1"/>
          </p:cNvPicPr>
          <p:nvPr/>
        </p:nvPicPr>
        <p:blipFill rotWithShape="1">
          <a:blip r:embed="rId9" cstate="print">
            <a:extLst>
              <a:ext uri="{28A0092B-C50C-407E-A947-70E740481C1C}">
                <a14:useLocalDpi xmlns="" xmlns:a14="http://schemas.microsoft.com/office/drawing/2010/main" val="0"/>
              </a:ext>
            </a:extLst>
          </a:blip>
          <a:srcRect l="12735" t="2995" r="5479" b="3115"/>
          <a:stretch/>
        </p:blipFill>
        <p:spPr>
          <a:xfrm>
            <a:off x="6072198" y="1000108"/>
            <a:ext cx="1571636" cy="2153723"/>
          </a:xfrm>
          <a:prstGeom prst="rect">
            <a:avLst/>
          </a:prstGeom>
          <a:effectLst>
            <a:glow rad="63500">
              <a:schemeClr val="accent5">
                <a:satMod val="175000"/>
                <a:alpha val="40000"/>
              </a:schemeClr>
            </a:glow>
            <a:outerShdw blurRad="50800" dist="38100" dir="5400000" algn="t" rotWithShape="0">
              <a:prstClr val="black">
                <a:alpha val="40000"/>
              </a:prstClr>
            </a:outerShdw>
          </a:effectLst>
        </p:spPr>
      </p:pic>
    </p:spTree>
    <p:extLst>
      <p:ext uri="{BB962C8B-B14F-4D97-AF65-F5344CB8AC3E}">
        <p14:creationId xmlns="" xmlns:p14="http://schemas.microsoft.com/office/powerpoint/2010/main" val="87943894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14414" y="428604"/>
            <a:ext cx="6929486" cy="2031325"/>
          </a:xfrm>
          <a:prstGeom prst="rect">
            <a:avLst/>
          </a:prstGeom>
        </p:spPr>
        <p:txBody>
          <a:bodyPr wrap="square">
            <a:spAutoFit/>
          </a:bodyPr>
          <a:lstStyle/>
          <a:p>
            <a:pPr algn="ctr"/>
            <a:endParaRPr lang="ru-RU" b="1" dirty="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    </a:t>
            </a:r>
            <a:r>
              <a:rPr lang="ru-RU" sz="1200" b="1" dirty="0" smtClean="0">
                <a:latin typeface="Times New Roman" pitchFamily="18" charset="0"/>
                <a:cs typeface="Times New Roman" pitchFamily="18" charset="0"/>
              </a:rPr>
              <a:t>«</a:t>
            </a:r>
            <a:r>
              <a:rPr lang="ru-RU" sz="1200" b="1" dirty="0" err="1" smtClean="0">
                <a:latin typeface="Times New Roman" pitchFamily="18" charset="0"/>
                <a:cs typeface="Times New Roman" pitchFamily="18" charset="0"/>
              </a:rPr>
              <a:t>Рухани</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жаңғыру» бағдарламасы аясында</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жүргізілген кешенді</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жұмыстар.</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М.Өтемісов </a:t>
            </a:r>
            <a:r>
              <a:rPr lang="ru-RU" sz="1200" dirty="0" err="1">
                <a:latin typeface="Times New Roman" pitchFamily="18" charset="0"/>
                <a:cs typeface="Times New Roman" pitchFamily="18" charset="0"/>
              </a:rPr>
              <a:t>атындағы 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 университетінің ректорымен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бекітілген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жоспар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бойынша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ағымдағы ақпарат </a:t>
            </a:r>
            <a:r>
              <a:rPr lang="ru-RU" sz="1200" dirty="0">
                <a:latin typeface="Times New Roman" pitchFamily="18" charset="0"/>
                <a:cs typeface="Times New Roman" pitchFamily="18" charset="0"/>
              </a:rPr>
              <a:t>беру </a:t>
            </a:r>
            <a:r>
              <a:rPr lang="ru-RU" sz="1200" dirty="0" err="1">
                <a:latin typeface="Times New Roman" pitchFamily="18" charset="0"/>
                <a:cs typeface="Times New Roman" pitchFamily="18" charset="0"/>
              </a:rPr>
              <a:t>мерзімінде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Болашаққа бағдар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рухани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жаңғыру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Ұлы Даланың жеті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қыры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бағдарламалық мақалаларының негізгі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бағыттары </a:t>
            </a:r>
            <a:r>
              <a:rPr lang="ru-RU" sz="1200" dirty="0">
                <a:latin typeface="Times New Roman" pitchFamily="18" charset="0"/>
                <a:cs typeface="Times New Roman" pitchFamily="18" charset="0"/>
              </a:rPr>
              <a:t>мен </a:t>
            </a:r>
            <a:r>
              <a:rPr lang="ru-RU" sz="1200" dirty="0" err="1">
                <a:latin typeface="Times New Roman" pitchFamily="18" charset="0"/>
                <a:cs typeface="Times New Roman" pitchFamily="18" charset="0"/>
              </a:rPr>
              <a:t>нақты жобаларын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іске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асыруға қатысты кешенді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жоспарлы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жұмыс атқарылды</a:t>
            </a:r>
            <a:r>
              <a:rPr lang="ru-RU" sz="1200" dirty="0">
                <a:latin typeface="Times New Roman" pitchFamily="18" charset="0"/>
                <a:cs typeface="Times New Roman" pitchFamily="18" charset="0"/>
              </a:rPr>
              <a:t>. Университет </a:t>
            </a:r>
            <a:r>
              <a:rPr lang="ru-RU" sz="1200" dirty="0" err="1">
                <a:latin typeface="Times New Roman" pitchFamily="18" charset="0"/>
                <a:cs typeface="Times New Roman" pitchFamily="18" charset="0"/>
              </a:rPr>
              <a:t>бойынша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Рухани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жаңғыру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институтының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жетекшілігімен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ұйымдастырылған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кейбір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іс-шаралар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төмендегідей</a:t>
            </a:r>
            <a:r>
              <a:rPr lang="ru-RU" sz="1200" dirty="0">
                <a:latin typeface="Times New Roman" pitchFamily="18" charset="0"/>
                <a:cs typeface="Times New Roman" pitchFamily="18" charset="0"/>
              </a:rPr>
              <a:t>:</a:t>
            </a:r>
          </a:p>
          <a:p>
            <a:endParaRPr lang="ru-RU" dirty="0"/>
          </a:p>
          <a:p>
            <a:endParaRPr lang="ru-RU" dirty="0"/>
          </a:p>
        </p:txBody>
      </p:sp>
      <p:sp>
        <p:nvSpPr>
          <p:cNvPr id="6" name="Rectangle 1"/>
          <p:cNvSpPr>
            <a:spLocks noChangeArrowheads="1"/>
          </p:cNvSpPr>
          <p:nvPr/>
        </p:nvSpPr>
        <p:spPr bwMode="auto">
          <a:xfrm>
            <a:off x="3859213" y="111918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Таблица 8"/>
          <p:cNvGraphicFramePr>
            <a:graphicFrameLocks noGrp="1"/>
          </p:cNvGraphicFramePr>
          <p:nvPr>
            <p:extLst>
              <p:ext uri="{D42A27DB-BD31-4B8C-83A1-F6EECF244321}">
                <p14:modId xmlns="" xmlns:p14="http://schemas.microsoft.com/office/powerpoint/2010/main" val="358798783"/>
              </p:ext>
            </p:extLst>
          </p:nvPr>
        </p:nvGraphicFramePr>
        <p:xfrm>
          <a:off x="1206179" y="2071678"/>
          <a:ext cx="6943365" cy="2884637"/>
        </p:xfrm>
        <a:graphic>
          <a:graphicData uri="http://schemas.openxmlformats.org/drawingml/2006/table">
            <a:tbl>
              <a:tblPr firstRow="1" firstCol="1" bandRow="1">
                <a:tableStyleId>{5C22544A-7EE6-4342-B048-85BDC9FD1C3A}</a:tableStyleId>
              </a:tblPr>
              <a:tblGrid>
                <a:gridCol w="60282"/>
                <a:gridCol w="3929105"/>
                <a:gridCol w="1068596"/>
                <a:gridCol w="1885382"/>
              </a:tblGrid>
              <a:tr h="530369">
                <a:tc>
                  <a:txBody>
                    <a:bodyPr/>
                    <a:lstStyle/>
                    <a:p>
                      <a:pPr algn="ctr">
                        <a:lnSpc>
                          <a:spcPct val="115000"/>
                        </a:lnSpc>
                        <a:spcAft>
                          <a:spcPts val="0"/>
                        </a:spcAft>
                      </a:pPr>
                      <a:r>
                        <a:rPr lang="kk-KZ" sz="400" dirty="0">
                          <a:effectLst/>
                        </a:rPr>
                        <a:t>№</a:t>
                      </a:r>
                      <a:endParaRPr lang="ru-RU" sz="300" dirty="0">
                        <a:effectLst/>
                        <a:latin typeface="Calibri"/>
                        <a:ea typeface="Times New Roman"/>
                        <a:cs typeface="Arial"/>
                      </a:endParaRPr>
                    </a:p>
                  </a:txBody>
                  <a:tcPr marL="17441" marR="17441" marT="0" marB="0"/>
                </a:tc>
                <a:tc>
                  <a:txBody>
                    <a:bodyPr/>
                    <a:lstStyle/>
                    <a:p>
                      <a:pPr algn="ctr">
                        <a:lnSpc>
                          <a:spcPct val="115000"/>
                        </a:lnSpc>
                        <a:spcAft>
                          <a:spcPts val="0"/>
                        </a:spcAft>
                      </a:pPr>
                      <a:r>
                        <a:rPr lang="kk-KZ" sz="1100" b="1" dirty="0">
                          <a:effectLst/>
                          <a:latin typeface="Times New Roman" pitchFamily="18" charset="0"/>
                          <a:cs typeface="Times New Roman" pitchFamily="18" charset="0"/>
                        </a:rPr>
                        <a:t>«Рухани жаңғыру» бағдарламасы аясында ұйымдастырылған іс-шаралар</a:t>
                      </a:r>
                      <a:endParaRPr lang="ru-RU" sz="1100" b="1" dirty="0">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effectLst/>
                          <a:latin typeface="Times New Roman" pitchFamily="18" charset="0"/>
                          <a:cs typeface="Times New Roman" pitchFamily="18" charset="0"/>
                        </a:rPr>
                        <a:t>Саны</a:t>
                      </a:r>
                      <a:endParaRPr lang="ru-RU" sz="1100" b="1" dirty="0">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smtClean="0">
                          <a:effectLst/>
                          <a:latin typeface="Times New Roman" pitchFamily="18" charset="0"/>
                          <a:cs typeface="Times New Roman" pitchFamily="18" charset="0"/>
                        </a:rPr>
                        <a:t>Ұйымдастыруға</a:t>
                      </a:r>
                      <a:r>
                        <a:rPr lang="kk-KZ" sz="1100" b="1" baseline="0" dirty="0" smtClean="0">
                          <a:effectLst/>
                          <a:latin typeface="Times New Roman" pitchFamily="18" charset="0"/>
                          <a:cs typeface="Times New Roman" pitchFamily="18" charset="0"/>
                        </a:rPr>
                        <a:t> жауаптылар</a:t>
                      </a:r>
                      <a:endParaRPr lang="ru-RU" sz="1100" b="1" dirty="0">
                        <a:effectLst/>
                        <a:latin typeface="Times New Roman" pitchFamily="18" charset="0"/>
                        <a:ea typeface="Times New Roman"/>
                        <a:cs typeface="Times New Roman" pitchFamily="18" charset="0"/>
                      </a:endParaRPr>
                    </a:p>
                  </a:txBody>
                  <a:tcPr marL="17441" marR="17441" marT="0" marB="0"/>
                </a:tc>
              </a:tr>
              <a:tr h="1110169">
                <a:tc>
                  <a:txBody>
                    <a:bodyPr/>
                    <a:lstStyle/>
                    <a:p>
                      <a:pPr marL="342900" lvl="0" indent="-342900" algn="ctr">
                        <a:lnSpc>
                          <a:spcPct val="115000"/>
                        </a:lnSpc>
                        <a:spcAft>
                          <a:spcPts val="0"/>
                        </a:spcAft>
                        <a:buFont typeface="+mj-lt"/>
                        <a:buAutoNum type="arabicPeriod"/>
                      </a:pPr>
                      <a:r>
                        <a:rPr lang="kk-KZ" sz="300">
                          <a:effectLst/>
                        </a:rPr>
                        <a:t> </a:t>
                      </a:r>
                      <a:endParaRPr lang="ru-RU" sz="300">
                        <a:effectLst/>
                        <a:latin typeface="Calibri"/>
                        <a:ea typeface="Times New Roman"/>
                        <a:cs typeface="Arial"/>
                      </a:endParaRPr>
                    </a:p>
                  </a:txBody>
                  <a:tcPr marL="17441" marR="17441" marT="0" marB="0"/>
                </a:tc>
                <a:tc>
                  <a:txBody>
                    <a:bodyPr/>
                    <a:lstStyle/>
                    <a:p>
                      <a:pPr algn="ctr">
                        <a:lnSpc>
                          <a:spcPct val="115000"/>
                        </a:lnSpc>
                        <a:spcAft>
                          <a:spcPts val="0"/>
                        </a:spcAft>
                      </a:pPr>
                      <a:r>
                        <a:rPr lang="kk-KZ" sz="1100" b="1" dirty="0">
                          <a:effectLst/>
                          <a:latin typeface="Times New Roman" pitchFamily="18" charset="0"/>
                          <a:cs typeface="Times New Roman" pitchFamily="18" charset="0"/>
                        </a:rPr>
                        <a:t>Халықаралық, республикалық, облыстық, қалалық, университетішілік және факультетішілік өткізілген конференциялар (симпозиум)  </a:t>
                      </a:r>
                      <a:endParaRPr lang="ru-RU" sz="1100" b="1" dirty="0">
                        <a:solidFill>
                          <a:schemeClr val="bg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effectLst/>
                          <a:latin typeface="Times New Roman" pitchFamily="18" charset="0"/>
                          <a:cs typeface="Times New Roman" pitchFamily="18" charset="0"/>
                        </a:rPr>
                        <a:t>29</a:t>
                      </a:r>
                      <a:endParaRPr lang="ru-RU" sz="1100" b="1" dirty="0">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effectLst/>
                          <a:latin typeface="Times New Roman" pitchFamily="18" charset="0"/>
                          <a:cs typeface="Times New Roman" pitchFamily="18" charset="0"/>
                        </a:rPr>
                        <a:t>«Рухани жаңғыру» институты, университет факультеттері</a:t>
                      </a:r>
                      <a:endParaRPr lang="ru-RU" sz="1100" b="1" dirty="0">
                        <a:effectLst/>
                        <a:latin typeface="Times New Roman" pitchFamily="18" charset="0"/>
                        <a:ea typeface="Times New Roman"/>
                        <a:cs typeface="Times New Roman" pitchFamily="18" charset="0"/>
                      </a:endParaRPr>
                    </a:p>
                  </a:txBody>
                  <a:tcPr marL="17441" marR="17441" marT="0" marB="0"/>
                </a:tc>
              </a:tr>
              <a:tr h="858527">
                <a:tc>
                  <a:txBody>
                    <a:bodyPr/>
                    <a:lstStyle/>
                    <a:p>
                      <a:pPr marL="342900" lvl="0" indent="-342900" algn="ctr">
                        <a:lnSpc>
                          <a:spcPct val="115000"/>
                        </a:lnSpc>
                        <a:spcAft>
                          <a:spcPts val="0"/>
                        </a:spcAft>
                        <a:buFont typeface="+mj-lt"/>
                        <a:buAutoNum type="arabicPeriod"/>
                      </a:pPr>
                      <a:r>
                        <a:rPr lang="kk-KZ" sz="300">
                          <a:effectLst/>
                        </a:rPr>
                        <a:t> </a:t>
                      </a:r>
                      <a:endParaRPr lang="ru-RU" sz="300">
                        <a:effectLst/>
                        <a:latin typeface="Calibri"/>
                        <a:ea typeface="Times New Roman"/>
                        <a:cs typeface="Arial"/>
                      </a:endParaRPr>
                    </a:p>
                  </a:txBody>
                  <a:tcPr marL="17441" marR="17441" marT="0" marB="0"/>
                </a:tc>
                <a:tc>
                  <a:txBody>
                    <a:bodyPr/>
                    <a:lstStyle/>
                    <a:p>
                      <a:pPr algn="ctr">
                        <a:lnSpc>
                          <a:spcPct val="115000"/>
                        </a:lnSpc>
                        <a:spcAft>
                          <a:spcPts val="0"/>
                        </a:spcAft>
                      </a:pPr>
                      <a:r>
                        <a:rPr lang="kk-KZ" sz="1100" b="1" dirty="0">
                          <a:effectLst/>
                          <a:latin typeface="Times New Roman" pitchFamily="18" charset="0"/>
                          <a:cs typeface="Times New Roman" pitchFamily="18" charset="0"/>
                        </a:rPr>
                        <a:t>Халықаралық, республикалық, облыстық, қалалық және университетішілік ғылыми-әдістемелік семинарлар</a:t>
                      </a:r>
                      <a:endParaRPr lang="ru-RU" sz="1100" b="1" dirty="0">
                        <a:solidFill>
                          <a:schemeClr val="bg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effectLst/>
                          <a:latin typeface="Times New Roman" pitchFamily="18" charset="0"/>
                          <a:cs typeface="Times New Roman" pitchFamily="18" charset="0"/>
                        </a:rPr>
                        <a:t>23</a:t>
                      </a:r>
                      <a:endParaRPr lang="ru-RU" sz="1100" b="1" dirty="0">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effectLst/>
                          <a:latin typeface="Times New Roman" pitchFamily="18" charset="0"/>
                          <a:cs typeface="Times New Roman" pitchFamily="18" charset="0"/>
                        </a:rPr>
                        <a:t>«Рухани жаңғыру» институты, университет факультеттері</a:t>
                      </a:r>
                      <a:endParaRPr lang="ru-RU" sz="1100" b="1" dirty="0">
                        <a:effectLst/>
                        <a:latin typeface="Times New Roman" pitchFamily="18" charset="0"/>
                        <a:ea typeface="Times New Roman"/>
                        <a:cs typeface="Times New Roman" pitchFamily="18" charset="0"/>
                      </a:endParaRPr>
                    </a:p>
                  </a:txBody>
                  <a:tcPr marL="17441" marR="17441" marT="0" marB="0"/>
                </a:tc>
              </a:tr>
              <a:tr h="287016">
                <a:tc>
                  <a:txBody>
                    <a:bodyPr/>
                    <a:lstStyle/>
                    <a:p>
                      <a:pPr marL="342900" lvl="0" indent="-342900" algn="ctr">
                        <a:lnSpc>
                          <a:spcPct val="115000"/>
                        </a:lnSpc>
                        <a:spcAft>
                          <a:spcPts val="0"/>
                        </a:spcAft>
                        <a:buFont typeface="+mj-lt"/>
                        <a:buAutoNum type="arabicPeriod"/>
                      </a:pPr>
                      <a:r>
                        <a:rPr lang="kk-KZ" sz="300" dirty="0">
                          <a:effectLst/>
                        </a:rPr>
                        <a:t> </a:t>
                      </a:r>
                      <a:endParaRPr lang="ru-RU" sz="300" dirty="0">
                        <a:effectLst/>
                        <a:latin typeface="Calibri"/>
                        <a:ea typeface="Times New Roman"/>
                        <a:cs typeface="Arial"/>
                      </a:endParaRPr>
                    </a:p>
                  </a:txBody>
                  <a:tcPr marL="17441" marR="17441" marT="0" marB="0"/>
                </a:tc>
                <a:tc>
                  <a:txBody>
                    <a:bodyPr/>
                    <a:lstStyle/>
                    <a:p>
                      <a:pPr algn="ctr">
                        <a:lnSpc>
                          <a:spcPct val="115000"/>
                        </a:lnSpc>
                        <a:spcAft>
                          <a:spcPts val="0"/>
                        </a:spcAft>
                      </a:pPr>
                      <a:r>
                        <a:rPr lang="kk-KZ" sz="1100" b="1" dirty="0">
                          <a:effectLst/>
                          <a:latin typeface="Times New Roman" pitchFamily="18" charset="0"/>
                          <a:cs typeface="Times New Roman" pitchFamily="18" charset="0"/>
                        </a:rPr>
                        <a:t>Презентация-таныстырылым</a:t>
                      </a:r>
                      <a:endParaRPr lang="ru-RU" sz="1100" b="1" dirty="0">
                        <a:solidFill>
                          <a:schemeClr val="bg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a:effectLst/>
                          <a:latin typeface="Times New Roman" pitchFamily="18" charset="0"/>
                          <a:cs typeface="Times New Roman" pitchFamily="18" charset="0"/>
                        </a:rPr>
                        <a:t>3</a:t>
                      </a:r>
                      <a:endParaRPr lang="ru-RU" sz="1100" b="1">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effectLst/>
                          <a:latin typeface="Times New Roman" pitchFamily="18" charset="0"/>
                          <a:cs typeface="Times New Roman" pitchFamily="18" charset="0"/>
                        </a:rPr>
                        <a:t>«Рухани жаңғыру» институты</a:t>
                      </a:r>
                      <a:endParaRPr lang="ru-RU" sz="1100" b="1" dirty="0">
                        <a:effectLst/>
                        <a:latin typeface="Times New Roman" pitchFamily="18" charset="0"/>
                        <a:ea typeface="Times New Roman"/>
                        <a:cs typeface="Times New Roman" pitchFamily="18" charset="0"/>
                      </a:endParaRPr>
                    </a:p>
                  </a:txBody>
                  <a:tcPr marL="17441" marR="17441" marT="0" marB="0"/>
                </a:tc>
              </a:tr>
            </a:tbl>
          </a:graphicData>
        </a:graphic>
      </p:graphicFrame>
      <p:sp>
        <p:nvSpPr>
          <p:cNvPr id="10" name="Rectangle 2"/>
          <p:cNvSpPr>
            <a:spLocks noChangeArrowheads="1"/>
          </p:cNvSpPr>
          <p:nvPr/>
        </p:nvSpPr>
        <p:spPr bwMode="auto">
          <a:xfrm>
            <a:off x="3859213" y="111918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1" name="Таблица 10"/>
          <p:cNvGraphicFramePr>
            <a:graphicFrameLocks noGrp="1"/>
          </p:cNvGraphicFramePr>
          <p:nvPr>
            <p:extLst>
              <p:ext uri="{D42A27DB-BD31-4B8C-83A1-F6EECF244321}">
                <p14:modId xmlns="" xmlns:p14="http://schemas.microsoft.com/office/powerpoint/2010/main" val="687441010"/>
              </p:ext>
            </p:extLst>
          </p:nvPr>
        </p:nvGraphicFramePr>
        <p:xfrm>
          <a:off x="1214383" y="5072074"/>
          <a:ext cx="6929519" cy="1645236"/>
        </p:xfrm>
        <a:graphic>
          <a:graphicData uri="http://schemas.openxmlformats.org/drawingml/2006/table">
            <a:tbl>
              <a:tblPr firstRow="1" firstCol="1" bandRow="1">
                <a:tableStyleId>{5C22544A-7EE6-4342-B048-85BDC9FD1C3A}</a:tableStyleId>
              </a:tblPr>
              <a:tblGrid>
                <a:gridCol w="3922928"/>
                <a:gridCol w="1087629"/>
                <a:gridCol w="1918962"/>
              </a:tblGrid>
              <a:tr h="635768">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Халықаралық, республикалық, облыстық, қалалық және университетішілік дөңгелек үстелдер (Алқалы кеңестер)</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33</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«Рухани жаңғыру» институты, университет факультеттері</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r>
              <a:tr h="311948">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Шеберлік сағаты (мастер класс)</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3</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a:solidFill>
                            <a:schemeClr val="tx1"/>
                          </a:solidFill>
                          <a:effectLst/>
                          <a:latin typeface="Times New Roman" pitchFamily="18" charset="0"/>
                          <a:cs typeface="Times New Roman" pitchFamily="18" charset="0"/>
                        </a:rPr>
                        <a:t>«Рухани жаңғыру» институты</a:t>
                      </a:r>
                      <a:endParaRPr lang="ru-RU" sz="1100" b="1">
                        <a:solidFill>
                          <a:schemeClr val="tx1"/>
                        </a:solidFill>
                        <a:effectLst/>
                        <a:latin typeface="Times New Roman" pitchFamily="18" charset="0"/>
                        <a:ea typeface="Times New Roman"/>
                        <a:cs typeface="Times New Roman" pitchFamily="18" charset="0"/>
                      </a:endParaRPr>
                    </a:p>
                  </a:txBody>
                  <a:tcPr marL="17441" marR="17441" marT="0" marB="0"/>
                </a:tc>
              </a:tr>
              <a:tr h="623896">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Кездесу</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10</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«Рухани жаңғыру» институты, университет факультеттері</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r>
            </a:tbl>
          </a:graphicData>
        </a:graphic>
      </p:graphicFrame>
    </p:spTree>
    <p:extLst>
      <p:ext uri="{BB962C8B-B14F-4D97-AF65-F5344CB8AC3E}">
        <p14:creationId xmlns="" xmlns:p14="http://schemas.microsoft.com/office/powerpoint/2010/main" val="311049734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2.168.200.3\фотографии\2020-2021\26.09.2020 Жұбан 100 жыл\IMG_8361.JPG"/>
          <p:cNvPicPr>
            <a:picLocks noChangeAspect="1" noChangeArrowheads="1"/>
          </p:cNvPicPr>
          <p:nvPr/>
        </p:nvPicPr>
        <p:blipFill>
          <a:blip r:embed="rId2" cstate="print"/>
          <a:srcRect/>
          <a:stretch>
            <a:fillRect/>
          </a:stretch>
        </p:blipFill>
        <p:spPr bwMode="auto">
          <a:xfrm>
            <a:off x="5274420" y="4500571"/>
            <a:ext cx="2798042" cy="2000264"/>
          </a:xfrm>
          <a:prstGeom prst="rect">
            <a:avLst/>
          </a:prstGeom>
          <a:ln>
            <a:noFill/>
          </a:ln>
          <a:effectLst>
            <a:outerShdw blurRad="76200" dir="18900000" sy="23000" kx="-1200000" algn="bl" rotWithShape="0">
              <a:prstClr val="black">
                <a:alpha val="20000"/>
              </a:prstClr>
            </a:outerShdw>
          </a:effectLst>
        </p:spPr>
      </p:pic>
      <p:pic>
        <p:nvPicPr>
          <p:cNvPr id="4099" name="Picture 3"/>
          <p:cNvPicPr>
            <a:picLocks noChangeAspect="1" noChangeArrowheads="1"/>
          </p:cNvPicPr>
          <p:nvPr/>
        </p:nvPicPr>
        <p:blipFill>
          <a:blip r:embed="rId3" cstate="print"/>
          <a:srcRect/>
          <a:stretch>
            <a:fillRect/>
          </a:stretch>
        </p:blipFill>
        <p:spPr bwMode="auto">
          <a:xfrm>
            <a:off x="5357818" y="2143116"/>
            <a:ext cx="2786082" cy="1857388"/>
          </a:xfrm>
          <a:prstGeom prst="rect">
            <a:avLst/>
          </a:prstGeom>
          <a:ln>
            <a:noFill/>
          </a:ln>
          <a:effectLst>
            <a:outerShdw blurRad="76200" dist="12700" dir="8100000" sy="-23000" kx="800400" algn="br" rotWithShape="0">
              <a:prstClr val="black">
                <a:alpha val="20000"/>
              </a:prstClr>
            </a:outerShdw>
          </a:effectLst>
        </p:spPr>
      </p:pic>
      <p:pic>
        <p:nvPicPr>
          <p:cNvPr id="1026" name="Picture 2" descr="C:\Users\ЗКУ\Documents\ReceivedFiles\Рухани жангыру Кдиршаев А.С\img579.jpg"/>
          <p:cNvPicPr>
            <a:picLocks noChangeAspect="1" noChangeArrowheads="1"/>
          </p:cNvPicPr>
          <p:nvPr/>
        </p:nvPicPr>
        <p:blipFill>
          <a:blip r:embed="rId4" cstate="print"/>
          <a:srcRect l="3836" t="12410" r="10836" b="1992"/>
          <a:stretch>
            <a:fillRect/>
          </a:stretch>
        </p:blipFill>
        <p:spPr bwMode="auto">
          <a:xfrm>
            <a:off x="714348" y="1714488"/>
            <a:ext cx="2143140" cy="2857520"/>
          </a:xfrm>
          <a:prstGeom prst="rect">
            <a:avLst/>
          </a:prstGeom>
          <a:ln>
            <a:noFill/>
          </a:ln>
          <a:effectLst>
            <a:softEdge rad="112500"/>
          </a:effectLst>
        </p:spPr>
      </p:pic>
      <p:sp>
        <p:nvSpPr>
          <p:cNvPr id="4" name="TextBox 3"/>
          <p:cNvSpPr txBox="1"/>
          <p:nvPr/>
        </p:nvSpPr>
        <p:spPr>
          <a:xfrm>
            <a:off x="571472" y="4714884"/>
            <a:ext cx="4660419" cy="1215717"/>
          </a:xfrm>
          <a:prstGeom prst="rect">
            <a:avLst/>
          </a:prstGeom>
          <a:noFill/>
        </p:spPr>
        <p:txBody>
          <a:bodyPr wrap="square" rtlCol="0">
            <a:spAutoFit/>
          </a:bodyPr>
          <a:lstStyle/>
          <a:p>
            <a:pPr algn="just"/>
            <a:r>
              <a:rPr lang="kk-KZ" sz="1300" b="1" dirty="0">
                <a:latin typeface="Times New Roman" pitchFamily="18" charset="0"/>
                <a:cs typeface="Times New Roman" pitchFamily="18" charset="0"/>
              </a:rPr>
              <a:t> </a:t>
            </a:r>
            <a:r>
              <a:rPr lang="kk-KZ" sz="1300" b="1" dirty="0" smtClean="0">
                <a:latin typeface="Times New Roman" pitchFamily="18" charset="0"/>
                <a:cs typeface="Times New Roman" pitchFamily="18" charset="0"/>
              </a:rPr>
              <a:t>   «Жұбанның жыры – </a:t>
            </a:r>
            <a:r>
              <a:rPr lang="ru-RU" sz="1300" b="1" dirty="0" err="1" smtClean="0">
                <a:latin typeface="Times New Roman" pitchFamily="18" charset="0"/>
                <a:cs typeface="Times New Roman" pitchFamily="18" charset="0"/>
              </a:rPr>
              <a:t>ғасырлар</a:t>
            </a:r>
            <a:r>
              <a:rPr lang="ru-RU" sz="1300" b="1" dirty="0" smtClean="0">
                <a:latin typeface="Times New Roman" pitchFamily="18" charset="0"/>
                <a:cs typeface="Times New Roman" pitchFamily="18" charset="0"/>
              </a:rPr>
              <a:t> </a:t>
            </a:r>
            <a:r>
              <a:rPr lang="ru-RU" sz="1300" b="1" dirty="0" err="1" smtClean="0">
                <a:latin typeface="Times New Roman" pitchFamily="18" charset="0"/>
                <a:cs typeface="Times New Roman" pitchFamily="18" charset="0"/>
              </a:rPr>
              <a:t>үні</a:t>
            </a:r>
            <a:r>
              <a:rPr lang="ru-RU" sz="13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атты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Қазақстанның</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Халық</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жазушысы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Мемлекеттік</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сыйлықтың</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иегері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қоғам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қайраткері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ақын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Жұбан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Молдағалиевтың</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туғанына</a:t>
            </a:r>
            <a:r>
              <a:rPr lang="ru-RU" sz="1200" dirty="0" smtClean="0">
                <a:latin typeface="Times New Roman" pitchFamily="18" charset="0"/>
                <a:cs typeface="Times New Roman" pitchFamily="18" charset="0"/>
              </a:rPr>
              <a:t> 100 </a:t>
            </a:r>
            <a:r>
              <a:rPr lang="ru-RU" sz="1200" dirty="0" err="1" smtClean="0">
                <a:latin typeface="Times New Roman" pitchFamily="18" charset="0"/>
                <a:cs typeface="Times New Roman" pitchFamily="18" charset="0"/>
              </a:rPr>
              <a:t>жыл</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толуына</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арналған</a:t>
            </a:r>
            <a:r>
              <a:rPr lang="ru-RU" sz="1200"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халықаралық</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ғылыми</a:t>
            </a:r>
            <a:r>
              <a:rPr lang="ru-RU" sz="1200" b="1" dirty="0" smtClean="0">
                <a:latin typeface="Times New Roman" pitchFamily="18" charset="0"/>
                <a:cs typeface="Times New Roman" pitchFamily="18" charset="0"/>
              </a:rPr>
              <a:t> онлайн конференция </a:t>
            </a:r>
            <a:r>
              <a:rPr lang="ru-RU" sz="1200" dirty="0" err="1" smtClean="0">
                <a:latin typeface="Times New Roman" pitchFamily="18" charset="0"/>
                <a:cs typeface="Times New Roman" pitchFamily="18" charset="0"/>
              </a:rPr>
              <a:t>өткізілді</a:t>
            </a:r>
            <a:r>
              <a:rPr lang="ru-RU" sz="1200" dirty="0" smtClean="0">
                <a:latin typeface="Times New Roman" pitchFamily="18" charset="0"/>
                <a:cs typeface="Times New Roman" pitchFamily="18" charset="0"/>
              </a:rPr>
              <a:t>. Модератор: </a:t>
            </a:r>
            <a:r>
              <a:rPr lang="ru-RU" sz="1200" dirty="0" err="1" smtClean="0">
                <a:latin typeface="Times New Roman" pitchFamily="18" charset="0"/>
                <a:cs typeface="Times New Roman" pitchFamily="18" charset="0"/>
              </a:rPr>
              <a:t>Қыдыршаев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Абат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Сатыбайұлы</a:t>
            </a:r>
            <a:r>
              <a:rPr lang="ru-RU" sz="1200" b="1" dirty="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Рухани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жаңғыру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институтының</a:t>
            </a:r>
            <a:r>
              <a:rPr lang="ru-RU" sz="1200" dirty="0">
                <a:latin typeface="Times New Roman" pitchFamily="18" charset="0"/>
                <a:cs typeface="Times New Roman" pitchFamily="18" charset="0"/>
              </a:rPr>
              <a:t> директоры, </a:t>
            </a:r>
            <a:r>
              <a:rPr lang="ru-RU" sz="1200" dirty="0" err="1">
                <a:latin typeface="Times New Roman" pitchFamily="18" charset="0"/>
                <a:cs typeface="Times New Roman" pitchFamily="18" charset="0"/>
              </a:rPr>
              <a:t>п.ғ.д</a:t>
            </a:r>
            <a:r>
              <a:rPr lang="ru-RU" sz="1200" dirty="0">
                <a:latin typeface="Times New Roman" pitchFamily="18" charset="0"/>
                <a:cs typeface="Times New Roman" pitchFamily="18" charset="0"/>
              </a:rPr>
              <a:t>., профессор </a:t>
            </a:r>
            <a:endParaRPr lang="kk-KZ" sz="1200" dirty="0" smtClean="0">
              <a:latin typeface="Times New Roman" pitchFamily="18" charset="0"/>
              <a:cs typeface="Times New Roman" pitchFamily="18" charset="0"/>
            </a:endParaRPr>
          </a:p>
        </p:txBody>
      </p:sp>
      <p:pic>
        <p:nvPicPr>
          <p:cNvPr id="5" name="Рисунок 4"/>
          <p:cNvPicPr>
            <a:picLocks noChangeAspect="1"/>
          </p:cNvPicPr>
          <p:nvPr/>
        </p:nvPicPr>
        <p:blipFill rotWithShape="1">
          <a:blip r:embed="rId5">
            <a:extLst>
              <a:ext uri="{28A0092B-C50C-407E-A947-70E740481C1C}">
                <a14:useLocalDpi xmlns="" xmlns:a14="http://schemas.microsoft.com/office/drawing/2010/main" val="0"/>
              </a:ext>
            </a:extLst>
          </a:blip>
          <a:srcRect l="9243" t="21992" r="17892" b="32621"/>
          <a:stretch/>
        </p:blipFill>
        <p:spPr>
          <a:xfrm>
            <a:off x="2928926" y="1857364"/>
            <a:ext cx="1871331" cy="2664296"/>
          </a:xfrm>
          <a:prstGeom prst="rect">
            <a:avLst/>
          </a:prstGeom>
          <a:effectLst>
            <a:softEdge rad="31750"/>
          </a:effectLst>
        </p:spPr>
      </p:pic>
      <p:sp>
        <p:nvSpPr>
          <p:cNvPr id="9" name="Прямоугольник 8"/>
          <p:cNvSpPr/>
          <p:nvPr/>
        </p:nvSpPr>
        <p:spPr>
          <a:xfrm>
            <a:off x="857224" y="428604"/>
            <a:ext cx="7358114" cy="738664"/>
          </a:xfrm>
          <a:prstGeom prst="rect">
            <a:avLst/>
          </a:prstGeom>
        </p:spPr>
        <p:txBody>
          <a:bodyPr wrap="square">
            <a:spAutoFit/>
          </a:bodyPr>
          <a:lstStyle/>
          <a:p>
            <a:pPr algn="just"/>
            <a:r>
              <a:rPr lang="kk-KZ" sz="1400" b="1" dirty="0" smtClean="0">
                <a:effectLst>
                  <a:outerShdw blurRad="38100" dist="38100" dir="2700000" algn="tl">
                    <a:srgbClr val="000000">
                      <a:alpha val="43137"/>
                    </a:srgbClr>
                  </a:outerShdw>
                </a:effectLst>
                <a:latin typeface="Times New Roman" pitchFamily="18" charset="0"/>
                <a:cs typeface="Times New Roman" pitchFamily="18" charset="0"/>
              </a:rPr>
              <a:t>ІХ</a:t>
            </a:r>
            <a:r>
              <a:rPr lang="en-US" sz="1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400" b="1" dirty="0" err="1" smtClean="0">
                <a:effectLst>
                  <a:outerShdw blurRad="38100" dist="38100" dir="2700000" algn="tl">
                    <a:srgbClr val="000000">
                      <a:alpha val="43137"/>
                    </a:srgbClr>
                  </a:outerShdw>
                </a:effectLst>
                <a:latin typeface="Times New Roman" pitchFamily="18" charset="0"/>
                <a:cs typeface="Times New Roman" pitchFamily="18" charset="0"/>
              </a:rPr>
              <a:t>Қоғамдық рухани</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400" b="1" dirty="0" err="1" smtClean="0">
                <a:effectLst>
                  <a:outerShdw blurRad="38100" dist="38100" dir="2700000" algn="tl">
                    <a:srgbClr val="000000">
                      <a:alpha val="43137"/>
                    </a:srgbClr>
                  </a:outerShdw>
                </a:effectLst>
                <a:latin typeface="Times New Roman" pitchFamily="18" charset="0"/>
                <a:cs typeface="Times New Roman" pitchFamily="18" charset="0"/>
              </a:rPr>
              <a:t>жаңғыру» бағдарламасы аясында</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400" b="1" dirty="0" err="1" smtClean="0">
                <a:effectLst>
                  <a:outerShdw blurRad="38100" dist="38100" dir="2700000" algn="tl">
                    <a:srgbClr val="000000">
                      <a:alpha val="43137"/>
                    </a:srgbClr>
                  </a:outerShdw>
                </a:effectLst>
                <a:latin typeface="Times New Roman" pitchFamily="18" charset="0"/>
                <a:cs typeface="Times New Roman" pitchFamily="18" charset="0"/>
              </a:rPr>
              <a:t>жарық көрген жарияланымдар</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 (Монография, </a:t>
            </a:r>
            <a:r>
              <a:rPr lang="ru-RU" sz="1400" b="1" dirty="0" err="1" smtClean="0">
                <a:effectLst>
                  <a:outerShdw blurRad="38100" dist="38100" dir="2700000" algn="tl">
                    <a:srgbClr val="000000">
                      <a:alpha val="43137"/>
                    </a:srgbClr>
                  </a:outerShdw>
                </a:effectLst>
                <a:latin typeface="Times New Roman" pitchFamily="18" charset="0"/>
                <a:cs typeface="Times New Roman" pitchFamily="18" charset="0"/>
              </a:rPr>
              <a:t>ғылыми жинақ, халықаралық, республикалық </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журнал, газет </a:t>
            </a:r>
            <a:r>
              <a:rPr lang="ru-RU" sz="1400" b="1" dirty="0" err="1" smtClean="0">
                <a:effectLst>
                  <a:outerShdw blurRad="38100" dist="38100" dir="2700000" algn="tl">
                    <a:srgbClr val="000000">
                      <a:alpha val="43137"/>
                    </a:srgbClr>
                  </a:outerShdw>
                </a:effectLst>
                <a:latin typeface="Times New Roman" pitchFamily="18" charset="0"/>
                <a:cs typeface="Times New Roman" pitchFamily="18" charset="0"/>
              </a:rPr>
              <a:t>беттеріндегі</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400" b="1" dirty="0" err="1" smtClean="0">
                <a:effectLst>
                  <a:outerShdw blurRad="38100" dist="38100" dir="2700000" algn="tl">
                    <a:srgbClr val="000000">
                      <a:alpha val="43137"/>
                    </a:srgbClr>
                  </a:outerShdw>
                </a:effectLst>
                <a:latin typeface="Times New Roman" pitchFamily="18" charset="0"/>
                <a:cs typeface="Times New Roman" pitchFamily="18" charset="0"/>
              </a:rPr>
              <a:t>мақалалар</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 т.б.) </a:t>
            </a:r>
            <a:r>
              <a:rPr lang="ru-RU" sz="1400" b="1" dirty="0" err="1" smtClean="0">
                <a:effectLst>
                  <a:outerShdw blurRad="38100" dist="38100" dir="2700000" algn="tl">
                    <a:srgbClr val="000000">
                      <a:alpha val="43137"/>
                    </a:srgbClr>
                  </a:outerShdw>
                </a:effectLst>
                <a:latin typeface="Times New Roman" pitchFamily="18" charset="0"/>
                <a:cs typeface="Times New Roman" pitchFamily="18" charset="0"/>
              </a:rPr>
              <a:t>(Барлығы:230 </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a:t>
            </a:r>
            <a:r>
              <a:rPr lang="ru-RU" sz="1400" b="1" dirty="0" err="1" smtClean="0">
                <a:effectLst>
                  <a:outerShdw blurRad="38100" dist="38100" dir="2700000" algn="tl">
                    <a:srgbClr val="000000">
                      <a:alpha val="43137"/>
                    </a:srgbClr>
                  </a:outerShdw>
                </a:effectLst>
                <a:latin typeface="Times New Roman" pitchFamily="18" charset="0"/>
                <a:cs typeface="Times New Roman" pitchFamily="18" charset="0"/>
              </a:rPr>
              <a:t>екі</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400" b="1" dirty="0" err="1" smtClean="0">
                <a:effectLst>
                  <a:outerShdw blurRad="38100" dist="38100" dir="2700000" algn="tl">
                    <a:srgbClr val="000000">
                      <a:alpha val="43137"/>
                    </a:srgbClr>
                  </a:outerShdw>
                </a:effectLst>
                <a:latin typeface="Times New Roman" pitchFamily="18" charset="0"/>
                <a:cs typeface="Times New Roman" pitchFamily="18" charset="0"/>
              </a:rPr>
              <a:t>жүз отыз</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sz="1400" b="1" dirty="0" err="1" smtClean="0">
                <a:effectLst>
                  <a:outerShdw blurRad="38100" dist="38100" dir="2700000" algn="tl">
                    <a:srgbClr val="000000">
                      <a:alpha val="43137"/>
                    </a:srgbClr>
                  </a:outerShdw>
                </a:effectLst>
                <a:latin typeface="Times New Roman" pitchFamily="18" charset="0"/>
                <a:cs typeface="Times New Roman" pitchFamily="18" charset="0"/>
              </a:rPr>
              <a:t>мақала</a:t>
            </a:r>
            <a:r>
              <a:rPr lang="ru-RU" sz="1400" b="1" dirty="0" smtClean="0">
                <a:effectLst>
                  <a:outerShdw blurRad="38100" dist="38100" dir="2700000" algn="tl">
                    <a:srgbClr val="000000">
                      <a:alpha val="43137"/>
                    </a:srgbClr>
                  </a:outerShdw>
                </a:effectLst>
                <a:latin typeface="Times New Roman" pitchFamily="18" charset="0"/>
                <a:cs typeface="Times New Roman" pitchFamily="18" charset="0"/>
              </a:rPr>
              <a:t>): </a:t>
            </a:r>
            <a:endParaRPr lang="ru-RU" sz="14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Прямоугольник 9"/>
          <p:cNvSpPr/>
          <p:nvPr/>
        </p:nvSpPr>
        <p:spPr>
          <a:xfrm>
            <a:off x="428596" y="1285860"/>
            <a:ext cx="8143900" cy="276999"/>
          </a:xfrm>
          <a:prstGeom prst="rect">
            <a:avLst/>
          </a:prstGeom>
        </p:spPr>
        <p:txBody>
          <a:bodyPr wrap="square">
            <a:spAutoFit/>
          </a:bodyPr>
          <a:lstStyle/>
          <a:p>
            <a:pPr algn="ctr"/>
            <a:r>
              <a:rPr lang="ru-RU" sz="1200" b="1" dirty="0" err="1" smtClean="0">
                <a:latin typeface="Times New Roman" pitchFamily="18" charset="0"/>
                <a:cs typeface="Times New Roman" pitchFamily="18" charset="0"/>
              </a:rPr>
              <a:t>“Жұбан Молдағалиев”  энциклопедиясының </a:t>
            </a:r>
            <a:r>
              <a:rPr lang="ru-RU" sz="1200" b="1" dirty="0" smtClean="0">
                <a:latin typeface="Times New Roman" pitchFamily="18" charset="0"/>
                <a:cs typeface="Times New Roman" pitchFamily="18" charset="0"/>
              </a:rPr>
              <a:t>Бас редакторы – профессор </a:t>
            </a:r>
            <a:r>
              <a:rPr lang="ru-RU" sz="1200" b="1" dirty="0" err="1" smtClean="0">
                <a:latin typeface="Times New Roman" pitchFamily="18" charset="0"/>
                <a:cs typeface="Times New Roman" pitchFamily="18" charset="0"/>
              </a:rPr>
              <a:t>Абат</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Қыдыршаев</a:t>
            </a:r>
            <a:endParaRPr lang="ru-RU" sz="1200" b="1"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57224" y="214290"/>
            <a:ext cx="7143801" cy="6524863"/>
          </a:xfrm>
          <a:prstGeom prst="rect">
            <a:avLst/>
          </a:prstGeom>
          <a:noFill/>
        </p:spPr>
        <p:txBody>
          <a:bodyPr wrap="square">
            <a:spAutoFit/>
          </a:bodyPr>
          <a:lstStyle/>
          <a:p>
            <a:endParaRPr lang="ru-RU" sz="1100" dirty="0">
              <a:latin typeface="Times New Roman" pitchFamily="18" charset="0"/>
              <a:cs typeface="Times New Roman" pitchFamily="18" charset="0"/>
            </a:endParaRP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.1</a:t>
            </a:r>
            <a:r>
              <a:rPr lang="ru-RU" sz="1100" b="1" dirty="0">
                <a:latin typeface="Times New Roman" pitchFamily="18" charset="0"/>
                <a:cs typeface="Times New Roman" pitchFamily="18" charset="0"/>
              </a:rPr>
              <a:t>. Монография. </a:t>
            </a:r>
            <a:r>
              <a:rPr lang="ru-RU" sz="1100" dirty="0" err="1">
                <a:latin typeface="Times New Roman" pitchFamily="18" charset="0"/>
                <a:cs typeface="Times New Roman" pitchFamily="18" charset="0"/>
              </a:rPr>
              <a:t>Мүтиев</a:t>
            </a:r>
            <a:r>
              <a:rPr lang="ru-RU" sz="1100" dirty="0">
                <a:latin typeface="Times New Roman" pitchFamily="18" charset="0"/>
                <a:cs typeface="Times New Roman" pitchFamily="18" charset="0"/>
              </a:rPr>
              <a:t> З.Ж., </a:t>
            </a:r>
            <a:r>
              <a:rPr lang="ru-RU" sz="1100" dirty="0" err="1">
                <a:latin typeface="Times New Roman" pitchFamily="18" charset="0"/>
                <a:cs typeface="Times New Roman" pitchFamily="18" charset="0"/>
              </a:rPr>
              <a:t>Мұханбетова</a:t>
            </a:r>
            <a:r>
              <a:rPr lang="ru-RU" sz="1100" dirty="0">
                <a:latin typeface="Times New Roman" pitchFamily="18" charset="0"/>
                <a:cs typeface="Times New Roman" pitchFamily="18" charset="0"/>
              </a:rPr>
              <a:t> Ж.Ө. </a:t>
            </a:r>
            <a:r>
              <a:rPr lang="ru-RU" sz="1100" dirty="0" err="1">
                <a:latin typeface="Times New Roman" pitchFamily="18" charset="0"/>
                <a:cs typeface="Times New Roman" pitchFamily="18" charset="0"/>
              </a:rPr>
              <a:t>Әдеби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өлкетану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Қоғамдық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сананы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жаңғырту</a:t>
            </a:r>
            <a:r>
              <a:rPr lang="ru-RU" sz="1100" dirty="0">
                <a:latin typeface="Times New Roman" pitchFamily="18" charset="0"/>
                <a:cs typeface="Times New Roman" pitchFamily="18" charset="0"/>
              </a:rPr>
              <a:t> (Орал </a:t>
            </a:r>
            <a:r>
              <a:rPr lang="ru-RU" sz="1100" dirty="0" err="1">
                <a:latin typeface="Times New Roman" pitchFamily="18" charset="0"/>
                <a:cs typeface="Times New Roman" pitchFamily="18" charset="0"/>
              </a:rPr>
              <a:t>өңірі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ақын-жазушыларының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шығармашылық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мұрасы</a:t>
            </a:r>
            <a:r>
              <a:rPr lang="ru-RU" sz="1100" dirty="0">
                <a:latin typeface="Times New Roman" pitchFamily="18" charset="0"/>
                <a:cs typeface="Times New Roman" pitchFamily="18" charset="0"/>
              </a:rPr>
              <a:t>. ХХ-ХХІ </a:t>
            </a:r>
            <a:r>
              <a:rPr lang="ru-RU" sz="1100" dirty="0" err="1">
                <a:latin typeface="Times New Roman" pitchFamily="18" charset="0"/>
                <a:cs typeface="Times New Roman" pitchFamily="18" charset="0"/>
              </a:rPr>
              <a:t>ғасырдың</a:t>
            </a:r>
            <a:r>
              <a:rPr lang="ru-RU" sz="1100" dirty="0">
                <a:latin typeface="Times New Roman" pitchFamily="18" charset="0"/>
                <a:cs typeface="Times New Roman" pitchFamily="18" charset="0"/>
              </a:rPr>
              <a:t> басы): 1-кітап.– Орал: </a:t>
            </a:r>
            <a:r>
              <a:rPr lang="ru-RU" sz="1100" dirty="0" err="1">
                <a:latin typeface="Times New Roman" pitchFamily="18" charset="0"/>
                <a:cs typeface="Times New Roman" pitchFamily="18" charset="0"/>
              </a:rPr>
              <a:t>М.Өтемісов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Батыс</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Қазақстан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мемлекеттік</a:t>
            </a:r>
            <a:r>
              <a:rPr lang="ru-RU" sz="1100" dirty="0">
                <a:latin typeface="Times New Roman" pitchFamily="18" charset="0"/>
                <a:cs typeface="Times New Roman" pitchFamily="18" charset="0"/>
              </a:rPr>
              <a:t> университеті,2018.-Орал: «</a:t>
            </a:r>
            <a:r>
              <a:rPr lang="ru-RU" sz="1100" dirty="0" err="1">
                <a:latin typeface="Times New Roman" pitchFamily="18" charset="0"/>
                <a:cs typeface="Times New Roman" pitchFamily="18" charset="0"/>
              </a:rPr>
              <a:t>Шұғыла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Принт</a:t>
            </a:r>
            <a:r>
              <a:rPr lang="ru-RU" sz="1100" dirty="0">
                <a:latin typeface="Times New Roman" pitchFamily="18" charset="0"/>
                <a:cs typeface="Times New Roman" pitchFamily="18" charset="0"/>
              </a:rPr>
              <a:t>», 2018. – 420 бет.</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.2</a:t>
            </a:r>
            <a:r>
              <a:rPr lang="ru-RU" sz="1100" b="1" dirty="0">
                <a:latin typeface="Times New Roman" pitchFamily="18" charset="0"/>
                <a:cs typeface="Times New Roman" pitchFamily="18" charset="0"/>
              </a:rPr>
              <a:t>. Монография. </a:t>
            </a:r>
            <a:r>
              <a:rPr lang="ru-RU" sz="1100" dirty="0" err="1">
                <a:latin typeface="Times New Roman" pitchFamily="18" charset="0"/>
                <a:cs typeface="Times New Roman" pitchFamily="18" charset="0"/>
              </a:rPr>
              <a:t>Мүтиев</a:t>
            </a:r>
            <a:r>
              <a:rPr lang="ru-RU" sz="1100" dirty="0">
                <a:latin typeface="Times New Roman" pitchFamily="18" charset="0"/>
                <a:cs typeface="Times New Roman" pitchFamily="18" charset="0"/>
              </a:rPr>
              <a:t> З.Ж., </a:t>
            </a:r>
            <a:r>
              <a:rPr lang="ru-RU" sz="1100" dirty="0" err="1">
                <a:latin typeface="Times New Roman" pitchFamily="18" charset="0"/>
                <a:cs typeface="Times New Roman" pitchFamily="18" charset="0"/>
              </a:rPr>
              <a:t>Мұханбетова</a:t>
            </a:r>
            <a:r>
              <a:rPr lang="ru-RU" sz="1100" dirty="0">
                <a:latin typeface="Times New Roman" pitchFamily="18" charset="0"/>
                <a:cs typeface="Times New Roman" pitchFamily="18" charset="0"/>
              </a:rPr>
              <a:t> Ж.Ө. </a:t>
            </a:r>
            <a:r>
              <a:rPr lang="ru-RU" sz="1100" dirty="0" err="1">
                <a:latin typeface="Times New Roman" pitchFamily="18" charset="0"/>
                <a:cs typeface="Times New Roman" pitchFamily="18" charset="0"/>
              </a:rPr>
              <a:t>Әдеби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өлкетану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қоғамдық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сананы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жаңғырту</a:t>
            </a:r>
            <a:r>
              <a:rPr lang="ru-RU" sz="1100" dirty="0">
                <a:latin typeface="Times New Roman" pitchFamily="18" charset="0"/>
                <a:cs typeface="Times New Roman" pitchFamily="18" charset="0"/>
              </a:rPr>
              <a:t> (Орал </a:t>
            </a:r>
            <a:r>
              <a:rPr lang="ru-RU" sz="1100" dirty="0" err="1">
                <a:latin typeface="Times New Roman" pitchFamily="18" charset="0"/>
                <a:cs typeface="Times New Roman" pitchFamily="18" charset="0"/>
              </a:rPr>
              <a:t>өңірі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ақын-жазушыларының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шығармашылық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мұрасы</a:t>
            </a:r>
            <a:r>
              <a:rPr lang="ru-RU" sz="1100" dirty="0">
                <a:latin typeface="Times New Roman" pitchFamily="18" charset="0"/>
                <a:cs typeface="Times New Roman" pitchFamily="18" charset="0"/>
              </a:rPr>
              <a:t>. ХХ-ХХІ </a:t>
            </a:r>
            <a:r>
              <a:rPr lang="ru-RU" sz="1100" dirty="0" err="1">
                <a:latin typeface="Times New Roman" pitchFamily="18" charset="0"/>
                <a:cs typeface="Times New Roman" pitchFamily="18" charset="0"/>
              </a:rPr>
              <a:t>ғасырдың</a:t>
            </a:r>
            <a:r>
              <a:rPr lang="ru-RU" sz="1100" dirty="0">
                <a:latin typeface="Times New Roman" pitchFamily="18" charset="0"/>
                <a:cs typeface="Times New Roman" pitchFamily="18" charset="0"/>
              </a:rPr>
              <a:t> басы): 2-кітап.- Орал: </a:t>
            </a:r>
            <a:r>
              <a:rPr lang="ru-RU" sz="1100" dirty="0" err="1">
                <a:latin typeface="Times New Roman" pitchFamily="18" charset="0"/>
                <a:cs typeface="Times New Roman" pitchFamily="18" charset="0"/>
              </a:rPr>
              <a:t>М.Өтемісов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Батыс</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Қазақстан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мемлекеттік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университеті</a:t>
            </a:r>
            <a:r>
              <a:rPr lang="ru-RU" sz="1100" dirty="0">
                <a:latin typeface="Times New Roman" pitchFamily="18" charset="0"/>
                <a:cs typeface="Times New Roman" pitchFamily="18" charset="0"/>
              </a:rPr>
              <a:t>, 2019. – Орал: «</a:t>
            </a:r>
            <a:r>
              <a:rPr lang="ru-RU" sz="1100" dirty="0" err="1">
                <a:latin typeface="Times New Roman" pitchFamily="18" charset="0"/>
                <a:cs typeface="Times New Roman" pitchFamily="18" charset="0"/>
              </a:rPr>
              <a:t>Шұғыла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Принт</a:t>
            </a:r>
            <a:r>
              <a:rPr lang="ru-RU" sz="1100" dirty="0">
                <a:latin typeface="Times New Roman" pitchFamily="18" charset="0"/>
                <a:cs typeface="Times New Roman" pitchFamily="18" charset="0"/>
              </a:rPr>
              <a:t>», 2019. -436 бет.</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.3</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b="1" dirty="0">
                <a:latin typeface="Times New Roman" pitchFamily="18" charset="0"/>
                <a:cs typeface="Times New Roman" pitchFamily="18" charset="0"/>
              </a:rPr>
              <a:t> </a:t>
            </a:r>
            <a:r>
              <a:rPr lang="ru-RU" sz="1100" dirty="0">
                <a:latin typeface="Times New Roman" pitchFamily="18" charset="0"/>
                <a:cs typeface="Times New Roman" pitchFamily="18" charset="0"/>
              </a:rPr>
              <a:t>А.С. </a:t>
            </a:r>
            <a:r>
              <a:rPr lang="ru-RU" sz="1100" dirty="0" err="1">
                <a:latin typeface="Times New Roman" pitchFamily="18" charset="0"/>
                <a:cs typeface="Times New Roman" pitchFamily="18" charset="0"/>
              </a:rPr>
              <a:t>Ахмет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Байтұрсынұлының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ғылыми-әдістемелік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мұрасы</a:t>
            </a:r>
            <a:r>
              <a:rPr lang="ru-RU" sz="1100" dirty="0">
                <a:latin typeface="Times New Roman" pitchFamily="18" charset="0"/>
                <a:cs typeface="Times New Roman" pitchFamily="18" charset="0"/>
              </a:rPr>
              <a:t>/«</a:t>
            </a:r>
            <a:r>
              <a:rPr lang="ru-RU" sz="1100" dirty="0" err="1">
                <a:latin typeface="Times New Roman" pitchFamily="18" charset="0"/>
                <a:cs typeface="Times New Roman" pitchFamily="18" charset="0"/>
              </a:rPr>
              <a:t>Ахмет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Байтұрсынұлы</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Алаштың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көсемі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тақырыбындағы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халықаралық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ғылыми-тәжірибелік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конференциясының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материалдар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жинағы</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Нұр-Сұлтан</a:t>
            </a:r>
            <a:r>
              <a:rPr lang="ru-RU" sz="1100" dirty="0">
                <a:latin typeface="Times New Roman" pitchFamily="18" charset="0"/>
                <a:cs typeface="Times New Roman" pitchFamily="18" charset="0"/>
              </a:rPr>
              <a:t>, 2022. -241-263- </a:t>
            </a:r>
            <a:r>
              <a:rPr lang="ru-RU" sz="1100" dirty="0" err="1">
                <a:latin typeface="Times New Roman" pitchFamily="18" charset="0"/>
                <a:cs typeface="Times New Roman" pitchFamily="18" charset="0"/>
              </a:rPr>
              <a:t>б.б</a:t>
            </a:r>
            <a:r>
              <a:rPr lang="ru-RU" sz="1100" dirty="0">
                <a:latin typeface="Times New Roman" pitchFamily="18" charset="0"/>
                <a:cs typeface="Times New Roman" pitchFamily="18" charset="0"/>
              </a:rPr>
              <a:t>.</a:t>
            </a:r>
          </a:p>
          <a:p>
            <a:pPr algn="just"/>
            <a:r>
              <a:rPr lang="ru-RU" sz="1100" b="1" dirty="0" smtClean="0">
                <a:latin typeface="Times New Roman" pitchFamily="18" charset="0"/>
                <a:cs typeface="Times New Roman" pitchFamily="18" charset="0"/>
              </a:rPr>
              <a:t>9.4</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a:t>
            </a:r>
            <a:r>
              <a:rPr lang="ru-RU" sz="1100" dirty="0" err="1">
                <a:latin typeface="Times New Roman" pitchFamily="18" charset="0"/>
                <a:cs typeface="Times New Roman" pitchFamily="18" charset="0"/>
              </a:rPr>
              <a:t>Ахмет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Байтұрсынұлының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әдістемелік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мұрасы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әліппелері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тіл-құралдары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әдістемеліктері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құрылымы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маңызы</a:t>
            </a:r>
            <a:r>
              <a:rPr lang="ru-RU" sz="1100" dirty="0">
                <a:latin typeface="Times New Roman" pitchFamily="18" charset="0"/>
                <a:cs typeface="Times New Roman" pitchFamily="18" charset="0"/>
              </a:rPr>
              <a:t>/</a:t>
            </a:r>
            <a:r>
              <a:rPr lang="ru-RU" sz="1100" dirty="0" err="1">
                <a:latin typeface="Times New Roman" pitchFamily="18" charset="0"/>
                <a:cs typeface="Times New Roman" pitchFamily="18" charset="0"/>
              </a:rPr>
              <a:t>Ахмет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Байтұрсынұлының</a:t>
            </a:r>
            <a:r>
              <a:rPr lang="ru-RU" sz="1100" dirty="0">
                <a:latin typeface="Times New Roman" pitchFamily="18" charset="0"/>
                <a:cs typeface="Times New Roman" pitchFamily="18" charset="0"/>
              </a:rPr>
              <a:t> 150 </a:t>
            </a:r>
            <a:r>
              <a:rPr lang="ru-RU" sz="1100" dirty="0" err="1">
                <a:latin typeface="Times New Roman" pitchFamily="18" charset="0"/>
                <a:cs typeface="Times New Roman" pitchFamily="18" charset="0"/>
              </a:rPr>
              <a:t>жылдығына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арналған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Ахмет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Байтұрсынұлы-Ұлт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ұстазы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атты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халықаралық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ғылыми-тәжірибелік</a:t>
            </a:r>
            <a:r>
              <a:rPr lang="ru-RU" sz="1100" dirty="0">
                <a:latin typeface="Times New Roman" pitchFamily="18" charset="0"/>
                <a:cs typeface="Times New Roman" pitchFamily="18" charset="0"/>
              </a:rPr>
              <a:t> конференция </a:t>
            </a:r>
            <a:r>
              <a:rPr lang="ru-RU" sz="1100" dirty="0" err="1">
                <a:latin typeface="Times New Roman" pitchFamily="18" charset="0"/>
                <a:cs typeface="Times New Roman" pitchFamily="18" charset="0"/>
              </a:rPr>
              <a:t>материалдары</a:t>
            </a:r>
            <a:r>
              <a:rPr lang="ru-RU" sz="1100" dirty="0">
                <a:latin typeface="Times New Roman" pitchFamily="18" charset="0"/>
                <a:cs typeface="Times New Roman" pitchFamily="18" charset="0"/>
              </a:rPr>
              <a:t>. – Алматы: </a:t>
            </a:r>
            <a:r>
              <a:rPr lang="ru-RU" sz="1100" dirty="0" err="1">
                <a:latin typeface="Times New Roman" pitchFamily="18" charset="0"/>
                <a:cs typeface="Times New Roman" pitchFamily="18" charset="0"/>
              </a:rPr>
              <a:t>Баянжүрек</a:t>
            </a:r>
            <a:r>
              <a:rPr lang="ru-RU" sz="1100" dirty="0">
                <a:latin typeface="Times New Roman" pitchFamily="18" charset="0"/>
                <a:cs typeface="Times New Roman" pitchFamily="18" charset="0"/>
              </a:rPr>
              <a:t>, 2022. – 472-480-б.б.</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.5</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a:t>
            </a:r>
            <a:r>
              <a:rPr lang="ru-RU" sz="1100" dirty="0" err="1">
                <a:latin typeface="Times New Roman" pitchFamily="18" charset="0"/>
                <a:cs typeface="Times New Roman" pitchFamily="18" charset="0"/>
              </a:rPr>
              <a:t>Өрісі кең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өнеге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иесі</a:t>
            </a:r>
            <a:r>
              <a:rPr lang="ru-RU" sz="1100" dirty="0">
                <a:latin typeface="Times New Roman" pitchFamily="18" charset="0"/>
                <a:cs typeface="Times New Roman" pitchFamily="18" charset="0"/>
              </a:rPr>
              <a:t>//«</a:t>
            </a:r>
            <a:r>
              <a:rPr lang="ru-RU" sz="1100" dirty="0" err="1">
                <a:latin typeface="Times New Roman" pitchFamily="18" charset="0"/>
                <a:cs typeface="Times New Roman" pitchFamily="18" charset="0"/>
              </a:rPr>
              <a:t>Ұрпаққа</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білім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ұлтқа-қызмет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Мақалалар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жинағы</a:t>
            </a:r>
            <a:r>
              <a:rPr lang="ru-RU" sz="1100" dirty="0">
                <a:latin typeface="Times New Roman" pitchFamily="18" charset="0"/>
                <a:cs typeface="Times New Roman" pitchFamily="18" charset="0"/>
              </a:rPr>
              <a:t>. – Орал: </a:t>
            </a:r>
            <a:r>
              <a:rPr lang="ru-RU" sz="1100" dirty="0" err="1">
                <a:latin typeface="Times New Roman" pitchFamily="18" charset="0"/>
                <a:cs typeface="Times New Roman" pitchFamily="18" charset="0"/>
              </a:rPr>
              <a:t>М.Өтемісов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БҚУ РБО, 2022. -106-110-б.б.</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.6</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Учитель-виртуоз//«</a:t>
            </a:r>
            <a:r>
              <a:rPr lang="ru-RU" sz="1100" dirty="0" err="1">
                <a:latin typeface="Times New Roman" pitchFamily="18" charset="0"/>
                <a:cs typeface="Times New Roman" pitchFamily="18" charset="0"/>
              </a:rPr>
              <a:t>Ұрпаққа-білім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ұлтқа</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қызмет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Мақалалар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жинағы</a:t>
            </a:r>
            <a:r>
              <a:rPr lang="ru-RU" sz="1100" dirty="0">
                <a:latin typeface="Times New Roman" pitchFamily="18" charset="0"/>
                <a:cs typeface="Times New Roman" pitchFamily="18" charset="0"/>
              </a:rPr>
              <a:t>. – Орал: </a:t>
            </a:r>
            <a:r>
              <a:rPr lang="ru-RU" sz="1100" dirty="0" err="1">
                <a:latin typeface="Times New Roman" pitchFamily="18" charset="0"/>
                <a:cs typeface="Times New Roman" pitchFamily="18" charset="0"/>
              </a:rPr>
              <a:t>М.Өтемісов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БҚУ РБО, 2022. – 110-113- </a:t>
            </a:r>
            <a:r>
              <a:rPr lang="ru-RU" sz="1100" dirty="0" err="1">
                <a:latin typeface="Times New Roman" pitchFamily="18" charset="0"/>
                <a:cs typeface="Times New Roman" pitchFamily="18" charset="0"/>
              </a:rPr>
              <a:t>б.б</a:t>
            </a:r>
            <a:r>
              <a:rPr lang="ru-RU" sz="1100" dirty="0">
                <a:latin typeface="Times New Roman" pitchFamily="18" charset="0"/>
                <a:cs typeface="Times New Roman" pitchFamily="18" charset="0"/>
              </a:rPr>
              <a:t>.</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.7</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a:t>
            </a:r>
            <a:r>
              <a:rPr lang="ru-RU" sz="1100" dirty="0" err="1">
                <a:latin typeface="Times New Roman" pitchFamily="18" charset="0"/>
                <a:cs typeface="Times New Roman" pitchFamily="18" charset="0"/>
              </a:rPr>
              <a:t>Ұстаз</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өнегесі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мәңгілік</a:t>
            </a:r>
            <a:r>
              <a:rPr lang="ru-RU" sz="1100" dirty="0">
                <a:latin typeface="Times New Roman" pitchFamily="18" charset="0"/>
                <a:cs typeface="Times New Roman" pitchFamily="18" charset="0"/>
              </a:rPr>
              <a:t>//«</a:t>
            </a:r>
            <a:r>
              <a:rPr lang="ru-RU" sz="1100" dirty="0" err="1">
                <a:latin typeface="Times New Roman" pitchFamily="18" charset="0"/>
                <a:cs typeface="Times New Roman" pitchFamily="18" charset="0"/>
              </a:rPr>
              <a:t>Ұрпаққа-білім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ұлтқа</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қызмет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Мақалалар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жинағы</a:t>
            </a:r>
            <a:r>
              <a:rPr lang="ru-RU" sz="1100" dirty="0">
                <a:latin typeface="Times New Roman" pitchFamily="18" charset="0"/>
                <a:cs typeface="Times New Roman" pitchFamily="18" charset="0"/>
              </a:rPr>
              <a:t>. – Орал: </a:t>
            </a:r>
            <a:r>
              <a:rPr lang="ru-RU" sz="1100" dirty="0" err="1">
                <a:latin typeface="Times New Roman" pitchFamily="18" charset="0"/>
                <a:cs typeface="Times New Roman" pitchFamily="18" charset="0"/>
              </a:rPr>
              <a:t>М.Өтемісов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БҚУ РБО, 2022. – 113-117- </a:t>
            </a:r>
            <a:r>
              <a:rPr lang="ru-RU" sz="1100" dirty="0" err="1">
                <a:latin typeface="Times New Roman" pitchFamily="18" charset="0"/>
                <a:cs typeface="Times New Roman" pitchFamily="18" charset="0"/>
              </a:rPr>
              <a:t>б.б</a:t>
            </a:r>
            <a:r>
              <a:rPr lang="ru-RU" sz="1100" dirty="0">
                <a:latin typeface="Times New Roman" pitchFamily="18" charset="0"/>
                <a:cs typeface="Times New Roman" pitchFamily="18" charset="0"/>
              </a:rPr>
              <a:t>.</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.8</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a:t>
            </a:r>
            <a:r>
              <a:rPr lang="ru-RU" sz="1100" dirty="0" err="1">
                <a:latin typeface="Times New Roman" pitchFamily="18" charset="0"/>
                <a:cs typeface="Times New Roman" pitchFamily="18" charset="0"/>
              </a:rPr>
              <a:t>Ғабдырахим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аға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кісілік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келбеті</a:t>
            </a:r>
            <a:r>
              <a:rPr lang="ru-RU" sz="1100" dirty="0">
                <a:latin typeface="Times New Roman" pitchFamily="18" charset="0"/>
                <a:cs typeface="Times New Roman" pitchFamily="18" charset="0"/>
              </a:rPr>
              <a:t>//«</a:t>
            </a:r>
            <a:r>
              <a:rPr lang="ru-RU" sz="1100" dirty="0" err="1">
                <a:latin typeface="Times New Roman" pitchFamily="18" charset="0"/>
                <a:cs typeface="Times New Roman" pitchFamily="18" charset="0"/>
              </a:rPr>
              <a:t>Ұрпаққа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білім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ұлтқа</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қызмет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Мақалалар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жинағы</a:t>
            </a:r>
            <a:r>
              <a:rPr lang="ru-RU" sz="1100" dirty="0">
                <a:latin typeface="Times New Roman" pitchFamily="18" charset="0"/>
                <a:cs typeface="Times New Roman" pitchFamily="18" charset="0"/>
              </a:rPr>
              <a:t>. – Орал: </a:t>
            </a:r>
            <a:r>
              <a:rPr lang="ru-RU" sz="1100" dirty="0" err="1">
                <a:latin typeface="Times New Roman" pitchFamily="18" charset="0"/>
                <a:cs typeface="Times New Roman" pitchFamily="18" charset="0"/>
              </a:rPr>
              <a:t>М.Өтемісов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БҚУ РБО, 2022. – 117-119- </a:t>
            </a:r>
            <a:r>
              <a:rPr lang="ru-RU" sz="1100" dirty="0" err="1">
                <a:latin typeface="Times New Roman" pitchFamily="18" charset="0"/>
                <a:cs typeface="Times New Roman" pitchFamily="18" charset="0"/>
              </a:rPr>
              <a:t>б.б</a:t>
            </a:r>
            <a:r>
              <a:rPr lang="ru-RU" sz="1100" dirty="0">
                <a:latin typeface="Times New Roman" pitchFamily="18" charset="0"/>
                <a:cs typeface="Times New Roman" pitchFamily="18" charset="0"/>
              </a:rPr>
              <a:t>.</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.9</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a:t>
            </a:r>
            <a:r>
              <a:rPr lang="ru-RU" sz="1100" dirty="0" err="1">
                <a:latin typeface="Times New Roman" pitchFamily="18" charset="0"/>
                <a:cs typeface="Times New Roman" pitchFamily="18" charset="0"/>
              </a:rPr>
              <a:t>Қайталанбас</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ұстаз-ғалым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тұлғасы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Ұрпаққа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білім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ұлтқа</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қызмет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Мақалалар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жинағы</a:t>
            </a:r>
            <a:r>
              <a:rPr lang="ru-RU" sz="1100" dirty="0">
                <a:latin typeface="Times New Roman" pitchFamily="18" charset="0"/>
                <a:cs typeface="Times New Roman" pitchFamily="18" charset="0"/>
              </a:rPr>
              <a:t>. – Орал: </a:t>
            </a:r>
            <a:r>
              <a:rPr lang="ru-RU" sz="1100" dirty="0" err="1">
                <a:latin typeface="Times New Roman" pitchFamily="18" charset="0"/>
                <a:cs typeface="Times New Roman" pitchFamily="18" charset="0"/>
              </a:rPr>
              <a:t>М.Өтемісов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БҚУ РБО, 2022. – 120-124- </a:t>
            </a:r>
            <a:r>
              <a:rPr lang="ru-RU" sz="1100" dirty="0" err="1">
                <a:latin typeface="Times New Roman" pitchFamily="18" charset="0"/>
                <a:cs typeface="Times New Roman" pitchFamily="18" charset="0"/>
              </a:rPr>
              <a:t>б.б</a:t>
            </a:r>
            <a:r>
              <a:rPr lang="ru-RU" sz="1100" dirty="0">
                <a:latin typeface="Times New Roman" pitchFamily="18" charset="0"/>
                <a:cs typeface="Times New Roman" pitchFamily="18" charset="0"/>
              </a:rPr>
              <a:t>.</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.10</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a:t>
            </a:r>
            <a:r>
              <a:rPr lang="ru-RU" sz="1100" dirty="0" err="1">
                <a:latin typeface="Times New Roman" pitchFamily="18" charset="0"/>
                <a:cs typeface="Times New Roman" pitchFamily="18" charset="0"/>
              </a:rPr>
              <a:t>Тәрбие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ісінің</a:t>
            </a:r>
            <a:r>
              <a:rPr lang="ru-RU" sz="1100" dirty="0">
                <a:latin typeface="Times New Roman" pitchFamily="18" charset="0"/>
                <a:cs typeface="Times New Roman" pitchFamily="18" charset="0"/>
              </a:rPr>
              <a:t> маршалы//«</a:t>
            </a:r>
            <a:r>
              <a:rPr lang="ru-RU" sz="1100" dirty="0" err="1">
                <a:latin typeface="Times New Roman" pitchFamily="18" charset="0"/>
                <a:cs typeface="Times New Roman" pitchFamily="18" charset="0"/>
              </a:rPr>
              <a:t>Ұрпаққа-білім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ұлтқа</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қызмет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Мақалалар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жинағы</a:t>
            </a:r>
            <a:r>
              <a:rPr lang="ru-RU" sz="1100" dirty="0">
                <a:latin typeface="Times New Roman" pitchFamily="18" charset="0"/>
                <a:cs typeface="Times New Roman" pitchFamily="18" charset="0"/>
              </a:rPr>
              <a:t>. – Орал: </a:t>
            </a:r>
            <a:r>
              <a:rPr lang="ru-RU" sz="1100" dirty="0" err="1">
                <a:latin typeface="Times New Roman" pitchFamily="18" charset="0"/>
                <a:cs typeface="Times New Roman" pitchFamily="18" charset="0"/>
              </a:rPr>
              <a:t>М.Өтемісов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БҚУ РБО, 2022. – 124-127- </a:t>
            </a:r>
            <a:r>
              <a:rPr lang="ru-RU" sz="1100" dirty="0" err="1">
                <a:latin typeface="Times New Roman" pitchFamily="18" charset="0"/>
                <a:cs typeface="Times New Roman" pitchFamily="18" charset="0"/>
              </a:rPr>
              <a:t>б.б</a:t>
            </a:r>
            <a:r>
              <a:rPr lang="ru-RU" sz="1100" dirty="0">
                <a:latin typeface="Times New Roman" pitchFamily="18" charset="0"/>
                <a:cs typeface="Times New Roman" pitchFamily="18" charset="0"/>
              </a:rPr>
              <a:t>.</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.11</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Махамбет </a:t>
            </a:r>
            <a:r>
              <a:rPr lang="ru-RU" sz="1100" dirty="0" err="1">
                <a:latin typeface="Times New Roman" pitchFamily="18" charset="0"/>
                <a:cs typeface="Times New Roman" pitchFamily="18" charset="0"/>
              </a:rPr>
              <a:t>Өтемісов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университетіне</a:t>
            </a:r>
            <a:r>
              <a:rPr lang="ru-RU" sz="1100" dirty="0">
                <a:latin typeface="Times New Roman" pitchFamily="18" charset="0"/>
                <a:cs typeface="Times New Roman" pitchFamily="18" charset="0"/>
              </a:rPr>
              <a:t> 90 </a:t>
            </a:r>
            <a:r>
              <a:rPr lang="ru-RU" sz="1100" dirty="0" err="1">
                <a:latin typeface="Times New Roman" pitchFamily="18" charset="0"/>
                <a:cs typeface="Times New Roman" pitchFamily="18" charset="0"/>
              </a:rPr>
              <a:t>жыл</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Үш</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қоңыр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Республикалық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әдебиет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мәдениет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және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өнер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газеті</a:t>
            </a:r>
            <a:r>
              <a:rPr lang="ru-RU" sz="1100" dirty="0">
                <a:latin typeface="Times New Roman" pitchFamily="18" charset="0"/>
                <a:cs typeface="Times New Roman" pitchFamily="18" charset="0"/>
              </a:rPr>
              <a:t>, Алматы, №48, 02 </a:t>
            </a:r>
            <a:r>
              <a:rPr lang="ru-RU" sz="1100" dirty="0" err="1">
                <a:latin typeface="Times New Roman" pitchFamily="18" charset="0"/>
                <a:cs typeface="Times New Roman" pitchFamily="18" charset="0"/>
              </a:rPr>
              <a:t>желтоқсан</a:t>
            </a:r>
            <a:r>
              <a:rPr lang="ru-RU" sz="1100" dirty="0">
                <a:latin typeface="Times New Roman" pitchFamily="18" charset="0"/>
                <a:cs typeface="Times New Roman" pitchFamily="18" charset="0"/>
              </a:rPr>
              <a:t> 2022 ж.,-1;4-5;8-б.б.</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.12</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Бағдарлама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a:t>
            </a:r>
            <a:r>
              <a:rPr lang="ru-RU" sz="1100" dirty="0" err="1">
                <a:latin typeface="Times New Roman" pitchFamily="18" charset="0"/>
                <a:cs typeface="Times New Roman" pitchFamily="18" charset="0"/>
              </a:rPr>
              <a:t>Мұхамбетова</a:t>
            </a:r>
            <a:r>
              <a:rPr lang="ru-RU" sz="1100" dirty="0">
                <a:latin typeface="Times New Roman" pitchFamily="18" charset="0"/>
                <a:cs typeface="Times New Roman" pitchFamily="18" charset="0"/>
              </a:rPr>
              <a:t> С.Ж., </a:t>
            </a:r>
            <a:r>
              <a:rPr lang="ru-RU" sz="1100" dirty="0" err="1">
                <a:latin typeface="Times New Roman" pitchFamily="18" charset="0"/>
                <a:cs typeface="Times New Roman" pitchFamily="18" charset="0"/>
              </a:rPr>
              <a:t>Қыдыршаева</a:t>
            </a:r>
            <a:r>
              <a:rPr lang="ru-RU" sz="1100" dirty="0">
                <a:latin typeface="Times New Roman" pitchFamily="18" charset="0"/>
                <a:cs typeface="Times New Roman" pitchFamily="18" charset="0"/>
              </a:rPr>
              <a:t> Қ.С. «</a:t>
            </a:r>
            <a:r>
              <a:rPr lang="ru-RU" sz="1100" dirty="0" err="1">
                <a:latin typeface="Times New Roman" pitchFamily="18" charset="0"/>
                <a:cs typeface="Times New Roman" pitchFamily="18" charset="0"/>
              </a:rPr>
              <a:t>Шешендіктану</a:t>
            </a:r>
            <a:r>
              <a:rPr lang="ru-RU" sz="1100" dirty="0">
                <a:latin typeface="Times New Roman" pitchFamily="18" charset="0"/>
                <a:cs typeface="Times New Roman" pitchFamily="18" charset="0"/>
              </a:rPr>
              <a:t>» («Риторика») </a:t>
            </a:r>
            <a:r>
              <a:rPr lang="ru-RU" sz="1100" dirty="0" err="1">
                <a:latin typeface="Times New Roman" pitchFamily="18" charset="0"/>
                <a:cs typeface="Times New Roman" pitchFamily="18" charset="0"/>
              </a:rPr>
              <a:t>пәнінің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бағдарламасы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Жалпы</a:t>
            </a:r>
            <a:r>
              <a:rPr lang="ru-RU" sz="1100" dirty="0">
                <a:latin typeface="Times New Roman" pitchFamily="18" charset="0"/>
                <a:cs typeface="Times New Roman" pitchFamily="18" charset="0"/>
              </a:rPr>
              <a:t> орта </a:t>
            </a:r>
            <a:r>
              <a:rPr lang="ru-RU" sz="1100" dirty="0" err="1">
                <a:latin typeface="Times New Roman" pitchFamily="18" charset="0"/>
                <a:cs typeface="Times New Roman" pitchFamily="18" charset="0"/>
              </a:rPr>
              <a:t>білім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беретін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мектептердің</a:t>
            </a:r>
            <a:r>
              <a:rPr lang="ru-RU" sz="1100" dirty="0">
                <a:latin typeface="Times New Roman" pitchFamily="18" charset="0"/>
                <a:cs typeface="Times New Roman" pitchFamily="18" charset="0"/>
              </a:rPr>
              <a:t> 5 </a:t>
            </a:r>
            <a:r>
              <a:rPr lang="ru-RU" sz="1100" dirty="0" err="1">
                <a:latin typeface="Times New Roman" pitchFamily="18" charset="0"/>
                <a:cs typeface="Times New Roman" pitchFamily="18" charset="0"/>
              </a:rPr>
              <a:t>сыныбына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арналған</a:t>
            </a:r>
            <a:r>
              <a:rPr lang="ru-RU" sz="1100" dirty="0">
                <a:latin typeface="Times New Roman" pitchFamily="18" charset="0"/>
                <a:cs typeface="Times New Roman" pitchFamily="18" charset="0"/>
              </a:rPr>
              <a:t>. – Орал, 2022. – 38 бет.</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.13</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a:t>
            </a:r>
            <a:r>
              <a:rPr lang="ru-RU" sz="1100" dirty="0" err="1">
                <a:latin typeface="Times New Roman" pitchFamily="18" charset="0"/>
                <a:cs typeface="Times New Roman" pitchFamily="18" charset="0"/>
              </a:rPr>
              <a:t>Көркем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шығарма</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жаңғыру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көзі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Ғалымның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сөзі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айдары</a:t>
            </a:r>
            <a:r>
              <a:rPr lang="ru-RU" sz="1100" dirty="0">
                <a:latin typeface="Times New Roman" pitchFamily="18" charset="0"/>
                <a:cs typeface="Times New Roman" pitchFamily="18" charset="0"/>
              </a:rPr>
              <a:t>)//«</a:t>
            </a:r>
            <a:r>
              <a:rPr lang="ru-RU" sz="1100" dirty="0" err="1">
                <a:latin typeface="Times New Roman" pitchFamily="18" charset="0"/>
                <a:cs typeface="Times New Roman" pitchFamily="18" charset="0"/>
              </a:rPr>
              <a:t>Таң-Шолпан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әдеби-көркем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көпшілік</a:t>
            </a:r>
            <a:r>
              <a:rPr lang="ru-RU" sz="1100" dirty="0">
                <a:latin typeface="Times New Roman" pitchFamily="18" charset="0"/>
                <a:cs typeface="Times New Roman" pitchFamily="18" charset="0"/>
              </a:rPr>
              <a:t> журналы, Алматы, №6, </a:t>
            </a:r>
            <a:r>
              <a:rPr lang="ru-RU" sz="1100" dirty="0" err="1">
                <a:latin typeface="Times New Roman" pitchFamily="18" charset="0"/>
                <a:cs typeface="Times New Roman" pitchFamily="18" charset="0"/>
              </a:rPr>
              <a:t>қараша-желтоқсан</a:t>
            </a:r>
            <a:r>
              <a:rPr lang="ru-RU" sz="1100" dirty="0">
                <a:latin typeface="Times New Roman" pitchFamily="18" charset="0"/>
                <a:cs typeface="Times New Roman" pitchFamily="18" charset="0"/>
              </a:rPr>
              <a:t> 2021. – 150-154-б.б.</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.14</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a:t>
            </a:r>
            <a:r>
              <a:rPr lang="ru-RU" sz="1100" dirty="0" err="1">
                <a:latin typeface="Times New Roman" pitchFamily="18" charset="0"/>
                <a:cs typeface="Times New Roman" pitchFamily="18" charset="0"/>
              </a:rPr>
              <a:t>Жұбан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кітапханасы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жаңғыру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бағдарламасы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аясындағы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қарымды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қадамдары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және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көркем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шығарма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оқу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мәселесі</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Жұбан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Молдағалиев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облыстық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әмбебап</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ғылыми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кітапханасының</a:t>
            </a:r>
            <a:r>
              <a:rPr lang="ru-RU" sz="1100" dirty="0">
                <a:latin typeface="Times New Roman" pitchFamily="18" charset="0"/>
                <a:cs typeface="Times New Roman" pitchFamily="18" charset="0"/>
              </a:rPr>
              <a:t> 150 </a:t>
            </a:r>
            <a:r>
              <a:rPr lang="ru-RU" sz="1100" dirty="0" err="1">
                <a:latin typeface="Times New Roman" pitchFamily="18" charset="0"/>
                <a:cs typeface="Times New Roman" pitchFamily="18" charset="0"/>
              </a:rPr>
              <a:t>жылдығына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арналған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Тәуелсіз</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Қазақстан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әлеуметтік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және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мәдени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кеңістіктегі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кітапханалардың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орны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тақырыбындағы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халықаралық</a:t>
            </a:r>
            <a:r>
              <a:rPr lang="ru-RU" sz="1100" dirty="0">
                <a:latin typeface="Times New Roman" pitchFamily="18" charset="0"/>
                <a:cs typeface="Times New Roman" pitchFamily="18" charset="0"/>
              </a:rPr>
              <a:t> конференция </a:t>
            </a:r>
            <a:r>
              <a:rPr lang="ru-RU" sz="1100" dirty="0" err="1">
                <a:latin typeface="Times New Roman" pitchFamily="18" charset="0"/>
                <a:cs typeface="Times New Roman" pitchFamily="18" charset="0"/>
              </a:rPr>
              <a:t>материалдары</a:t>
            </a:r>
            <a:r>
              <a:rPr lang="ru-RU" sz="1100" dirty="0">
                <a:latin typeface="Times New Roman" pitchFamily="18" charset="0"/>
                <a:cs typeface="Times New Roman" pitchFamily="18" charset="0"/>
              </a:rPr>
              <a:t>. Орал, 2021. -36-43- </a:t>
            </a:r>
            <a:r>
              <a:rPr lang="ru-RU" sz="1100" dirty="0" err="1">
                <a:latin typeface="Times New Roman" pitchFamily="18" charset="0"/>
                <a:cs typeface="Times New Roman" pitchFamily="18" charset="0"/>
              </a:rPr>
              <a:t>б.б</a:t>
            </a:r>
            <a:r>
              <a:rPr lang="ru-RU" sz="1100" dirty="0">
                <a:latin typeface="Times New Roman" pitchFamily="18" charset="0"/>
                <a:cs typeface="Times New Roman" pitchFamily="18" charset="0"/>
              </a:rPr>
              <a:t>.</a:t>
            </a:r>
          </a:p>
          <a:p>
            <a:pPr algn="just"/>
            <a:r>
              <a:rPr lang="ru-RU" sz="1100" b="1" dirty="0">
                <a:latin typeface="Times New Roman" pitchFamily="18" charset="0"/>
                <a:cs typeface="Times New Roman" pitchFamily="18" charset="0"/>
              </a:rPr>
              <a:t>9</a:t>
            </a:r>
            <a:r>
              <a:rPr lang="ru-RU" sz="1100" b="1" dirty="0" smtClean="0">
                <a:latin typeface="Times New Roman" pitchFamily="18" charset="0"/>
                <a:cs typeface="Times New Roman" pitchFamily="18" charset="0"/>
              </a:rPr>
              <a:t>.15</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Мақала</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А.С. </a:t>
            </a:r>
            <a:r>
              <a:rPr lang="ru-RU" sz="1100" dirty="0" err="1">
                <a:latin typeface="Times New Roman" pitchFamily="18" charset="0"/>
                <a:cs typeface="Times New Roman" pitchFamily="18" charset="0"/>
              </a:rPr>
              <a:t>Шешендік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өнердің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қырлары</a:t>
            </a:r>
            <a:r>
              <a:rPr lang="ru-RU" sz="1100" dirty="0">
                <a:latin typeface="Times New Roman" pitchFamily="18" charset="0"/>
                <a:cs typeface="Times New Roman" pitchFamily="18" charset="0"/>
              </a:rPr>
              <a:t>//«</a:t>
            </a:r>
            <a:r>
              <a:rPr lang="en-US" sz="1100" dirty="0" err="1">
                <a:latin typeface="Times New Roman" pitchFamily="18" charset="0"/>
                <a:cs typeface="Times New Roman" pitchFamily="18" charset="0"/>
              </a:rPr>
              <a:t>Aqiqat</a:t>
            </a:r>
            <a:r>
              <a:rPr lang="en-US" sz="1100" dirty="0">
                <a:latin typeface="Times New Roman" pitchFamily="18" charset="0"/>
                <a:cs typeface="Times New Roman" pitchFamily="18" charset="0"/>
              </a:rPr>
              <a:t>»-«</a:t>
            </a:r>
            <a:r>
              <a:rPr lang="ru-RU" sz="1100" dirty="0" err="1">
                <a:latin typeface="Times New Roman" pitchFamily="18" charset="0"/>
                <a:cs typeface="Times New Roman" pitchFamily="18" charset="0"/>
              </a:rPr>
              <a:t>Ақиқат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ұлттық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қоғамдық-саяси</a:t>
            </a:r>
            <a:r>
              <a:rPr lang="ru-RU" sz="1100" dirty="0">
                <a:latin typeface="Times New Roman" pitchFamily="18" charset="0"/>
                <a:cs typeface="Times New Roman" pitchFamily="18" charset="0"/>
              </a:rPr>
              <a:t> журнал, №12. </a:t>
            </a:r>
            <a:r>
              <a:rPr lang="ru-RU" sz="1100" dirty="0" err="1">
                <a:latin typeface="Times New Roman" pitchFamily="18" charset="0"/>
                <a:cs typeface="Times New Roman" pitchFamily="18" charset="0"/>
              </a:rPr>
              <a:t>желтоқсан</a:t>
            </a:r>
            <a:r>
              <a:rPr lang="ru-RU" sz="1100" dirty="0">
                <a:latin typeface="Times New Roman" pitchFamily="18" charset="0"/>
                <a:cs typeface="Times New Roman" pitchFamily="18" charset="0"/>
              </a:rPr>
              <a:t> 2020. - 45-47-б.б</a:t>
            </a:r>
            <a:r>
              <a:rPr lang="ru-RU" sz="1100" dirty="0" smtClean="0">
                <a:latin typeface="Times New Roman" pitchFamily="18" charset="0"/>
                <a:cs typeface="Times New Roman" pitchFamily="18" charset="0"/>
              </a:rPr>
              <a:t>.</a:t>
            </a:r>
            <a:endParaRPr lang="ru-RU" sz="1100" dirty="0">
              <a:latin typeface="Times New Roman" pitchFamily="18" charset="0"/>
              <a:cs typeface="Times New Roman" pitchFamily="18" charset="0"/>
            </a:endParaRPr>
          </a:p>
        </p:txBody>
      </p:sp>
    </p:spTree>
    <p:extLst>
      <p:ext uri="{BB962C8B-B14F-4D97-AF65-F5344CB8AC3E}">
        <p14:creationId xmlns="" xmlns:p14="http://schemas.microsoft.com/office/powerpoint/2010/main" val="164591236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4348" y="357166"/>
            <a:ext cx="7286676" cy="923330"/>
          </a:xfrm>
          <a:prstGeom prst="rect">
            <a:avLst/>
          </a:prstGeom>
          <a:noFill/>
        </p:spPr>
        <p:txBody>
          <a:bodyPr wrap="square" rtlCol="0">
            <a:spAutoFit/>
          </a:bodyPr>
          <a:lstStyle/>
          <a:p>
            <a:pPr algn="ctr"/>
            <a:r>
              <a:rPr lang="kk-KZ" b="1" i="1" spc="300" dirty="0" smtClean="0">
                <a:effectLst>
                  <a:outerShdw blurRad="60007" dist="200025" dir="15000000" sy="30000" kx="-1800000" algn="bl" rotWithShape="0">
                    <a:prstClr val="black">
                      <a:alpha val="32000"/>
                    </a:prstClr>
                  </a:outerShdw>
                  <a:reflection blurRad="6350" stA="55000" endA="300" endPos="45500" dir="5400000" sy="-100000" algn="bl" rotWithShape="0"/>
                </a:effectLst>
                <a:latin typeface="Times New Roman" pitchFamily="18" charset="0"/>
                <a:cs typeface="Times New Roman" pitchFamily="18" charset="0"/>
              </a:rPr>
              <a:t>Махамбет университеті – «Махамбет» республикалық әдеби, мәдени және танымдық журналының координаторы</a:t>
            </a:r>
            <a:endParaRPr lang="ru-RU" b="1" i="1" spc="300" dirty="0">
              <a:effectLst>
                <a:outerShdw blurRad="60007" dist="200025" dir="15000000" sy="30000" kx="-1800000" algn="bl" rotWithShape="0">
                  <a:prstClr val="black">
                    <a:alpha val="32000"/>
                  </a:prstClr>
                </a:outerShdw>
                <a:reflection blurRad="6350" stA="55000" endA="300" endPos="45500" dir="5400000" sy="-100000" algn="bl" rotWithShape="0"/>
              </a:effectLst>
              <a:latin typeface="Times New Roman" pitchFamily="18" charset="0"/>
              <a:cs typeface="Times New Roman" pitchFamily="18" charset="0"/>
            </a:endParaRPr>
          </a:p>
        </p:txBody>
      </p:sp>
      <p:pic>
        <p:nvPicPr>
          <p:cNvPr id="4099"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286116" y="1571612"/>
            <a:ext cx="2378108" cy="2783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71604" y="4286256"/>
            <a:ext cx="1597919" cy="22657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Рисунок 3"/>
          <p:cNvPicPr>
            <a:picLocks noChangeAspect="1"/>
          </p:cNvPicPr>
          <p:nvPr/>
        </p:nvPicPr>
        <p:blipFill rotWithShape="1">
          <a:blip r:embed="rId4" cstate="print">
            <a:extLst>
              <a:ext uri="{28A0092B-C50C-407E-A947-70E740481C1C}">
                <a14:useLocalDpi xmlns="" xmlns:a14="http://schemas.microsoft.com/office/drawing/2010/main" val="0"/>
              </a:ext>
            </a:extLst>
          </a:blip>
          <a:srcRect l="13689" t="17672" r="8435" b="20518"/>
          <a:stretch/>
        </p:blipFill>
        <p:spPr>
          <a:xfrm>
            <a:off x="5786446" y="4286256"/>
            <a:ext cx="1386519" cy="2379408"/>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5" cstate="print">
            <a:extLst>
              <a:ext uri="{28A0092B-C50C-407E-A947-70E740481C1C}">
                <a14:useLocalDpi xmlns="" xmlns:a14="http://schemas.microsoft.com/office/drawing/2010/main" val="0"/>
              </a:ext>
            </a:extLst>
          </a:blip>
          <a:srcRect l="7149" t="17860" r="15724" b="30030"/>
          <a:stretch/>
        </p:blipFill>
        <p:spPr>
          <a:xfrm>
            <a:off x="1071538" y="1714488"/>
            <a:ext cx="1574789" cy="23005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p:cNvPicPr>
            <a:picLocks noChangeAspect="1"/>
          </p:cNvPicPr>
          <p:nvPr/>
        </p:nvPicPr>
        <p:blipFill rotWithShape="1">
          <a:blip r:embed="rId6" cstate="print">
            <a:extLst>
              <a:ext uri="{28A0092B-C50C-407E-A947-70E740481C1C}">
                <a14:useLocalDpi xmlns="" xmlns:a14="http://schemas.microsoft.com/office/drawing/2010/main" val="0"/>
              </a:ext>
            </a:extLst>
          </a:blip>
          <a:srcRect l="4975" t="18452" r="19770" b="29772"/>
          <a:stretch/>
        </p:blipFill>
        <p:spPr>
          <a:xfrm>
            <a:off x="6286512" y="1785926"/>
            <a:ext cx="1584904" cy="2357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2643174" y="1285860"/>
            <a:ext cx="5214974" cy="307777"/>
          </a:xfrm>
          <a:prstGeom prst="rect">
            <a:avLst/>
          </a:prstGeom>
          <a:noFill/>
        </p:spPr>
        <p:txBody>
          <a:bodyPr wrap="square" rtlCol="0">
            <a:spAutoFit/>
          </a:bodyPr>
          <a:lstStyle/>
          <a:p>
            <a:r>
              <a:rPr lang="kk-KZ" sz="1400" b="1" i="1" dirty="0" smtClean="0">
                <a:latin typeface="Times New Roman" pitchFamily="18" charset="0"/>
                <a:cs typeface="Times New Roman" pitchFamily="18" charset="0"/>
              </a:rPr>
              <a:t>(Журналдың  Бас редакторы – </a:t>
            </a:r>
            <a:r>
              <a:rPr lang="ru-RU" sz="1400" b="1" i="1" dirty="0" err="1" smtClean="0">
                <a:latin typeface="Times New Roman" pitchFamily="18" charset="0"/>
                <a:cs typeface="Times New Roman" pitchFamily="18" charset="0"/>
              </a:rPr>
              <a:t>А.С.Қыдыршаев</a:t>
            </a:r>
            <a:r>
              <a:rPr lang="ru-RU" sz="1400" b="1" i="1" dirty="0" smtClean="0">
                <a:latin typeface="Times New Roman" pitchFamily="18" charset="0"/>
                <a:cs typeface="Times New Roman" pitchFamily="18" charset="0"/>
              </a:rPr>
              <a:t>)</a:t>
            </a:r>
            <a:endParaRPr lang="kk-KZ" sz="1400" b="1" i="1" dirty="0" smtClean="0">
              <a:latin typeface="Times New Roman" pitchFamily="18" charset="0"/>
              <a:cs typeface="Times New Roman" pitchFamily="18" charset="0"/>
            </a:endParaRPr>
          </a:p>
        </p:txBody>
      </p:sp>
      <p:pic>
        <p:nvPicPr>
          <p:cNvPr id="11" name="Рисунок 10" descr="db6e2903-69da-4656-b2aa-46f94f1969f7.jpg"/>
          <p:cNvPicPr>
            <a:picLocks noChangeAspect="1"/>
          </p:cNvPicPr>
          <p:nvPr/>
        </p:nvPicPr>
        <p:blipFill>
          <a:blip r:embed="rId7" cstate="print"/>
          <a:srcRect r="4128"/>
          <a:stretch>
            <a:fillRect/>
          </a:stretch>
        </p:blipFill>
        <p:spPr>
          <a:xfrm>
            <a:off x="3714744" y="4429132"/>
            <a:ext cx="1343739" cy="22859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408751654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1472" y="142852"/>
            <a:ext cx="8001056" cy="1138773"/>
          </a:xfrm>
          <a:prstGeom prst="rect">
            <a:avLst/>
          </a:prstGeom>
        </p:spPr>
        <p:txBody>
          <a:bodyPr wrap="square">
            <a:spAutoFit/>
          </a:bodyPr>
          <a:lstStyle/>
          <a:p>
            <a:pPr algn="ctr"/>
            <a:r>
              <a:rPr lang="kk-KZ" sz="1700" b="1" i="1" dirty="0" smtClean="0">
                <a:effectLst>
                  <a:outerShdw blurRad="75057" dist="38100" dir="5400000" sy="-20000" rotWithShape="0">
                    <a:prstClr val="black">
                      <a:alpha val="25000"/>
                    </a:prstClr>
                  </a:outerShdw>
                </a:effectLst>
                <a:latin typeface="Times New Roman" pitchFamily="18" charset="0"/>
                <a:cs typeface="Times New Roman" pitchFamily="18" charset="0"/>
              </a:rPr>
              <a:t>“Махамбет” республикалық әдебиет, мәдениет және танымдық журналының </a:t>
            </a:r>
            <a:r>
              <a:rPr lang="ru-RU" sz="1700" b="1" i="1" dirty="0" smtClean="0">
                <a:effectLst>
                  <a:outerShdw blurRad="75057" dist="38100" dir="5400000" sy="-20000" rotWithShape="0">
                    <a:prstClr val="black">
                      <a:alpha val="25000"/>
                    </a:prstClr>
                  </a:outerShdw>
                </a:effectLst>
                <a:latin typeface="Times New Roman" pitchFamily="18" charset="0"/>
                <a:cs typeface="Times New Roman" pitchFamily="18" charset="0"/>
              </a:rPr>
              <a:t>Махамбет </a:t>
            </a:r>
            <a:r>
              <a:rPr lang="ru-RU" sz="1700" b="1" i="1" dirty="0" err="1" smtClean="0">
                <a:effectLst>
                  <a:outerShdw blurRad="75057" dist="38100" dir="5400000" sy="-20000" rotWithShape="0">
                    <a:prstClr val="black">
                      <a:alpha val="25000"/>
                    </a:prstClr>
                  </a:outerShdw>
                </a:effectLst>
                <a:latin typeface="Times New Roman" pitchFamily="18" charset="0"/>
                <a:cs typeface="Times New Roman" pitchFamily="18" charset="0"/>
              </a:rPr>
              <a:t>атындағы Батыс</a:t>
            </a:r>
            <a:r>
              <a:rPr lang="ru-RU" sz="1700" b="1" i="1" dirty="0" smtClean="0">
                <a:effectLst>
                  <a:outerShdw blurRad="75057" dist="38100" dir="5400000" sy="-20000" rotWithShape="0">
                    <a:prstClr val="black">
                      <a:alpha val="25000"/>
                    </a:prstClr>
                  </a:outerShdw>
                </a:effectLst>
                <a:latin typeface="Times New Roman" pitchFamily="18" charset="0"/>
                <a:cs typeface="Times New Roman" pitchFamily="18" charset="0"/>
              </a:rPr>
              <a:t> </a:t>
            </a:r>
            <a:r>
              <a:rPr lang="ru-RU" sz="1700" b="1" i="1" dirty="0" err="1" smtClean="0">
                <a:effectLst>
                  <a:outerShdw blurRad="75057" dist="38100" dir="5400000" sy="-20000" rotWithShape="0">
                    <a:prstClr val="black">
                      <a:alpha val="25000"/>
                    </a:prstClr>
                  </a:outerShdw>
                </a:effectLst>
                <a:latin typeface="Times New Roman" pitchFamily="18" charset="0"/>
                <a:cs typeface="Times New Roman" pitchFamily="18" charset="0"/>
              </a:rPr>
              <a:t>Қазақстан университетінің </a:t>
            </a:r>
            <a:r>
              <a:rPr lang="ru-RU" sz="1700" b="1" i="1" dirty="0" smtClean="0">
                <a:effectLst>
                  <a:outerShdw blurRad="75057" dist="38100" dir="5400000" sy="-20000" rotWithShape="0">
                    <a:prstClr val="black">
                      <a:alpha val="25000"/>
                    </a:prstClr>
                  </a:outerShdw>
                </a:effectLst>
                <a:latin typeface="Times New Roman" pitchFamily="18" charset="0"/>
                <a:cs typeface="Times New Roman" pitchFamily="18" charset="0"/>
              </a:rPr>
              <a:t>90 </a:t>
            </a:r>
            <a:r>
              <a:rPr lang="ru-RU" sz="1700" b="1" i="1" dirty="0" err="1" smtClean="0">
                <a:effectLst>
                  <a:outerShdw blurRad="75057" dist="38100" dir="5400000" sy="-20000" rotWithShape="0">
                    <a:prstClr val="black">
                      <a:alpha val="25000"/>
                    </a:prstClr>
                  </a:outerShdw>
                </a:effectLst>
                <a:latin typeface="Times New Roman" pitchFamily="18" charset="0"/>
                <a:cs typeface="Times New Roman" pitchFamily="18" charset="0"/>
              </a:rPr>
              <a:t>жылдық мерейтойына</a:t>
            </a:r>
            <a:r>
              <a:rPr lang="ru-RU" sz="1700" b="1" i="1" dirty="0" smtClean="0">
                <a:effectLst>
                  <a:outerShdw blurRad="75057" dist="38100" dir="5400000" sy="-20000" rotWithShape="0">
                    <a:prstClr val="black">
                      <a:alpha val="25000"/>
                    </a:prstClr>
                  </a:outerShdw>
                </a:effectLst>
                <a:latin typeface="Times New Roman" pitchFamily="18" charset="0"/>
                <a:cs typeface="Times New Roman" pitchFamily="18" charset="0"/>
              </a:rPr>
              <a:t>  </a:t>
            </a:r>
            <a:r>
              <a:rPr lang="kk-KZ" sz="1700" b="1" i="1" dirty="0" smtClean="0">
                <a:effectLst>
                  <a:outerShdw blurRad="75057" dist="38100" dir="5400000" sy="-20000" rotWithShape="0">
                    <a:prstClr val="black">
                      <a:alpha val="25000"/>
                    </a:prstClr>
                  </a:outerShdw>
                </a:effectLst>
                <a:latin typeface="Times New Roman" pitchFamily="18" charset="0"/>
                <a:cs typeface="Times New Roman" pitchFamily="18" charset="0"/>
              </a:rPr>
              <a:t>арналған саны (№3, шілде-тамыз-қыркүйек, 2022 жыл, журналдың Бас редакторы А.С.Қыдыршаев)</a:t>
            </a:r>
            <a:endParaRPr lang="ru-RU" sz="1700" b="1" i="1" dirty="0">
              <a:effectLst>
                <a:outerShdw blurRad="75057" dist="38100" dir="5400000" sy="-20000" rotWithShape="0">
                  <a:prstClr val="black">
                    <a:alpha val="25000"/>
                  </a:prstClr>
                </a:outerShdw>
              </a:effectLst>
              <a:latin typeface="Times New Roman" pitchFamily="18" charset="0"/>
              <a:cs typeface="Times New Roman" pitchFamily="18" charset="0"/>
            </a:endParaRPr>
          </a:p>
        </p:txBody>
      </p:sp>
      <p:pic>
        <p:nvPicPr>
          <p:cNvPr id="3" name="Рисунок 2" descr="0f4f0286-6777-4c89-b62d-1c39b706acee.jpg"/>
          <p:cNvPicPr>
            <a:picLocks noChangeAspect="1"/>
          </p:cNvPicPr>
          <p:nvPr/>
        </p:nvPicPr>
        <p:blipFill>
          <a:blip r:embed="rId2"/>
          <a:srcRect l="9010" t="32293" r="12161" b="5208"/>
          <a:stretch>
            <a:fillRect/>
          </a:stretch>
        </p:blipFill>
        <p:spPr>
          <a:xfrm>
            <a:off x="6500826" y="2357430"/>
            <a:ext cx="1708559" cy="2928958"/>
          </a:xfrm>
          <a:prstGeom prst="rect">
            <a:avLst/>
          </a:prstGeom>
        </p:spPr>
      </p:pic>
      <p:pic>
        <p:nvPicPr>
          <p:cNvPr id="4" name="Рисунок 3" descr="370bb873-d4a1-484b-b01c-8e4750addf8f.jpg"/>
          <p:cNvPicPr>
            <a:picLocks noChangeAspect="1"/>
          </p:cNvPicPr>
          <p:nvPr/>
        </p:nvPicPr>
        <p:blipFill>
          <a:blip r:embed="rId3"/>
          <a:srcRect l="6757" t="15626" r="9909" b="22916"/>
          <a:stretch>
            <a:fillRect/>
          </a:stretch>
        </p:blipFill>
        <p:spPr>
          <a:xfrm>
            <a:off x="4857752" y="1928803"/>
            <a:ext cx="1576479" cy="2428892"/>
          </a:xfrm>
          <a:prstGeom prst="rect">
            <a:avLst/>
          </a:prstGeom>
        </p:spPr>
      </p:pic>
      <p:pic>
        <p:nvPicPr>
          <p:cNvPr id="6" name="Рисунок 5" descr="b0d2ceb1-fbb4-48e6-995f-64ee4f03d9a2.jpg"/>
          <p:cNvPicPr>
            <a:picLocks noChangeAspect="1"/>
          </p:cNvPicPr>
          <p:nvPr/>
        </p:nvPicPr>
        <p:blipFill>
          <a:blip r:embed="rId4"/>
          <a:srcRect l="2252" t="12500" r="5405" b="23958"/>
          <a:stretch>
            <a:fillRect/>
          </a:stretch>
        </p:blipFill>
        <p:spPr>
          <a:xfrm>
            <a:off x="571472" y="2143116"/>
            <a:ext cx="2000232" cy="2928958"/>
          </a:xfrm>
          <a:prstGeom prst="rect">
            <a:avLst/>
          </a:prstGeom>
        </p:spPr>
      </p:pic>
      <p:pic>
        <p:nvPicPr>
          <p:cNvPr id="7" name="Рисунок 6" descr="c4c8b884-593a-4a7a-a97f-2d1cde259eb4.jpg"/>
          <p:cNvPicPr>
            <a:picLocks noChangeAspect="1"/>
          </p:cNvPicPr>
          <p:nvPr/>
        </p:nvPicPr>
        <p:blipFill>
          <a:blip r:embed="rId5"/>
          <a:srcRect l="11261" t="25000" r="7657" b="17708"/>
          <a:stretch>
            <a:fillRect/>
          </a:stretch>
        </p:blipFill>
        <p:spPr>
          <a:xfrm>
            <a:off x="2643174" y="1928802"/>
            <a:ext cx="1571636" cy="2401111"/>
          </a:xfrm>
          <a:prstGeom prst="rect">
            <a:avLst/>
          </a:prstGeom>
        </p:spPr>
      </p:pic>
      <p:pic>
        <p:nvPicPr>
          <p:cNvPr id="9" name="Рисунок 8" descr="e3c1db65-4faa-42ce-8d25-93549fc830f8.jpg"/>
          <p:cNvPicPr>
            <a:picLocks noChangeAspect="1"/>
          </p:cNvPicPr>
          <p:nvPr/>
        </p:nvPicPr>
        <p:blipFill>
          <a:blip r:embed="rId6"/>
          <a:srcRect l="11261" t="20833" r="7657" b="16666"/>
          <a:stretch>
            <a:fillRect/>
          </a:stretch>
        </p:blipFill>
        <p:spPr>
          <a:xfrm>
            <a:off x="4929190" y="4357695"/>
            <a:ext cx="1428760" cy="2214577"/>
          </a:xfrm>
          <a:prstGeom prst="rect">
            <a:avLst/>
          </a:prstGeom>
        </p:spPr>
      </p:pic>
      <p:pic>
        <p:nvPicPr>
          <p:cNvPr id="10" name="Рисунок 9" descr="1dce9ea9-69cc-4a52-96cc-cedb6d855fe5.jpg"/>
          <p:cNvPicPr>
            <a:picLocks noChangeAspect="1"/>
          </p:cNvPicPr>
          <p:nvPr/>
        </p:nvPicPr>
        <p:blipFill>
          <a:blip r:embed="rId7" cstate="print"/>
          <a:srcRect l="450" t="17708" b="18750"/>
          <a:stretch>
            <a:fillRect/>
          </a:stretch>
        </p:blipFill>
        <p:spPr>
          <a:xfrm>
            <a:off x="2643174" y="4357694"/>
            <a:ext cx="1643074" cy="2267600"/>
          </a:xfrm>
          <a:prstGeom prst="rect">
            <a:avLst/>
          </a:prstGeom>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500034" y="302359"/>
            <a:ext cx="7786742" cy="6555641"/>
          </a:xfrm>
          <a:prstGeom prst="rect">
            <a:avLst/>
          </a:prstGeom>
          <a:noFill/>
        </p:spPr>
        <p:txBody>
          <a:bodyPr wrap="square">
            <a:spAutoFit/>
          </a:bodyPr>
          <a:lstStyle/>
          <a:p>
            <a:pPr algn="just"/>
            <a:r>
              <a:rPr lang="ru-RU" sz="1200" b="1" dirty="0">
                <a:latin typeface="Times New Roman" pitchFamily="18" charset="0"/>
                <a:cs typeface="Times New Roman" pitchFamily="18" charset="0"/>
              </a:rPr>
              <a:t>9</a:t>
            </a:r>
            <a:r>
              <a:rPr lang="ru-RU" sz="1200" b="1" dirty="0" smtClean="0">
                <a:latin typeface="Times New Roman" pitchFamily="18" charset="0"/>
                <a:cs typeface="Times New Roman" pitchFamily="18" charset="0"/>
              </a:rPr>
              <a:t>.16</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Мақала.</a:t>
            </a:r>
            <a:r>
              <a:rPr lang="ru-RU" sz="1200" b="1" dirty="0">
                <a:latin typeface="Times New Roman" pitchFamily="18" charset="0"/>
                <a:cs typeface="Times New Roman" pitchFamily="18" charset="0"/>
              </a:rPr>
              <a:t> </a:t>
            </a:r>
            <a:r>
              <a:rPr lang="ru-RU" sz="1200" dirty="0" err="1">
                <a:latin typeface="Times New Roman" pitchFamily="18" charset="0"/>
                <a:cs typeface="Times New Roman" pitchFamily="18" charset="0"/>
              </a:rPr>
              <a:t>Қыдыршаев</a:t>
            </a:r>
            <a:r>
              <a:rPr lang="ru-RU" sz="1200" dirty="0">
                <a:latin typeface="Times New Roman" pitchFamily="18" charset="0"/>
                <a:cs typeface="Times New Roman" pitchFamily="18" charset="0"/>
              </a:rPr>
              <a:t> А.С., </a:t>
            </a:r>
            <a:r>
              <a:rPr lang="ru-RU" sz="1200" dirty="0" err="1">
                <a:latin typeface="Times New Roman" pitchFamily="18" charset="0"/>
                <a:cs typeface="Times New Roman" pitchFamily="18" charset="0"/>
              </a:rPr>
              <a:t>Мұхамбетова</a:t>
            </a:r>
            <a:r>
              <a:rPr lang="ru-RU" sz="1200" dirty="0">
                <a:latin typeface="Times New Roman" pitchFamily="18" charset="0"/>
                <a:cs typeface="Times New Roman" pitchFamily="18" charset="0"/>
              </a:rPr>
              <a:t> С.Ж., </a:t>
            </a:r>
            <a:r>
              <a:rPr lang="ru-RU" sz="1200" dirty="0" err="1">
                <a:latin typeface="Times New Roman" pitchFamily="18" charset="0"/>
                <a:cs typeface="Times New Roman" pitchFamily="18" charset="0"/>
              </a:rPr>
              <a:t>т.б</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Мектеп</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риторикасы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ғылыми-теориялық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қағидалары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әдістемелік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жүйесі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мектебінің</a:t>
            </a:r>
            <a:r>
              <a:rPr lang="ru-RU" sz="1200" dirty="0">
                <a:latin typeface="Times New Roman" pitchFamily="18" charset="0"/>
                <a:cs typeface="Times New Roman" pitchFamily="18" charset="0"/>
              </a:rPr>
              <a:t> </a:t>
            </a:r>
            <a:r>
              <a:rPr lang="en-US" sz="1200" dirty="0">
                <a:latin typeface="Times New Roman" pitchFamily="18" charset="0"/>
                <a:cs typeface="Times New Roman" pitchFamily="18" charset="0"/>
              </a:rPr>
              <a:t>V </a:t>
            </a:r>
            <a:r>
              <a:rPr lang="ru-RU" sz="1200" dirty="0" err="1">
                <a:latin typeface="Times New Roman" pitchFamily="18" charset="0"/>
                <a:cs typeface="Times New Roman" pitchFamily="18" charset="0"/>
              </a:rPr>
              <a:t>сыныбында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шешендік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өнерді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оқыту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негізде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Ғылым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білім</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берудегі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дәстүрлер</a:t>
            </a:r>
            <a:r>
              <a:rPr lang="ru-RU" sz="1200" dirty="0">
                <a:latin typeface="Times New Roman" pitchFamily="18" charset="0"/>
                <a:cs typeface="Times New Roman" pitchFamily="18" charset="0"/>
              </a:rPr>
              <a:t> мен </a:t>
            </a:r>
            <a:r>
              <a:rPr lang="ru-RU" sz="1200" dirty="0" err="1">
                <a:latin typeface="Times New Roman" pitchFamily="18" charset="0"/>
                <a:cs typeface="Times New Roman" pitchFamily="18" charset="0"/>
              </a:rPr>
              <a:t>инновациялар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тарихы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қазіргі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жағдайы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келешегі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халықаралық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ғылыми-тәжірибелік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конференциясының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материалдары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2022 ж., 05 </a:t>
            </a:r>
            <a:r>
              <a:rPr lang="ru-RU" sz="1200" dirty="0" err="1">
                <a:latin typeface="Times New Roman" pitchFamily="18" charset="0"/>
                <a:cs typeface="Times New Roman" pitchFamily="18" charset="0"/>
              </a:rPr>
              <a:t>қазан</a:t>
            </a:r>
            <a:r>
              <a:rPr lang="ru-RU" sz="1200" dirty="0">
                <a:latin typeface="Times New Roman" pitchFamily="18" charset="0"/>
                <a:cs typeface="Times New Roman" pitchFamily="18" charset="0"/>
              </a:rPr>
              <a:t>, -41-52-б.б.</a:t>
            </a:r>
          </a:p>
          <a:p>
            <a:pPr algn="just"/>
            <a:r>
              <a:rPr lang="ru-RU" sz="1200" b="1" dirty="0">
                <a:latin typeface="Times New Roman" pitchFamily="18" charset="0"/>
                <a:cs typeface="Times New Roman" pitchFamily="18" charset="0"/>
              </a:rPr>
              <a:t>9</a:t>
            </a:r>
            <a:r>
              <a:rPr lang="ru-RU" sz="1200" b="1" dirty="0" smtClean="0">
                <a:latin typeface="Times New Roman" pitchFamily="18" charset="0"/>
                <a:cs typeface="Times New Roman" pitchFamily="18" charset="0"/>
              </a:rPr>
              <a:t>.17</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Мақала</a:t>
            </a:r>
            <a:r>
              <a:rPr lang="ru-RU" sz="1200" dirty="0" err="1">
                <a:latin typeface="Times New Roman" pitchFamily="18" charset="0"/>
                <a:cs typeface="Times New Roman" pitchFamily="18" charset="0"/>
              </a:rPr>
              <a:t>.</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Серғалиев</a:t>
            </a:r>
            <a:r>
              <a:rPr lang="ru-RU" sz="1200" dirty="0">
                <a:latin typeface="Times New Roman" pitchFamily="18" charset="0"/>
                <a:cs typeface="Times New Roman" pitchFamily="18" charset="0"/>
              </a:rPr>
              <a:t> Н.Х., </a:t>
            </a:r>
            <a:r>
              <a:rPr lang="ru-RU" sz="1200" dirty="0" err="1">
                <a:latin typeface="Times New Roman" pitchFamily="18" charset="0"/>
                <a:cs typeface="Times New Roman" pitchFamily="18" charset="0"/>
              </a:rPr>
              <a:t>Қыдыршаев</a:t>
            </a:r>
            <a:r>
              <a:rPr lang="ru-RU" sz="1200" dirty="0">
                <a:latin typeface="Times New Roman" pitchFamily="18" charset="0"/>
                <a:cs typeface="Times New Roman" pitchFamily="18" charset="0"/>
              </a:rPr>
              <a:t> А.С. «Аз </a:t>
            </a:r>
            <a:r>
              <a:rPr lang="ru-RU" sz="1200" dirty="0" err="1">
                <a:latin typeface="Times New Roman" pitchFamily="18" charset="0"/>
                <a:cs typeface="Times New Roman" pitchFamily="18" charset="0"/>
              </a:rPr>
              <a:t>сөйлер</a:t>
            </a:r>
            <a:r>
              <a:rPr lang="ru-RU" sz="1200" dirty="0">
                <a:latin typeface="Times New Roman" pitchFamily="18" charset="0"/>
                <a:cs typeface="Times New Roman" pitchFamily="18" charset="0"/>
              </a:rPr>
              <a:t> де </a:t>
            </a:r>
            <a:r>
              <a:rPr lang="ru-RU" sz="1200" dirty="0" err="1">
                <a:latin typeface="Times New Roman" pitchFamily="18" charset="0"/>
                <a:cs typeface="Times New Roman" pitchFamily="18" charset="0"/>
              </a:rPr>
              <a:t>көп</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тыңдар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асылдың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баласы</a:t>
            </a:r>
            <a:r>
              <a:rPr lang="ru-RU" sz="1200" dirty="0">
                <a:latin typeface="Times New Roman" pitchFamily="18" charset="0"/>
                <a:cs typeface="Times New Roman" pitchFamily="18" charset="0"/>
              </a:rPr>
              <a:t>» (Махамбет </a:t>
            </a:r>
            <a:r>
              <a:rPr lang="ru-RU" sz="1200" dirty="0" err="1">
                <a:latin typeface="Times New Roman" pitchFamily="18" charset="0"/>
                <a:cs typeface="Times New Roman" pitchFamily="18" charset="0"/>
              </a:rPr>
              <a:t>ақынның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азаматтық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шешендік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тәлімі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хақында</a:t>
            </a:r>
            <a:r>
              <a:rPr lang="ru-RU" sz="1200" dirty="0">
                <a:latin typeface="Times New Roman" pitchFamily="18" charset="0"/>
                <a:cs typeface="Times New Roman" pitchFamily="18" charset="0"/>
              </a:rPr>
              <a:t>)// «Махамбет» </a:t>
            </a:r>
            <a:r>
              <a:rPr lang="ru-RU" sz="1200" dirty="0" err="1">
                <a:latin typeface="Times New Roman" pitchFamily="18" charset="0"/>
                <a:cs typeface="Times New Roman" pitchFamily="18" charset="0"/>
              </a:rPr>
              <a:t>Республикалық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әдеби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мәдени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танымдық</a:t>
            </a:r>
            <a:r>
              <a:rPr lang="ru-RU" sz="1200" dirty="0">
                <a:latin typeface="Times New Roman" pitchFamily="18" charset="0"/>
                <a:cs typeface="Times New Roman" pitchFamily="18" charset="0"/>
              </a:rPr>
              <a:t> журналы, Алматы, 2020, №4.-55-66- </a:t>
            </a:r>
            <a:r>
              <a:rPr lang="ru-RU" sz="1200" dirty="0" err="1">
                <a:latin typeface="Times New Roman" pitchFamily="18" charset="0"/>
                <a:cs typeface="Times New Roman" pitchFamily="18" charset="0"/>
              </a:rPr>
              <a:t>б.б</a:t>
            </a:r>
            <a:r>
              <a:rPr lang="ru-RU" sz="1200" dirty="0">
                <a:latin typeface="Times New Roman" pitchFamily="18" charset="0"/>
                <a:cs typeface="Times New Roman" pitchFamily="18" charset="0"/>
              </a:rPr>
              <a:t>.</a:t>
            </a:r>
          </a:p>
          <a:p>
            <a:pPr algn="just"/>
            <a:r>
              <a:rPr lang="ru-RU" sz="1200" b="1" dirty="0">
                <a:latin typeface="Times New Roman" pitchFamily="18" charset="0"/>
                <a:cs typeface="Times New Roman" pitchFamily="18" charset="0"/>
              </a:rPr>
              <a:t>9</a:t>
            </a:r>
            <a:r>
              <a:rPr lang="ru-RU" sz="1200" b="1" dirty="0" smtClean="0">
                <a:latin typeface="Times New Roman" pitchFamily="18" charset="0"/>
                <a:cs typeface="Times New Roman" pitchFamily="18" charset="0"/>
              </a:rPr>
              <a:t>.18</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Мақала</a:t>
            </a:r>
            <a:r>
              <a:rPr lang="ru-RU" sz="1200" b="1" dirty="0">
                <a:latin typeface="Times New Roman" pitchFamily="18" charset="0"/>
                <a:cs typeface="Times New Roman" pitchFamily="18" charset="0"/>
              </a:rPr>
              <a:t>. </a:t>
            </a:r>
            <a:r>
              <a:rPr lang="ru-RU" sz="1200" dirty="0" err="1">
                <a:latin typeface="Times New Roman" pitchFamily="18" charset="0"/>
                <a:cs typeface="Times New Roman" pitchFamily="18" charset="0"/>
              </a:rPr>
              <a:t>Қыдыршаев</a:t>
            </a:r>
            <a:r>
              <a:rPr lang="ru-RU" sz="1200" dirty="0">
                <a:latin typeface="Times New Roman" pitchFamily="18" charset="0"/>
                <a:cs typeface="Times New Roman" pitchFamily="18" charset="0"/>
              </a:rPr>
              <a:t> А.С. </a:t>
            </a:r>
            <a:r>
              <a:rPr lang="ru-RU" sz="1200" dirty="0" err="1">
                <a:latin typeface="Times New Roman" pitchFamily="18" charset="0"/>
                <a:cs typeface="Times New Roman" pitchFamily="18" charset="0"/>
              </a:rPr>
              <a:t>Тәуелсіздік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тағылымынан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сабақ</a:t>
            </a:r>
            <a:r>
              <a:rPr lang="ru-RU" sz="1200" dirty="0">
                <a:latin typeface="Times New Roman" pitchFamily="18" charset="0"/>
                <a:cs typeface="Times New Roman" pitchFamily="18" charset="0"/>
              </a:rPr>
              <a:t> ала </a:t>
            </a:r>
            <a:r>
              <a:rPr lang="ru-RU" sz="1200" dirty="0" err="1">
                <a:latin typeface="Times New Roman" pitchFamily="18" charset="0"/>
                <a:cs typeface="Times New Roman" pitchFamily="18" charset="0"/>
              </a:rPr>
              <a:t>білсек</a:t>
            </a:r>
            <a:r>
              <a:rPr lang="ru-RU" sz="1200" dirty="0">
                <a:latin typeface="Times New Roman" pitchFamily="18" charset="0"/>
                <a:cs typeface="Times New Roman" pitchFamily="18" charset="0"/>
              </a:rPr>
              <a:t> // «</a:t>
            </a:r>
            <a:r>
              <a:rPr lang="en-US" sz="1200" dirty="0" err="1">
                <a:latin typeface="Times New Roman" pitchFamily="18" charset="0"/>
                <a:cs typeface="Times New Roman" pitchFamily="18" charset="0"/>
              </a:rPr>
              <a:t>Aqiqat</a:t>
            </a:r>
            <a:r>
              <a:rPr lang="en-US"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Ақиқат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қоғамдық-саяси</a:t>
            </a:r>
            <a:r>
              <a:rPr lang="ru-RU" sz="1200" dirty="0">
                <a:latin typeface="Times New Roman" pitchFamily="18" charset="0"/>
                <a:cs typeface="Times New Roman" pitchFamily="18" charset="0"/>
              </a:rPr>
              <a:t> журнал, 2 </a:t>
            </a:r>
            <a:r>
              <a:rPr lang="ru-RU" sz="1200" dirty="0" err="1">
                <a:latin typeface="Times New Roman" pitchFamily="18" charset="0"/>
                <a:cs typeface="Times New Roman" pitchFamily="18" charset="0"/>
              </a:rPr>
              <a:t>ақпан</a:t>
            </a:r>
            <a:r>
              <a:rPr lang="ru-RU" sz="1200" dirty="0">
                <a:latin typeface="Times New Roman" pitchFamily="18" charset="0"/>
                <a:cs typeface="Times New Roman" pitchFamily="18" charset="0"/>
              </a:rPr>
              <a:t> 2021 ж.,  - 15-21-б.б.</a:t>
            </a:r>
          </a:p>
          <a:p>
            <a:pPr algn="just"/>
            <a:r>
              <a:rPr lang="ru-RU" sz="1200" b="1" dirty="0">
                <a:latin typeface="Times New Roman" pitchFamily="18" charset="0"/>
                <a:cs typeface="Times New Roman" pitchFamily="18" charset="0"/>
              </a:rPr>
              <a:t>9</a:t>
            </a:r>
            <a:r>
              <a:rPr lang="ru-RU" sz="1200" b="1" dirty="0" smtClean="0">
                <a:latin typeface="Times New Roman" pitchFamily="18" charset="0"/>
                <a:cs typeface="Times New Roman" pitchFamily="18" charset="0"/>
              </a:rPr>
              <a:t>.19</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Мақала</a:t>
            </a:r>
            <a:r>
              <a:rPr lang="ru-RU" sz="1200" b="1" dirty="0">
                <a:latin typeface="Times New Roman" pitchFamily="18" charset="0"/>
                <a:cs typeface="Times New Roman" pitchFamily="18" charset="0"/>
              </a:rPr>
              <a:t>. </a:t>
            </a:r>
            <a:r>
              <a:rPr lang="ru-RU" sz="1200" dirty="0" err="1">
                <a:latin typeface="Times New Roman" pitchFamily="18" charset="0"/>
                <a:cs typeface="Times New Roman" pitchFamily="18" charset="0"/>
              </a:rPr>
              <a:t>Қыдыршаев</a:t>
            </a:r>
            <a:r>
              <a:rPr lang="ru-RU" sz="1200" dirty="0">
                <a:latin typeface="Times New Roman" pitchFamily="18" charset="0"/>
                <a:cs typeface="Times New Roman" pitchFamily="18" charset="0"/>
              </a:rPr>
              <a:t> А.С., </a:t>
            </a:r>
            <a:r>
              <a:rPr lang="ru-RU" sz="1200" dirty="0" err="1">
                <a:latin typeface="Times New Roman" pitchFamily="18" charset="0"/>
                <a:cs typeface="Times New Roman" pitchFamily="18" charset="0"/>
              </a:rPr>
              <a:t>Масабаева</a:t>
            </a:r>
            <a:r>
              <a:rPr lang="ru-RU" sz="1200" dirty="0">
                <a:latin typeface="Times New Roman" pitchFamily="18" charset="0"/>
                <a:cs typeface="Times New Roman" pitchFamily="18" charset="0"/>
              </a:rPr>
              <a:t> И.Т. Педагог-</a:t>
            </a:r>
            <a:r>
              <a:rPr lang="ru-RU" sz="1200" dirty="0" err="1">
                <a:latin typeface="Times New Roman" pitchFamily="18" charset="0"/>
                <a:cs typeface="Times New Roman" pitchFamily="18" charset="0"/>
              </a:rPr>
              <a:t>ритордың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кәсіби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риторикалық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мәдениетін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қалыптастырар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бағдарламалық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бағыттар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кешені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Ұлы</a:t>
            </a:r>
            <a:r>
              <a:rPr lang="ru-RU" sz="1200" dirty="0">
                <a:latin typeface="Times New Roman" pitchFamily="18" charset="0"/>
                <a:cs typeface="Times New Roman" pitchFamily="18" charset="0"/>
              </a:rPr>
              <a:t> Дала </a:t>
            </a:r>
            <a:r>
              <a:rPr lang="ru-RU" sz="1200" dirty="0" err="1">
                <a:latin typeface="Times New Roman" pitchFamily="18" charset="0"/>
                <a:cs typeface="Times New Roman" pitchFamily="18" charset="0"/>
              </a:rPr>
              <a:t>Ұстазы</a:t>
            </a:r>
            <a:r>
              <a:rPr lang="ru-RU"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Jnternational</a:t>
            </a:r>
            <a:r>
              <a:rPr lang="en-US" sz="1200" dirty="0">
                <a:latin typeface="Times New Roman" pitchFamily="18" charset="0"/>
                <a:cs typeface="Times New Roman" pitchFamily="18" charset="0"/>
              </a:rPr>
              <a:t> scientific-educational journal. №11, </a:t>
            </a:r>
            <a:r>
              <a:rPr lang="en-US" sz="1200" dirty="0" err="1">
                <a:latin typeface="Times New Roman" pitchFamily="18" charset="0"/>
                <a:cs typeface="Times New Roman" pitchFamily="18" charset="0"/>
              </a:rPr>
              <a:t>nomerber</a:t>
            </a:r>
            <a:r>
              <a:rPr lang="en-US" sz="1200" dirty="0">
                <a:latin typeface="Times New Roman" pitchFamily="18" charset="0"/>
                <a:cs typeface="Times New Roman" pitchFamily="18" charset="0"/>
              </a:rPr>
              <a:t> 2022.-4-9-</a:t>
            </a:r>
            <a:r>
              <a:rPr lang="ru-RU" sz="1200" dirty="0" err="1">
                <a:latin typeface="Times New Roman" pitchFamily="18" charset="0"/>
                <a:cs typeface="Times New Roman" pitchFamily="18" charset="0"/>
              </a:rPr>
              <a:t>б.б</a:t>
            </a:r>
            <a:r>
              <a:rPr lang="ru-RU" sz="1200" dirty="0">
                <a:latin typeface="Times New Roman" pitchFamily="18" charset="0"/>
                <a:cs typeface="Times New Roman" pitchFamily="18" charset="0"/>
              </a:rPr>
              <a:t>.</a:t>
            </a:r>
          </a:p>
          <a:p>
            <a:pPr algn="just"/>
            <a:r>
              <a:rPr lang="ru-RU" sz="1200" b="1" dirty="0" smtClean="0">
                <a:latin typeface="Times New Roman" pitchFamily="18" charset="0"/>
                <a:cs typeface="Times New Roman" pitchFamily="18" charset="0"/>
              </a:rPr>
              <a:t>9.20</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Мақала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Қыдыршаев</a:t>
            </a:r>
            <a:r>
              <a:rPr lang="ru-RU" sz="1200" dirty="0">
                <a:latin typeface="Times New Roman" pitchFamily="18" charset="0"/>
                <a:cs typeface="Times New Roman" pitchFamily="18" charset="0"/>
              </a:rPr>
              <a:t> А.С. </a:t>
            </a:r>
            <a:r>
              <a:rPr lang="ru-RU" sz="1200" dirty="0" err="1">
                <a:latin typeface="Times New Roman" pitchFamily="18" charset="0"/>
                <a:cs typeface="Times New Roman" pitchFamily="18" charset="0"/>
              </a:rPr>
              <a:t>Жаңа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ұрпақтың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ойын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озық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етер</a:t>
            </a:r>
            <a:r>
              <a:rPr lang="ru-RU"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Aqiqat</a:t>
            </a:r>
            <a:r>
              <a:rPr lang="en-US"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Ақиқат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қоғамдық-саяси</a:t>
            </a:r>
            <a:r>
              <a:rPr lang="ru-RU" sz="1200" dirty="0">
                <a:latin typeface="Times New Roman" pitchFamily="18" charset="0"/>
                <a:cs typeface="Times New Roman" pitchFamily="18" charset="0"/>
              </a:rPr>
              <a:t> журнал. №9, </a:t>
            </a:r>
            <a:r>
              <a:rPr lang="ru-RU" sz="1200" dirty="0" err="1">
                <a:latin typeface="Times New Roman" pitchFamily="18" charset="0"/>
                <a:cs typeface="Times New Roman" pitchFamily="18" charset="0"/>
              </a:rPr>
              <a:t>қыркүйек</a:t>
            </a:r>
            <a:r>
              <a:rPr lang="ru-RU" sz="1200" dirty="0">
                <a:latin typeface="Times New Roman" pitchFamily="18" charset="0"/>
                <a:cs typeface="Times New Roman" pitchFamily="18" charset="0"/>
              </a:rPr>
              <a:t> 2021 ж., -55-58- </a:t>
            </a:r>
            <a:r>
              <a:rPr lang="ru-RU" sz="1200" dirty="0" err="1">
                <a:latin typeface="Times New Roman" pitchFamily="18" charset="0"/>
                <a:cs typeface="Times New Roman" pitchFamily="18" charset="0"/>
              </a:rPr>
              <a:t>б.б</a:t>
            </a:r>
            <a:r>
              <a:rPr lang="ru-RU" sz="1200" dirty="0">
                <a:latin typeface="Times New Roman" pitchFamily="18" charset="0"/>
                <a:cs typeface="Times New Roman" pitchFamily="18" charset="0"/>
              </a:rPr>
              <a:t>.</a:t>
            </a:r>
          </a:p>
          <a:p>
            <a:pPr algn="just"/>
            <a:r>
              <a:rPr lang="ru-RU" sz="1200" b="1" dirty="0">
                <a:latin typeface="Times New Roman" pitchFamily="18" charset="0"/>
                <a:cs typeface="Times New Roman" pitchFamily="18" charset="0"/>
              </a:rPr>
              <a:t>9</a:t>
            </a:r>
            <a:r>
              <a:rPr lang="ru-RU" sz="1200" b="1" dirty="0" smtClean="0">
                <a:latin typeface="Times New Roman" pitchFamily="18" charset="0"/>
                <a:cs typeface="Times New Roman" pitchFamily="18" charset="0"/>
              </a:rPr>
              <a:t>.21</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Мақала</a:t>
            </a:r>
            <a:r>
              <a:rPr lang="ru-RU" sz="1200" b="1" dirty="0">
                <a:latin typeface="Times New Roman" pitchFamily="18" charset="0"/>
                <a:cs typeface="Times New Roman" pitchFamily="18" charset="0"/>
              </a:rPr>
              <a:t>. </a:t>
            </a:r>
            <a:r>
              <a:rPr lang="ru-RU" sz="1200" dirty="0" err="1">
                <a:latin typeface="Times New Roman" pitchFamily="18" charset="0"/>
                <a:cs typeface="Times New Roman" pitchFamily="18" charset="0"/>
              </a:rPr>
              <a:t>Қыдыршаев</a:t>
            </a:r>
            <a:r>
              <a:rPr lang="ru-RU" sz="1200" dirty="0">
                <a:latin typeface="Times New Roman" pitchFamily="18" charset="0"/>
                <a:cs typeface="Times New Roman" pitchFamily="18" charset="0"/>
              </a:rPr>
              <a:t> А.С., </a:t>
            </a:r>
            <a:r>
              <a:rPr lang="ru-RU" sz="1200" dirty="0" err="1">
                <a:latin typeface="Times New Roman" pitchFamily="18" charset="0"/>
                <a:cs typeface="Times New Roman" pitchFamily="18" charset="0"/>
              </a:rPr>
              <a:t>Дүйсенбаев</a:t>
            </a:r>
            <a:r>
              <a:rPr lang="ru-RU" sz="1200" dirty="0">
                <a:latin typeface="Times New Roman" pitchFamily="18" charset="0"/>
                <a:cs typeface="Times New Roman" pitchFamily="18" charset="0"/>
              </a:rPr>
              <a:t> Т. </a:t>
            </a:r>
            <a:r>
              <a:rPr lang="ru-RU" sz="1200" dirty="0" err="1">
                <a:latin typeface="Times New Roman" pitchFamily="18" charset="0"/>
                <a:cs typeface="Times New Roman" pitchFamily="18" charset="0"/>
              </a:rPr>
              <a:t>Парасатты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жастар</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тәуелсіздік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тірегі</a:t>
            </a:r>
            <a:r>
              <a:rPr lang="ru-RU"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Aqiqat</a:t>
            </a:r>
            <a:r>
              <a:rPr lang="en-US"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Ақиқат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қоғамдық-саяси</a:t>
            </a:r>
            <a:r>
              <a:rPr lang="ru-RU" sz="1200" dirty="0">
                <a:latin typeface="Times New Roman" pitchFamily="18" charset="0"/>
                <a:cs typeface="Times New Roman" pitchFamily="18" charset="0"/>
              </a:rPr>
              <a:t> журнал. №4, </a:t>
            </a:r>
            <a:r>
              <a:rPr lang="ru-RU" sz="1200" dirty="0" err="1">
                <a:latin typeface="Times New Roman" pitchFamily="18" charset="0"/>
                <a:cs typeface="Times New Roman" pitchFamily="18" charset="0"/>
              </a:rPr>
              <a:t>сәуір</a:t>
            </a:r>
            <a:r>
              <a:rPr lang="ru-RU" sz="1200" dirty="0">
                <a:latin typeface="Times New Roman" pitchFamily="18" charset="0"/>
                <a:cs typeface="Times New Roman" pitchFamily="18" charset="0"/>
              </a:rPr>
              <a:t> 2021 ж., -13-20- </a:t>
            </a:r>
            <a:r>
              <a:rPr lang="ru-RU" sz="1200" dirty="0" err="1">
                <a:latin typeface="Times New Roman" pitchFamily="18" charset="0"/>
                <a:cs typeface="Times New Roman" pitchFamily="18" charset="0"/>
              </a:rPr>
              <a:t>б.б</a:t>
            </a:r>
            <a:r>
              <a:rPr lang="ru-RU" sz="1200" dirty="0">
                <a:latin typeface="Times New Roman" pitchFamily="18" charset="0"/>
                <a:cs typeface="Times New Roman" pitchFamily="18" charset="0"/>
              </a:rPr>
              <a:t>.</a:t>
            </a:r>
          </a:p>
          <a:p>
            <a:pPr algn="just"/>
            <a:r>
              <a:rPr lang="ru-RU" sz="1200" b="1" dirty="0">
                <a:latin typeface="Times New Roman" pitchFamily="18" charset="0"/>
                <a:cs typeface="Times New Roman" pitchFamily="18" charset="0"/>
              </a:rPr>
              <a:t>9</a:t>
            </a:r>
            <a:r>
              <a:rPr lang="ru-RU" sz="1200" b="1" dirty="0" smtClean="0">
                <a:latin typeface="Times New Roman" pitchFamily="18" charset="0"/>
                <a:cs typeface="Times New Roman" pitchFamily="18" charset="0"/>
              </a:rPr>
              <a:t>.22</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Мақала</a:t>
            </a:r>
            <a:r>
              <a:rPr lang="ru-RU" sz="1200" dirty="0" err="1">
                <a:latin typeface="Times New Roman" pitchFamily="18" charset="0"/>
                <a:cs typeface="Times New Roman" pitchFamily="18" charset="0"/>
              </a:rPr>
              <a:t>.</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Қыдыршаев</a:t>
            </a:r>
            <a:r>
              <a:rPr lang="ru-RU" sz="1200" dirty="0">
                <a:latin typeface="Times New Roman" pitchFamily="18" charset="0"/>
                <a:cs typeface="Times New Roman" pitchFamily="18" charset="0"/>
              </a:rPr>
              <a:t> А.С., </a:t>
            </a:r>
            <a:r>
              <a:rPr lang="ru-RU" sz="1200" dirty="0" err="1">
                <a:latin typeface="Times New Roman" pitchFamily="18" charset="0"/>
                <a:cs typeface="Times New Roman" pitchFamily="18" charset="0"/>
              </a:rPr>
              <a:t>Қыдыршаев</a:t>
            </a:r>
            <a:r>
              <a:rPr lang="ru-RU" sz="1200" dirty="0">
                <a:latin typeface="Times New Roman" pitchFamily="18" charset="0"/>
                <a:cs typeface="Times New Roman" pitchFamily="18" charset="0"/>
              </a:rPr>
              <a:t> М.А. </a:t>
            </a:r>
            <a:r>
              <a:rPr lang="ru-RU" sz="1200" dirty="0" err="1">
                <a:latin typeface="Times New Roman" pitchFamily="18" charset="0"/>
                <a:cs typeface="Times New Roman" pitchFamily="18" charset="0"/>
              </a:rPr>
              <a:t>Ұлы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Даланың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рухани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ұстазы</a:t>
            </a:r>
            <a:r>
              <a:rPr lang="ru-RU" sz="1200" dirty="0">
                <a:latin typeface="Times New Roman" pitchFamily="18" charset="0"/>
                <a:cs typeface="Times New Roman" pitchFamily="18" charset="0"/>
              </a:rPr>
              <a:t>//«</a:t>
            </a:r>
            <a:r>
              <a:rPr lang="en-US" sz="1200" dirty="0" err="1">
                <a:latin typeface="Times New Roman" pitchFamily="18" charset="0"/>
                <a:cs typeface="Times New Roman" pitchFamily="18" charset="0"/>
              </a:rPr>
              <a:t>Aqiqat</a:t>
            </a:r>
            <a:r>
              <a:rPr lang="en-US"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Ақиқат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қоғамдық-саяси</a:t>
            </a:r>
            <a:r>
              <a:rPr lang="ru-RU" sz="1200" dirty="0">
                <a:latin typeface="Times New Roman" pitchFamily="18" charset="0"/>
                <a:cs typeface="Times New Roman" pitchFamily="18" charset="0"/>
              </a:rPr>
              <a:t> журнал. №5, </a:t>
            </a:r>
            <a:r>
              <a:rPr lang="ru-RU" sz="1200" dirty="0" err="1">
                <a:latin typeface="Times New Roman" pitchFamily="18" charset="0"/>
                <a:cs typeface="Times New Roman" pitchFamily="18" charset="0"/>
              </a:rPr>
              <a:t>қаңтар</a:t>
            </a:r>
            <a:r>
              <a:rPr lang="ru-RU" sz="1200" dirty="0">
                <a:latin typeface="Times New Roman" pitchFamily="18" charset="0"/>
                <a:cs typeface="Times New Roman" pitchFamily="18" charset="0"/>
              </a:rPr>
              <a:t> 2020 ж.</a:t>
            </a:r>
          </a:p>
          <a:p>
            <a:pPr algn="just"/>
            <a:r>
              <a:rPr lang="ru-RU" sz="1200" b="1" dirty="0">
                <a:latin typeface="Times New Roman" pitchFamily="18" charset="0"/>
                <a:cs typeface="Times New Roman" pitchFamily="18" charset="0"/>
              </a:rPr>
              <a:t>9</a:t>
            </a:r>
            <a:r>
              <a:rPr lang="ru-RU" sz="1200" b="1" dirty="0" smtClean="0">
                <a:latin typeface="Times New Roman" pitchFamily="18" charset="0"/>
                <a:cs typeface="Times New Roman" pitchFamily="18" charset="0"/>
              </a:rPr>
              <a:t>.23</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Мақала</a:t>
            </a:r>
            <a:r>
              <a:rPr lang="ru-RU" sz="1200" dirty="0" err="1">
                <a:latin typeface="Times New Roman" pitchFamily="18" charset="0"/>
                <a:cs typeface="Times New Roman" pitchFamily="18" charset="0"/>
              </a:rPr>
              <a:t>.</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Қыдыршаев</a:t>
            </a:r>
            <a:r>
              <a:rPr lang="ru-RU" sz="1200" dirty="0">
                <a:latin typeface="Times New Roman" pitchFamily="18" charset="0"/>
                <a:cs typeface="Times New Roman" pitchFamily="18" charset="0"/>
              </a:rPr>
              <a:t> А.С. </a:t>
            </a:r>
            <a:r>
              <a:rPr lang="ru-RU" sz="1200" dirty="0" err="1">
                <a:latin typeface="Times New Roman" pitchFamily="18" charset="0"/>
                <a:cs typeface="Times New Roman" pitchFamily="18" charset="0"/>
              </a:rPr>
              <a:t>Беу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Бурабай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баурайың</a:t>
            </a:r>
            <a:r>
              <a:rPr lang="ru-RU" sz="1200" dirty="0">
                <a:latin typeface="Times New Roman" pitchFamily="18" charset="0"/>
                <a:cs typeface="Times New Roman" pitchFamily="18" charset="0"/>
              </a:rPr>
              <a:t> кие </a:t>
            </a:r>
            <a:r>
              <a:rPr lang="ru-RU" sz="1200" dirty="0" err="1">
                <a:latin typeface="Times New Roman" pitchFamily="18" charset="0"/>
                <a:cs typeface="Times New Roman" pitchFamily="18" charset="0"/>
              </a:rPr>
              <a:t>қандай</a:t>
            </a:r>
            <a:r>
              <a:rPr lang="ru-RU"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Aqiqat</a:t>
            </a:r>
            <a:r>
              <a:rPr lang="en-US"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Ақиқат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Ұлттық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қоғамдық-саяси</a:t>
            </a:r>
            <a:r>
              <a:rPr lang="ru-RU" sz="1200" dirty="0">
                <a:latin typeface="Times New Roman" pitchFamily="18" charset="0"/>
                <a:cs typeface="Times New Roman" pitchFamily="18" charset="0"/>
              </a:rPr>
              <a:t> журнал. №9, </a:t>
            </a:r>
            <a:r>
              <a:rPr lang="ru-RU" sz="1200" dirty="0" err="1">
                <a:latin typeface="Times New Roman" pitchFamily="18" charset="0"/>
                <a:cs typeface="Times New Roman" pitchFamily="18" charset="0"/>
              </a:rPr>
              <a:t>қыркүйек</a:t>
            </a:r>
            <a:r>
              <a:rPr lang="ru-RU" sz="1200" dirty="0">
                <a:latin typeface="Times New Roman" pitchFamily="18" charset="0"/>
                <a:cs typeface="Times New Roman" pitchFamily="18" charset="0"/>
              </a:rPr>
              <a:t> 2022 ж. </a:t>
            </a:r>
          </a:p>
          <a:p>
            <a:pPr algn="just"/>
            <a:r>
              <a:rPr lang="ru-RU" sz="1200" b="1" dirty="0">
                <a:latin typeface="Times New Roman" pitchFamily="18" charset="0"/>
                <a:cs typeface="Times New Roman" pitchFamily="18" charset="0"/>
              </a:rPr>
              <a:t>9</a:t>
            </a:r>
            <a:r>
              <a:rPr lang="ru-RU" sz="1200" b="1" dirty="0" smtClean="0">
                <a:latin typeface="Times New Roman" pitchFamily="18" charset="0"/>
                <a:cs typeface="Times New Roman" pitchFamily="18" charset="0"/>
              </a:rPr>
              <a:t>.24</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Мақала.</a:t>
            </a:r>
            <a:r>
              <a:rPr lang="ru-RU" sz="1200" b="1" dirty="0">
                <a:latin typeface="Times New Roman" pitchFamily="18" charset="0"/>
                <a:cs typeface="Times New Roman" pitchFamily="18" charset="0"/>
              </a:rPr>
              <a:t> </a:t>
            </a:r>
            <a:r>
              <a:rPr lang="ru-RU" sz="1200" dirty="0" err="1">
                <a:latin typeface="Times New Roman" pitchFamily="18" charset="0"/>
                <a:cs typeface="Times New Roman" pitchFamily="18" charset="0"/>
              </a:rPr>
              <a:t>Серғалиев</a:t>
            </a:r>
            <a:r>
              <a:rPr lang="ru-RU" sz="1200" dirty="0">
                <a:latin typeface="Times New Roman" pitchFamily="18" charset="0"/>
                <a:cs typeface="Times New Roman" pitchFamily="18" charset="0"/>
              </a:rPr>
              <a:t> Н.Х. </a:t>
            </a:r>
            <a:r>
              <a:rPr lang="ru-RU" sz="1200" dirty="0" err="1">
                <a:latin typeface="Times New Roman" pitchFamily="18" charset="0"/>
                <a:cs typeface="Times New Roman" pitchFamily="18" charset="0"/>
              </a:rPr>
              <a:t>Махамбеттанудың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жолы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болғай</a:t>
            </a:r>
            <a:r>
              <a:rPr lang="ru-RU" sz="1200" dirty="0">
                <a:latin typeface="Times New Roman" pitchFamily="18" charset="0"/>
                <a:cs typeface="Times New Roman" pitchFamily="18" charset="0"/>
              </a:rPr>
              <a:t>!// «Махамбет» </a:t>
            </a:r>
            <a:r>
              <a:rPr lang="ru-RU" sz="1200" dirty="0" err="1">
                <a:latin typeface="Times New Roman" pitchFamily="18" charset="0"/>
                <a:cs typeface="Times New Roman" pitchFamily="18" charset="0"/>
              </a:rPr>
              <a:t>республикалық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әдеби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мәдени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және</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танымдық</a:t>
            </a:r>
            <a:r>
              <a:rPr lang="ru-RU" sz="1200" dirty="0">
                <a:latin typeface="Times New Roman" pitchFamily="18" charset="0"/>
                <a:cs typeface="Times New Roman" pitchFamily="18" charset="0"/>
              </a:rPr>
              <a:t> журнал. 2020 ж.,-4-5-б.б.</a:t>
            </a:r>
          </a:p>
          <a:p>
            <a:pPr algn="just"/>
            <a:r>
              <a:rPr lang="ru-RU" sz="1200" b="1" dirty="0" smtClean="0">
                <a:latin typeface="Times New Roman" pitchFamily="18" charset="0"/>
                <a:cs typeface="Times New Roman" pitchFamily="18" charset="0"/>
              </a:rPr>
              <a:t>9.25. </a:t>
            </a:r>
            <a:r>
              <a:rPr lang="ru-RU" sz="1200" b="1" dirty="0" err="1" smtClean="0">
                <a:latin typeface="Times New Roman" pitchFamily="18" charset="0"/>
                <a:cs typeface="Times New Roman" pitchFamily="18" charset="0"/>
              </a:rPr>
              <a:t>Мақала</a:t>
            </a:r>
            <a:r>
              <a:rPr lang="ru-RU" sz="1200" dirty="0" err="1" smtClean="0">
                <a:latin typeface="Times New Roman" pitchFamily="18" charset="0"/>
                <a:cs typeface="Times New Roman" pitchFamily="18" charset="0"/>
              </a:rPr>
              <a:t>.</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Ар </a:t>
            </a:r>
            <a:r>
              <a:rPr lang="ru-RU" sz="1200" dirty="0" err="1" smtClean="0">
                <a:latin typeface="Times New Roman" pitchFamily="18" charset="0"/>
                <a:cs typeface="Times New Roman" pitchFamily="18" charset="0"/>
              </a:rPr>
              <a:t>биігіндегі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азамат</a:t>
            </a:r>
            <a:r>
              <a:rPr lang="ru-RU" sz="1200" dirty="0" smtClean="0">
                <a:latin typeface="Times New Roman" pitchFamily="18" charset="0"/>
                <a:cs typeface="Times New Roman" pitchFamily="18" charset="0"/>
              </a:rPr>
              <a:t>//«Махамбет» </a:t>
            </a:r>
            <a:r>
              <a:rPr lang="ru-RU" sz="1200" dirty="0" err="1" smtClean="0">
                <a:latin typeface="Times New Roman" pitchFamily="18" charset="0"/>
                <a:cs typeface="Times New Roman" pitchFamily="18" charset="0"/>
              </a:rPr>
              <a:t>республикалық әдеби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мәдени  және танымдық </a:t>
            </a:r>
            <a:r>
              <a:rPr lang="ru-RU" sz="1200" dirty="0" smtClean="0">
                <a:latin typeface="Times New Roman" pitchFamily="18" charset="0"/>
                <a:cs typeface="Times New Roman" pitchFamily="18" charset="0"/>
              </a:rPr>
              <a:t>журнал. №1, 2022 ж., -57-66-б.б.</a:t>
            </a:r>
          </a:p>
          <a:p>
            <a:pPr algn="just"/>
            <a:r>
              <a:rPr lang="ru-RU" sz="1200" b="1" dirty="0" smtClean="0">
                <a:latin typeface="Times New Roman" pitchFamily="18" charset="0"/>
                <a:cs typeface="Times New Roman" pitchFamily="18" charset="0"/>
              </a:rPr>
              <a:t>9.26.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a:t>
            </a:r>
            <a:r>
              <a:rPr lang="ru-RU" sz="1200" dirty="0" err="1" smtClean="0">
                <a:latin typeface="Times New Roman" pitchFamily="18" charset="0"/>
                <a:cs typeface="Times New Roman" pitchFamily="18" charset="0"/>
              </a:rPr>
              <a:t>Ғылыми мектептің көшбасшысы// </a:t>
            </a:r>
            <a:r>
              <a:rPr lang="ru-RU" sz="1200" dirty="0" smtClean="0">
                <a:latin typeface="Times New Roman" pitchFamily="18" charset="0"/>
                <a:cs typeface="Times New Roman" pitchFamily="18" charset="0"/>
              </a:rPr>
              <a:t>«Махамбет» </a:t>
            </a:r>
            <a:r>
              <a:rPr lang="ru-RU" sz="1200" dirty="0" err="1" smtClean="0">
                <a:latin typeface="Times New Roman" pitchFamily="18" charset="0"/>
                <a:cs typeface="Times New Roman" pitchFamily="18" charset="0"/>
              </a:rPr>
              <a:t>республикалық әдеби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мәдени және танымдық </a:t>
            </a:r>
            <a:r>
              <a:rPr lang="ru-RU" sz="1200" dirty="0" smtClean="0">
                <a:latin typeface="Times New Roman" pitchFamily="18" charset="0"/>
                <a:cs typeface="Times New Roman" pitchFamily="18" charset="0"/>
              </a:rPr>
              <a:t>журнал. №3, 2022 ж., -16-21-б.б. </a:t>
            </a:r>
          </a:p>
          <a:p>
            <a:pPr algn="just"/>
            <a:r>
              <a:rPr lang="ru-RU" sz="1200" b="1" dirty="0" smtClean="0">
                <a:latin typeface="Times New Roman" pitchFamily="18" charset="0"/>
                <a:cs typeface="Times New Roman" pitchFamily="18" charset="0"/>
              </a:rPr>
              <a:t>9.27.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a:t>
            </a:r>
            <a:r>
              <a:rPr lang="ru-RU" sz="1200" dirty="0" err="1" smtClean="0">
                <a:latin typeface="Times New Roman" pitchFamily="18" charset="0"/>
                <a:cs typeface="Times New Roman" pitchFamily="18" charset="0"/>
              </a:rPr>
              <a:t>Көркем шығарма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көзі// </a:t>
            </a:r>
            <a:r>
              <a:rPr lang="ru-RU" sz="1200" dirty="0" smtClean="0">
                <a:latin typeface="Times New Roman" pitchFamily="18" charset="0"/>
                <a:cs typeface="Times New Roman" pitchFamily="18" charset="0"/>
              </a:rPr>
              <a:t>«Махамбет» </a:t>
            </a:r>
            <a:r>
              <a:rPr lang="ru-RU" sz="1200" dirty="0" err="1" smtClean="0">
                <a:latin typeface="Times New Roman" pitchFamily="18" charset="0"/>
                <a:cs typeface="Times New Roman" pitchFamily="18" charset="0"/>
              </a:rPr>
              <a:t>республикалық әдеби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мәдени және танымдық </a:t>
            </a:r>
            <a:r>
              <a:rPr lang="ru-RU" sz="1200" dirty="0" smtClean="0">
                <a:latin typeface="Times New Roman" pitchFamily="18" charset="0"/>
                <a:cs typeface="Times New Roman" pitchFamily="18" charset="0"/>
              </a:rPr>
              <a:t>журнал. №3,  2022 ж.,-81-89-б.б.</a:t>
            </a:r>
          </a:p>
          <a:p>
            <a:pPr algn="just"/>
            <a:r>
              <a:rPr lang="ru-RU" sz="1200" b="1" dirty="0" smtClean="0">
                <a:latin typeface="Times New Roman" pitchFamily="18" charset="0"/>
                <a:cs typeface="Times New Roman" pitchFamily="18" charset="0"/>
              </a:rPr>
              <a:t>9.28.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a:t>
            </a:r>
            <a:r>
              <a:rPr lang="ru-RU" sz="1200" dirty="0" err="1" smtClean="0">
                <a:latin typeface="Times New Roman" pitchFamily="18" charset="0"/>
                <a:cs typeface="Times New Roman" pitchFamily="18" charset="0"/>
              </a:rPr>
              <a:t>Сөз қадірі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«Үш қоңыр»  республикалық әдебиет, мәдениет және өнер газеті</a:t>
            </a:r>
            <a:r>
              <a:rPr lang="ru-RU" sz="1200" dirty="0" smtClean="0">
                <a:latin typeface="Times New Roman" pitchFamily="18" charset="0"/>
                <a:cs typeface="Times New Roman" pitchFamily="18" charset="0"/>
              </a:rPr>
              <a:t>.  №27, 8 </a:t>
            </a:r>
            <a:r>
              <a:rPr lang="ru-RU" sz="1200" dirty="0" err="1" smtClean="0">
                <a:latin typeface="Times New Roman" pitchFamily="18" charset="0"/>
                <a:cs typeface="Times New Roman" pitchFamily="18" charset="0"/>
              </a:rPr>
              <a:t>шілде</a:t>
            </a:r>
            <a:r>
              <a:rPr lang="ru-RU" sz="1200" dirty="0" smtClean="0">
                <a:latin typeface="Times New Roman" pitchFamily="18" charset="0"/>
                <a:cs typeface="Times New Roman" pitchFamily="18" charset="0"/>
              </a:rPr>
              <a:t> 2022 ж., -1;3-б.б.</a:t>
            </a:r>
          </a:p>
          <a:p>
            <a:pPr algn="just"/>
            <a:r>
              <a:rPr lang="ru-RU" sz="1200" b="1" dirty="0" smtClean="0">
                <a:latin typeface="Times New Roman" pitchFamily="18" charset="0"/>
                <a:cs typeface="Times New Roman" pitchFamily="18" charset="0"/>
              </a:rPr>
              <a:t>9.29.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a:t>
            </a:r>
            <a:r>
              <a:rPr lang="ru-RU" sz="1200" dirty="0" err="1" smtClean="0">
                <a:latin typeface="Times New Roman" pitchFamily="18" charset="0"/>
                <a:cs typeface="Times New Roman" pitchFamily="18" charset="0"/>
              </a:rPr>
              <a:t>Ахмет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Байтұрсынұлының әдістемелік мұрасы //«Үш қоңыр»  республикалық әдебиет, мәдениет және өнер газеті</a:t>
            </a:r>
            <a:r>
              <a:rPr lang="ru-RU" sz="1200" dirty="0" smtClean="0">
                <a:latin typeface="Times New Roman" pitchFamily="18" charset="0"/>
                <a:cs typeface="Times New Roman" pitchFamily="18" charset="0"/>
              </a:rPr>
              <a:t>. №10, 11 </a:t>
            </a:r>
            <a:r>
              <a:rPr lang="ru-RU" sz="1200" dirty="0" err="1" smtClean="0">
                <a:latin typeface="Times New Roman" pitchFamily="18" charset="0"/>
                <a:cs typeface="Times New Roman" pitchFamily="18" charset="0"/>
              </a:rPr>
              <a:t>наурыз</a:t>
            </a:r>
            <a:r>
              <a:rPr lang="ru-RU" sz="1200" dirty="0" smtClean="0">
                <a:latin typeface="Times New Roman" pitchFamily="18" charset="0"/>
                <a:cs typeface="Times New Roman" pitchFamily="18" charset="0"/>
              </a:rPr>
              <a:t> 2022 ж., -1;4-5;8-б.б.</a:t>
            </a:r>
          </a:p>
          <a:p>
            <a:pPr algn="just"/>
            <a:r>
              <a:rPr lang="ru-RU" sz="1200" b="1" dirty="0" smtClean="0">
                <a:latin typeface="Times New Roman" pitchFamily="18" charset="0"/>
                <a:cs typeface="Times New Roman" pitchFamily="18" charset="0"/>
              </a:rPr>
              <a:t>9.30.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Ел </a:t>
            </a:r>
            <a:r>
              <a:rPr lang="ru-RU" sz="1200" dirty="0" err="1" smtClean="0">
                <a:latin typeface="Times New Roman" pitchFamily="18" charset="0"/>
                <a:cs typeface="Times New Roman" pitchFamily="18" charset="0"/>
              </a:rPr>
              <a:t>Тәуелсіздігінің тірегі-тәрбиелі ұрпақ</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Үш қоңыр</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республикалық әдебиет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мәдениет және өнер газеті</a:t>
            </a:r>
            <a:r>
              <a:rPr lang="ru-RU" sz="1200" dirty="0" smtClean="0">
                <a:latin typeface="Times New Roman" pitchFamily="18" charset="0"/>
                <a:cs typeface="Times New Roman" pitchFamily="18" charset="0"/>
              </a:rPr>
              <a:t>. №42, 22 </a:t>
            </a:r>
            <a:r>
              <a:rPr lang="ru-RU" sz="1200" dirty="0" err="1" smtClean="0">
                <a:latin typeface="Times New Roman" pitchFamily="18" charset="0"/>
                <a:cs typeface="Times New Roman" pitchFamily="18" charset="0"/>
              </a:rPr>
              <a:t>қазан </a:t>
            </a:r>
            <a:r>
              <a:rPr lang="ru-RU" sz="1200" dirty="0" smtClean="0">
                <a:latin typeface="Times New Roman" pitchFamily="18" charset="0"/>
                <a:cs typeface="Times New Roman" pitchFamily="18" charset="0"/>
              </a:rPr>
              <a:t>2021 ж., -1;4-5;8-б.б.</a:t>
            </a:r>
            <a:endParaRPr lang="ru-RU" sz="1200" dirty="0">
              <a:latin typeface="Times New Roman" pitchFamily="18" charset="0"/>
              <a:cs typeface="Times New Roman" pitchFamily="18" charset="0"/>
            </a:endParaRPr>
          </a:p>
        </p:txBody>
      </p:sp>
    </p:spTree>
    <p:extLst>
      <p:ext uri="{BB962C8B-B14F-4D97-AF65-F5344CB8AC3E}">
        <p14:creationId xmlns="" xmlns:p14="http://schemas.microsoft.com/office/powerpoint/2010/main" val="62911102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974809dd-abf2-4cea-91ae-0f85e7a1e870.jpg"/>
          <p:cNvPicPr>
            <a:picLocks noChangeAspect="1"/>
          </p:cNvPicPr>
          <p:nvPr/>
        </p:nvPicPr>
        <p:blipFill>
          <a:blip r:embed="rId2" cstate="print"/>
          <a:stretch>
            <a:fillRect/>
          </a:stretch>
        </p:blipFill>
        <p:spPr>
          <a:xfrm rot="900000">
            <a:off x="2806788" y="1643551"/>
            <a:ext cx="1370817" cy="1996813"/>
          </a:xfrm>
          <a:prstGeom prst="rect">
            <a:avLst/>
          </a:prstGeom>
          <a:ln>
            <a:noFill/>
          </a:ln>
          <a:effectLst>
            <a:outerShdw blurRad="292100" dist="139700" dir="2700000" algn="tl" rotWithShape="0">
              <a:srgbClr val="333333">
                <a:alpha val="65000"/>
              </a:srgbClr>
            </a:outerShdw>
          </a:effectLst>
          <a:scene3d>
            <a:camera prst="obliqueTopRight"/>
            <a:lightRig rig="threePt" dir="t"/>
          </a:scene3d>
        </p:spPr>
      </p:pic>
      <p:sp>
        <p:nvSpPr>
          <p:cNvPr id="2" name="TextBox 1"/>
          <p:cNvSpPr txBox="1"/>
          <p:nvPr/>
        </p:nvSpPr>
        <p:spPr>
          <a:xfrm>
            <a:off x="1071538" y="285728"/>
            <a:ext cx="6715172" cy="1200329"/>
          </a:xfrm>
          <a:prstGeom prst="rect">
            <a:avLst/>
          </a:prstGeom>
          <a:noFill/>
        </p:spPr>
        <p:txBody>
          <a:bodyPr wrap="square" rtlCol="0">
            <a:spAutoFit/>
          </a:bodyPr>
          <a:lstStyle/>
          <a:p>
            <a:pPr algn="ctr"/>
            <a:r>
              <a:rPr lang="kk-KZ" b="1" i="1" spc="300" dirty="0" smtClean="0">
                <a:effectLst>
                  <a:outerShdw blurRad="60007" dist="200025" dir="15000000" sy="30000" kx="-1800000" algn="bl" rotWithShape="0">
                    <a:prstClr val="black">
                      <a:alpha val="32000"/>
                    </a:prstClr>
                  </a:outerShdw>
                  <a:reflection blurRad="6350" stA="55000" endA="300" endPos="45500" dir="5400000" sy="-100000" algn="bl" rotWithShape="0"/>
                </a:effectLst>
                <a:latin typeface="Times New Roman" pitchFamily="18" charset="0"/>
                <a:cs typeface="Times New Roman" pitchFamily="18" charset="0"/>
              </a:rPr>
              <a:t>Профессор Абат Қыдыршаев – Республикалық «Үш қоңыр» әдебиет, мәдениет және өнер газетінің Батыс Қазақстан облысы бойынша меншікті тілшісі</a:t>
            </a:r>
            <a:endParaRPr lang="ru-RU" b="1" i="1" spc="300" dirty="0">
              <a:effectLst>
                <a:outerShdw blurRad="60007" dist="200025" dir="15000000" sy="30000" kx="-1800000" algn="bl" rotWithShape="0">
                  <a:prstClr val="black">
                    <a:alpha val="32000"/>
                  </a:prstClr>
                </a:outerShdw>
                <a:reflection blurRad="6350" stA="55000" endA="300" endPos="45500" dir="5400000" sy="-100000" algn="bl" rotWithShape="0"/>
              </a:effectLst>
              <a:latin typeface="Times New Roman" pitchFamily="18" charset="0"/>
              <a:cs typeface="Times New Roman" pitchFamily="18" charset="0"/>
            </a:endParaRPr>
          </a:p>
        </p:txBody>
      </p:sp>
      <p:pic>
        <p:nvPicPr>
          <p:cNvPr id="3" name="Рисунок 2" descr="0fc58fbd-3a39-4760-a7a0-5abedf8ca8d9.jpg"/>
          <p:cNvPicPr>
            <a:picLocks noChangeAspect="1"/>
          </p:cNvPicPr>
          <p:nvPr/>
        </p:nvPicPr>
        <p:blipFill>
          <a:blip r:embed="rId3" cstate="print"/>
          <a:stretch>
            <a:fillRect/>
          </a:stretch>
        </p:blipFill>
        <p:spPr>
          <a:xfrm rot="900000">
            <a:off x="2577356" y="4281642"/>
            <a:ext cx="1314938" cy="1872638"/>
          </a:xfrm>
          <a:prstGeom prst="rect">
            <a:avLst/>
          </a:prstGeom>
          <a:ln>
            <a:noFill/>
          </a:ln>
          <a:effectLst>
            <a:outerShdw blurRad="292100" dist="139700" dir="2700000" algn="tl" rotWithShape="0">
              <a:srgbClr val="333333">
                <a:alpha val="65000"/>
              </a:srgbClr>
            </a:outerShdw>
          </a:effectLst>
          <a:scene3d>
            <a:camera prst="obliqueTopRight"/>
            <a:lightRig rig="threePt" dir="t"/>
          </a:scene3d>
        </p:spPr>
      </p:pic>
      <p:pic>
        <p:nvPicPr>
          <p:cNvPr id="5" name="Рисунок 4" descr="2c195a02-f38b-4efb-ae8c-93cc6fa264d9.jpg"/>
          <p:cNvPicPr>
            <a:picLocks noChangeAspect="1"/>
          </p:cNvPicPr>
          <p:nvPr/>
        </p:nvPicPr>
        <p:blipFill>
          <a:blip r:embed="rId4" cstate="print"/>
          <a:stretch>
            <a:fillRect/>
          </a:stretch>
        </p:blipFill>
        <p:spPr>
          <a:xfrm rot="900000">
            <a:off x="6395096" y="1794273"/>
            <a:ext cx="1449500" cy="2133958"/>
          </a:xfrm>
          <a:prstGeom prst="rect">
            <a:avLst/>
          </a:prstGeom>
          <a:ln>
            <a:noFill/>
          </a:ln>
          <a:effectLst>
            <a:outerShdw blurRad="292100" dist="139700" dir="2700000" algn="tl" rotWithShape="0">
              <a:srgbClr val="333333">
                <a:alpha val="65000"/>
              </a:srgbClr>
            </a:outerShdw>
          </a:effectLst>
          <a:scene3d>
            <a:camera prst="obliqueTopRight"/>
            <a:lightRig rig="threePt" dir="t"/>
          </a:scene3d>
        </p:spPr>
      </p:pic>
      <p:pic>
        <p:nvPicPr>
          <p:cNvPr id="6" name="Рисунок 5" descr="4fbb85fb-fdec-4201-8b6e-7ae32be0d114.jpg"/>
          <p:cNvPicPr>
            <a:picLocks noChangeAspect="1"/>
          </p:cNvPicPr>
          <p:nvPr/>
        </p:nvPicPr>
        <p:blipFill>
          <a:blip r:embed="rId5" cstate="print"/>
          <a:stretch>
            <a:fillRect/>
          </a:stretch>
        </p:blipFill>
        <p:spPr>
          <a:xfrm rot="900000">
            <a:off x="801851" y="4144298"/>
            <a:ext cx="1369263" cy="1960496"/>
          </a:xfrm>
          <a:prstGeom prst="rect">
            <a:avLst/>
          </a:prstGeom>
          <a:ln>
            <a:noFill/>
          </a:ln>
          <a:effectLst>
            <a:outerShdw blurRad="292100" dist="139700" dir="2700000" algn="tl" rotWithShape="0">
              <a:srgbClr val="333333">
                <a:alpha val="65000"/>
              </a:srgbClr>
            </a:outerShdw>
          </a:effectLst>
          <a:scene3d>
            <a:camera prst="obliqueTopRight"/>
            <a:lightRig rig="threePt" dir="t"/>
          </a:scene3d>
        </p:spPr>
      </p:pic>
      <p:pic>
        <p:nvPicPr>
          <p:cNvPr id="8" name="Рисунок 7" descr="27cd9a56-737f-43ea-a416-343a60282394.jpg"/>
          <p:cNvPicPr>
            <a:picLocks noChangeAspect="1"/>
          </p:cNvPicPr>
          <p:nvPr/>
        </p:nvPicPr>
        <p:blipFill>
          <a:blip r:embed="rId6" cstate="print"/>
          <a:stretch>
            <a:fillRect/>
          </a:stretch>
        </p:blipFill>
        <p:spPr>
          <a:xfrm rot="900000">
            <a:off x="4539850" y="1725359"/>
            <a:ext cx="1471580" cy="2153421"/>
          </a:xfrm>
          <a:prstGeom prst="rect">
            <a:avLst/>
          </a:prstGeom>
          <a:ln>
            <a:noFill/>
          </a:ln>
          <a:effectLst>
            <a:outerShdw blurRad="292100" dist="139700" dir="2700000" algn="tl" rotWithShape="0">
              <a:srgbClr val="333333">
                <a:alpha val="65000"/>
              </a:srgbClr>
            </a:outerShdw>
          </a:effectLst>
          <a:scene3d>
            <a:camera prst="obliqueTopRight"/>
            <a:lightRig rig="threePt" dir="t"/>
          </a:scene3d>
        </p:spPr>
      </p:pic>
      <p:pic>
        <p:nvPicPr>
          <p:cNvPr id="12" name="Рисунок 11" descr="b0d6f3f2-927e-49c3-8323-c9e5954055e0.jpg"/>
          <p:cNvPicPr>
            <a:picLocks noChangeAspect="1"/>
          </p:cNvPicPr>
          <p:nvPr/>
        </p:nvPicPr>
        <p:blipFill>
          <a:blip r:embed="rId7" cstate="print"/>
          <a:srcRect l="6209" t="3571"/>
          <a:stretch>
            <a:fillRect/>
          </a:stretch>
        </p:blipFill>
        <p:spPr>
          <a:xfrm rot="900000">
            <a:off x="1154483" y="1627509"/>
            <a:ext cx="1235106" cy="1907609"/>
          </a:xfrm>
          <a:prstGeom prst="rect">
            <a:avLst/>
          </a:prstGeom>
          <a:ln>
            <a:noFill/>
          </a:ln>
          <a:effectLst>
            <a:outerShdw blurRad="292100" dist="139700" dir="2700000" algn="tl" rotWithShape="0">
              <a:srgbClr val="333333">
                <a:alpha val="65000"/>
              </a:srgbClr>
            </a:outerShdw>
          </a:effectLst>
          <a:scene3d>
            <a:camera prst="obliqueTopRight"/>
            <a:lightRig rig="threePt" dir="t"/>
          </a:scene3d>
        </p:spPr>
      </p:pic>
      <p:pic>
        <p:nvPicPr>
          <p:cNvPr id="13" name="Рисунок 12" descr="b7d4b696-edc8-46e2-9e1b-8d55fe7611e1.jpg"/>
          <p:cNvPicPr>
            <a:picLocks noChangeAspect="1"/>
          </p:cNvPicPr>
          <p:nvPr/>
        </p:nvPicPr>
        <p:blipFill>
          <a:blip r:embed="rId8" cstate="print"/>
          <a:stretch>
            <a:fillRect/>
          </a:stretch>
        </p:blipFill>
        <p:spPr>
          <a:xfrm rot="900000">
            <a:off x="4229671" y="4285698"/>
            <a:ext cx="1356410" cy="1949506"/>
          </a:xfrm>
          <a:prstGeom prst="rect">
            <a:avLst/>
          </a:prstGeom>
          <a:ln>
            <a:noFill/>
          </a:ln>
          <a:effectLst>
            <a:outerShdw blurRad="292100" dist="139700" dir="2700000" algn="tl" rotWithShape="0">
              <a:srgbClr val="333333">
                <a:alpha val="65000"/>
              </a:srgbClr>
            </a:outerShdw>
          </a:effectLst>
          <a:scene3d>
            <a:camera prst="obliqueTopRight"/>
            <a:lightRig rig="threePt" dir="t"/>
          </a:scene3d>
        </p:spPr>
      </p:pic>
      <p:pic>
        <p:nvPicPr>
          <p:cNvPr id="14" name="Рисунок 13" descr="d428ecd7-58cc-4449-9200-4bcd4e143a1a.jpg"/>
          <p:cNvPicPr>
            <a:picLocks noChangeAspect="1"/>
          </p:cNvPicPr>
          <p:nvPr/>
        </p:nvPicPr>
        <p:blipFill>
          <a:blip r:embed="rId9" cstate="print"/>
          <a:stretch>
            <a:fillRect/>
          </a:stretch>
        </p:blipFill>
        <p:spPr>
          <a:xfrm rot="900000">
            <a:off x="6037528" y="4301303"/>
            <a:ext cx="1501803" cy="2137924"/>
          </a:xfrm>
          <a:prstGeom prst="rect">
            <a:avLst/>
          </a:prstGeom>
          <a:ln>
            <a:noFill/>
          </a:ln>
          <a:effectLst>
            <a:outerShdw blurRad="292100" dist="139700" dir="2700000" algn="tl" rotWithShape="0">
              <a:srgbClr val="333333">
                <a:alpha val="65000"/>
              </a:srgbClr>
            </a:outerShdw>
          </a:effectLst>
          <a:scene3d>
            <a:camera prst="obliqueTopRight"/>
            <a:lightRig rig="threePt" dir="t"/>
          </a:scene3d>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910" y="500042"/>
            <a:ext cx="7643866" cy="830997"/>
          </a:xfrm>
          <a:prstGeom prst="rect">
            <a:avLst/>
          </a:prstGeom>
          <a:noFill/>
        </p:spPr>
        <p:txBody>
          <a:bodyPr wrap="square" rtlCol="0">
            <a:spAutoFit/>
          </a:bodyPr>
          <a:lstStyle/>
          <a:p>
            <a:pPr algn="ctr"/>
            <a:r>
              <a:rPr lang="kk-KZ" sz="1600" b="1" i="1" dirty="0" smtClean="0">
                <a:effectLst>
                  <a:outerShdw blurRad="60007" dir="2000400" sy="-30000" kx="-800400" algn="bl" rotWithShape="0">
                    <a:prstClr val="black">
                      <a:alpha val="20000"/>
                    </a:prstClr>
                  </a:outerShdw>
                </a:effectLst>
                <a:latin typeface="Times New Roman" pitchFamily="18" charset="0"/>
                <a:cs typeface="Times New Roman" pitchFamily="18" charset="0"/>
              </a:rPr>
              <a:t>“Үш қоңыр” республикалық әдебиет, мәдениет және өнер газетінің </a:t>
            </a:r>
            <a:r>
              <a:rPr lang="ru-RU" sz="1600" b="1" i="1" dirty="0" smtClean="0">
                <a:effectLst>
                  <a:outerShdw blurRad="60007" dir="2000400" sy="-30000" kx="-800400" algn="bl" rotWithShape="0">
                    <a:prstClr val="black">
                      <a:alpha val="20000"/>
                    </a:prstClr>
                  </a:outerShdw>
                </a:effectLst>
                <a:latin typeface="Times New Roman" pitchFamily="18" charset="0"/>
                <a:cs typeface="Times New Roman" pitchFamily="18" charset="0"/>
              </a:rPr>
              <a:t>Махамбет </a:t>
            </a:r>
            <a:r>
              <a:rPr lang="ru-RU" sz="1600" b="1" i="1" dirty="0" err="1" smtClean="0">
                <a:effectLst>
                  <a:outerShdw blurRad="60007" dir="2000400" sy="-30000" kx="-800400" algn="bl" rotWithShape="0">
                    <a:prstClr val="black">
                      <a:alpha val="20000"/>
                    </a:prstClr>
                  </a:outerShdw>
                </a:effectLst>
                <a:latin typeface="Times New Roman" pitchFamily="18" charset="0"/>
                <a:cs typeface="Times New Roman" pitchFamily="18" charset="0"/>
              </a:rPr>
              <a:t>атындағы Батыс</a:t>
            </a:r>
            <a:r>
              <a:rPr lang="ru-RU" sz="1600" b="1" i="1" dirty="0" smtClean="0">
                <a:effectLst>
                  <a:outerShdw blurRad="60007" dir="2000400" sy="-30000" kx="-800400" algn="bl" rotWithShape="0">
                    <a:prstClr val="black">
                      <a:alpha val="20000"/>
                    </a:prstClr>
                  </a:outerShdw>
                </a:effectLst>
                <a:latin typeface="Times New Roman" pitchFamily="18" charset="0"/>
                <a:cs typeface="Times New Roman" pitchFamily="18" charset="0"/>
              </a:rPr>
              <a:t> </a:t>
            </a:r>
            <a:r>
              <a:rPr lang="ru-RU" sz="1600" b="1" i="1" dirty="0" err="1" smtClean="0">
                <a:effectLst>
                  <a:outerShdw blurRad="60007" dir="2000400" sy="-30000" kx="-800400" algn="bl" rotWithShape="0">
                    <a:prstClr val="black">
                      <a:alpha val="20000"/>
                    </a:prstClr>
                  </a:outerShdw>
                </a:effectLst>
                <a:latin typeface="Times New Roman" pitchFamily="18" charset="0"/>
                <a:cs typeface="Times New Roman" pitchFamily="18" charset="0"/>
              </a:rPr>
              <a:t>Қазақстан университетінің </a:t>
            </a:r>
            <a:r>
              <a:rPr lang="ru-RU" sz="1600" b="1" i="1" dirty="0" smtClean="0">
                <a:effectLst>
                  <a:outerShdw blurRad="60007" dir="2000400" sy="-30000" kx="-800400" algn="bl" rotWithShape="0">
                    <a:prstClr val="black">
                      <a:alpha val="20000"/>
                    </a:prstClr>
                  </a:outerShdw>
                </a:effectLst>
                <a:latin typeface="Times New Roman" pitchFamily="18" charset="0"/>
                <a:cs typeface="Times New Roman" pitchFamily="18" charset="0"/>
              </a:rPr>
              <a:t>90 </a:t>
            </a:r>
            <a:r>
              <a:rPr lang="ru-RU" sz="1600" b="1" i="1" dirty="0" err="1" smtClean="0">
                <a:effectLst>
                  <a:outerShdw blurRad="60007" dir="2000400" sy="-30000" kx="-800400" algn="bl" rotWithShape="0">
                    <a:prstClr val="black">
                      <a:alpha val="20000"/>
                    </a:prstClr>
                  </a:outerShdw>
                </a:effectLst>
                <a:latin typeface="Times New Roman" pitchFamily="18" charset="0"/>
                <a:cs typeface="Times New Roman" pitchFamily="18" charset="0"/>
              </a:rPr>
              <a:t>жылдық мерейтойына</a:t>
            </a:r>
            <a:r>
              <a:rPr lang="ru-RU" sz="1600" b="1" i="1" dirty="0" smtClean="0">
                <a:effectLst>
                  <a:outerShdw blurRad="60007" dir="2000400" sy="-30000" kx="-800400" algn="bl" rotWithShape="0">
                    <a:prstClr val="black">
                      <a:alpha val="20000"/>
                    </a:prstClr>
                  </a:outerShdw>
                </a:effectLst>
                <a:latin typeface="Times New Roman" pitchFamily="18" charset="0"/>
                <a:cs typeface="Times New Roman" pitchFamily="18" charset="0"/>
              </a:rPr>
              <a:t> </a:t>
            </a:r>
          </a:p>
          <a:p>
            <a:pPr algn="ctr"/>
            <a:r>
              <a:rPr lang="kk-KZ" sz="1600" b="1" i="1" dirty="0" smtClean="0">
                <a:effectLst>
                  <a:outerShdw blurRad="60007" dir="2000400" sy="-30000" kx="-800400" algn="bl" rotWithShape="0">
                    <a:prstClr val="black">
                      <a:alpha val="20000"/>
                    </a:prstClr>
                  </a:outerShdw>
                </a:effectLst>
                <a:latin typeface="Times New Roman" pitchFamily="18" charset="0"/>
                <a:cs typeface="Times New Roman" pitchFamily="18" charset="0"/>
              </a:rPr>
              <a:t>арналған мерекелік шығарылымы (№48, 2 желтоқсан 2022 жыл)</a:t>
            </a:r>
            <a:endParaRPr lang="ru-RU" sz="1600" b="1" i="1" dirty="0">
              <a:effectLst>
                <a:outerShdw blurRad="60007" dir="2000400" sy="-30000" kx="-800400" algn="bl" rotWithShape="0">
                  <a:prstClr val="black">
                    <a:alpha val="20000"/>
                  </a:prstClr>
                </a:outerShdw>
              </a:effectLst>
              <a:latin typeface="Times New Roman" pitchFamily="18" charset="0"/>
              <a:cs typeface="Times New Roman" pitchFamily="18" charset="0"/>
            </a:endParaRPr>
          </a:p>
        </p:txBody>
      </p:sp>
      <p:pic>
        <p:nvPicPr>
          <p:cNvPr id="3" name="Рисунок 2" descr="3e16336d-4267-4c25-b43b-a4fb29ff9b45.jpg"/>
          <p:cNvPicPr>
            <a:picLocks noChangeAspect="1"/>
          </p:cNvPicPr>
          <p:nvPr/>
        </p:nvPicPr>
        <p:blipFill>
          <a:blip r:embed="rId2" cstate="print"/>
          <a:srcRect l="2252" t="12500" r="3152" b="13541"/>
          <a:stretch>
            <a:fillRect/>
          </a:stretch>
        </p:blipFill>
        <p:spPr>
          <a:xfrm>
            <a:off x="2571736" y="1500174"/>
            <a:ext cx="1333509" cy="2286016"/>
          </a:xfrm>
          <a:prstGeom prst="rect">
            <a:avLst/>
          </a:prstGeom>
        </p:spPr>
      </p:pic>
      <p:pic>
        <p:nvPicPr>
          <p:cNvPr id="4" name="Рисунок 3" descr="6b8e5ac8-12a2-4d47-8557-eac66e8cd0cc.jpg"/>
          <p:cNvPicPr>
            <a:picLocks noChangeAspect="1"/>
          </p:cNvPicPr>
          <p:nvPr/>
        </p:nvPicPr>
        <p:blipFill>
          <a:blip r:embed="rId3" cstate="print"/>
          <a:srcRect l="2252" t="16667" r="-3604" b="10416"/>
          <a:stretch>
            <a:fillRect/>
          </a:stretch>
        </p:blipFill>
        <p:spPr>
          <a:xfrm>
            <a:off x="5429256" y="4071942"/>
            <a:ext cx="1335984" cy="2143140"/>
          </a:xfrm>
          <a:prstGeom prst="rect">
            <a:avLst/>
          </a:prstGeom>
        </p:spPr>
      </p:pic>
      <p:pic>
        <p:nvPicPr>
          <p:cNvPr id="5" name="Рисунок 4" descr="580f9d3f-f46f-4ae3-ac38-5dbdc4ea8549.jpg"/>
          <p:cNvPicPr>
            <a:picLocks noChangeAspect="1"/>
          </p:cNvPicPr>
          <p:nvPr/>
        </p:nvPicPr>
        <p:blipFill>
          <a:blip r:embed="rId4" cstate="print"/>
          <a:srcRect l="2252" t="16667" r="3152" b="10416"/>
          <a:stretch>
            <a:fillRect/>
          </a:stretch>
        </p:blipFill>
        <p:spPr>
          <a:xfrm>
            <a:off x="3929058" y="4214818"/>
            <a:ext cx="1500198" cy="2500330"/>
          </a:xfrm>
          <a:prstGeom prst="rect">
            <a:avLst/>
          </a:prstGeom>
        </p:spPr>
      </p:pic>
      <p:pic>
        <p:nvPicPr>
          <p:cNvPr id="6" name="Рисунок 5" descr="a8bbbe56-bb5d-41bc-82f7-dd0fdf52ac9b.jpg"/>
          <p:cNvPicPr>
            <a:picLocks noChangeAspect="1"/>
          </p:cNvPicPr>
          <p:nvPr/>
        </p:nvPicPr>
        <p:blipFill>
          <a:blip r:embed="rId5" cstate="print"/>
          <a:srcRect l="2252" t="13542" r="900" b="14583"/>
          <a:stretch>
            <a:fillRect/>
          </a:stretch>
        </p:blipFill>
        <p:spPr>
          <a:xfrm>
            <a:off x="4000496" y="1428736"/>
            <a:ext cx="1359863" cy="2286016"/>
          </a:xfrm>
          <a:prstGeom prst="rect">
            <a:avLst/>
          </a:prstGeom>
        </p:spPr>
      </p:pic>
      <p:pic>
        <p:nvPicPr>
          <p:cNvPr id="7" name="Рисунок 6" descr="aba58ad9-15f2-42e1-a7c2-f2325afa429b.jpg"/>
          <p:cNvPicPr>
            <a:picLocks noChangeAspect="1"/>
          </p:cNvPicPr>
          <p:nvPr/>
        </p:nvPicPr>
        <p:blipFill>
          <a:blip r:embed="rId6" cstate="print"/>
          <a:srcRect t="15625" r="3151" b="9374"/>
          <a:stretch>
            <a:fillRect/>
          </a:stretch>
        </p:blipFill>
        <p:spPr>
          <a:xfrm>
            <a:off x="5429256" y="1571612"/>
            <a:ext cx="1221713" cy="2214578"/>
          </a:xfrm>
          <a:prstGeom prst="rect">
            <a:avLst/>
          </a:prstGeom>
        </p:spPr>
      </p:pic>
      <p:pic>
        <p:nvPicPr>
          <p:cNvPr id="8" name="Рисунок 7" descr="adeca78b-731a-428e-ab82-fba94cb55dfb.jpg"/>
          <p:cNvPicPr>
            <a:picLocks noChangeAspect="1"/>
          </p:cNvPicPr>
          <p:nvPr/>
        </p:nvPicPr>
        <p:blipFill>
          <a:blip r:embed="rId7" cstate="print"/>
          <a:srcRect l="4505" t="16667" r="900" b="10416"/>
          <a:stretch>
            <a:fillRect/>
          </a:stretch>
        </p:blipFill>
        <p:spPr>
          <a:xfrm>
            <a:off x="6715140" y="2500306"/>
            <a:ext cx="1543060" cy="2571768"/>
          </a:xfrm>
          <a:prstGeom prst="rect">
            <a:avLst/>
          </a:prstGeom>
        </p:spPr>
      </p:pic>
      <p:pic>
        <p:nvPicPr>
          <p:cNvPr id="9" name="Рисунок 8" descr="ae4a5ee9-6d28-4390-ac31-34dc2189aea5.jpg"/>
          <p:cNvPicPr>
            <a:picLocks noChangeAspect="1"/>
          </p:cNvPicPr>
          <p:nvPr/>
        </p:nvPicPr>
        <p:blipFill>
          <a:blip r:embed="rId8" cstate="print"/>
          <a:srcRect l="4505" t="11458" r="5405" b="15625"/>
          <a:stretch>
            <a:fillRect/>
          </a:stretch>
        </p:blipFill>
        <p:spPr>
          <a:xfrm>
            <a:off x="928662" y="2357430"/>
            <a:ext cx="1551225" cy="2714644"/>
          </a:xfrm>
          <a:prstGeom prst="rect">
            <a:avLst/>
          </a:prstGeom>
        </p:spPr>
      </p:pic>
      <p:pic>
        <p:nvPicPr>
          <p:cNvPr id="10" name="Рисунок 9" descr="d1a39691-0bb2-4eaf-9de8-d69af8493c0d.jpg"/>
          <p:cNvPicPr>
            <a:picLocks noChangeAspect="1"/>
          </p:cNvPicPr>
          <p:nvPr/>
        </p:nvPicPr>
        <p:blipFill>
          <a:blip r:embed="rId9" cstate="print"/>
          <a:srcRect l="2252" t="13542" r="3152" b="13541"/>
          <a:stretch>
            <a:fillRect/>
          </a:stretch>
        </p:blipFill>
        <p:spPr>
          <a:xfrm>
            <a:off x="2517106" y="4143380"/>
            <a:ext cx="1411951" cy="2286016"/>
          </a:xfrm>
          <a:prstGeom prst="rect">
            <a:avLst/>
          </a:prstGeom>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rot="200656">
            <a:off x="2636055" y="4329144"/>
            <a:ext cx="1536073" cy="225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rot="183027">
            <a:off x="6416729" y="1682331"/>
            <a:ext cx="1536243" cy="22500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Рисунок 1"/>
          <p:cNvPicPr>
            <a:picLocks noChangeAspect="1"/>
          </p:cNvPicPr>
          <p:nvPr/>
        </p:nvPicPr>
        <p:blipFill rotWithShape="1">
          <a:blip r:embed="rId4" cstate="print">
            <a:extLst>
              <a:ext uri="{28A0092B-C50C-407E-A947-70E740481C1C}">
                <a14:useLocalDpi xmlns="" xmlns:a14="http://schemas.microsoft.com/office/drawing/2010/main" val="0"/>
              </a:ext>
            </a:extLst>
          </a:blip>
          <a:srcRect l="16157" t="14943" r="14126" b="32060"/>
          <a:stretch/>
        </p:blipFill>
        <p:spPr>
          <a:xfrm rot="214279">
            <a:off x="4568224" y="1687403"/>
            <a:ext cx="1493235" cy="2219015"/>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rotWithShape="1">
          <a:blip r:embed="rId5" cstate="print">
            <a:extLst>
              <a:ext uri="{28A0092B-C50C-407E-A947-70E740481C1C}">
                <a14:useLocalDpi xmlns="" xmlns:a14="http://schemas.microsoft.com/office/drawing/2010/main" val="0"/>
              </a:ext>
            </a:extLst>
          </a:blip>
          <a:srcRect l="22906" t="16970" r="4735" b="30397"/>
          <a:stretch/>
        </p:blipFill>
        <p:spPr>
          <a:xfrm rot="396805">
            <a:off x="6339886" y="4289603"/>
            <a:ext cx="1428685" cy="2250000"/>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rotWithShape="1">
          <a:blip r:embed="rId6" cstate="print">
            <a:extLst>
              <a:ext uri="{28A0092B-C50C-407E-A947-70E740481C1C}">
                <a14:useLocalDpi xmlns="" xmlns:a14="http://schemas.microsoft.com/office/drawing/2010/main" val="0"/>
              </a:ext>
            </a:extLst>
          </a:blip>
          <a:srcRect l="17165" t="13570" r="7679" b="33097"/>
          <a:stretch/>
        </p:blipFill>
        <p:spPr>
          <a:xfrm rot="11140554">
            <a:off x="4465359" y="4281720"/>
            <a:ext cx="1464438" cy="2250000"/>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7" cstate="print">
            <a:extLst>
              <a:ext uri="{28A0092B-C50C-407E-A947-70E740481C1C}">
                <a14:useLocalDpi xmlns="" xmlns:a14="http://schemas.microsoft.com/office/drawing/2010/main" val="0"/>
              </a:ext>
            </a:extLst>
          </a:blip>
          <a:srcRect l="15952" t="11789" r="7786" b="34377"/>
          <a:stretch/>
        </p:blipFill>
        <p:spPr>
          <a:xfrm rot="191144">
            <a:off x="789422" y="2119585"/>
            <a:ext cx="1800595" cy="2751932"/>
          </a:xfrm>
          <a:prstGeom prst="rect">
            <a:avLst/>
          </a:prstGeom>
          <a:effectLst>
            <a:reflection blurRad="6350" stA="52000" endA="300" endPos="35000" dir="5400000" sy="-100000" algn="bl" rotWithShape="0"/>
          </a:effectLst>
        </p:spPr>
      </p:pic>
      <p:pic>
        <p:nvPicPr>
          <p:cNvPr id="7" name="Рисунок 6"/>
          <p:cNvPicPr>
            <a:picLocks noChangeAspect="1"/>
          </p:cNvPicPr>
          <p:nvPr/>
        </p:nvPicPr>
        <p:blipFill rotWithShape="1">
          <a:blip r:embed="rId8" cstate="print">
            <a:extLst>
              <a:ext uri="{28A0092B-C50C-407E-A947-70E740481C1C}">
                <a14:useLocalDpi xmlns="" xmlns:a14="http://schemas.microsoft.com/office/drawing/2010/main" val="0"/>
              </a:ext>
            </a:extLst>
          </a:blip>
          <a:srcRect l="14793" t="14334" r="11099" b="33415"/>
          <a:stretch/>
        </p:blipFill>
        <p:spPr>
          <a:xfrm rot="11038924">
            <a:off x="2790979" y="1620089"/>
            <a:ext cx="1474352" cy="225064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85784" y="642918"/>
            <a:ext cx="9429784" cy="646331"/>
          </a:xfrm>
          <a:prstGeom prst="rect">
            <a:avLst/>
          </a:prstGeom>
          <a:noFill/>
        </p:spPr>
        <p:txBody>
          <a:bodyPr wrap="square" rtlCol="0">
            <a:spAutoFit/>
          </a:bodyPr>
          <a:lstStyle/>
          <a:p>
            <a:pPr algn="ctr"/>
            <a:r>
              <a:rPr lang="kk-KZ" b="1" dirty="0" smtClean="0">
                <a:effectLst>
                  <a:reflection blurRad="6350" stA="55000" endA="300" endPos="45500" dir="5400000" sy="-100000" algn="bl" rotWithShape="0"/>
                </a:effectLst>
                <a:latin typeface="Times New Roman" pitchFamily="18" charset="0"/>
                <a:cs typeface="Times New Roman" pitchFamily="18" charset="0"/>
              </a:rPr>
              <a:t>Рухани жаңғыру институты: «</a:t>
            </a:r>
            <a:r>
              <a:rPr lang="en-US" b="1" dirty="0" smtClean="0">
                <a:effectLst>
                  <a:reflection blurRad="6350" stA="55000" endA="300" endPos="45500" dir="5400000" sy="-100000" algn="bl" rotWithShape="0"/>
                </a:effectLst>
                <a:latin typeface="Times New Roman" pitchFamily="18" charset="0"/>
                <a:cs typeface="Times New Roman" pitchFamily="18" charset="0"/>
              </a:rPr>
              <a:t>AQIQAT</a:t>
            </a:r>
            <a:r>
              <a:rPr lang="kk-KZ" b="1" dirty="0" smtClean="0">
                <a:effectLst>
                  <a:reflection blurRad="6350" stA="55000" endA="300" endPos="45500" dir="5400000" sy="-100000" algn="bl" rotWithShape="0"/>
                </a:effectLst>
                <a:latin typeface="Times New Roman" pitchFamily="18" charset="0"/>
                <a:cs typeface="Times New Roman" pitchFamily="18" charset="0"/>
              </a:rPr>
              <a:t>»</a:t>
            </a:r>
            <a:r>
              <a:rPr lang="en-US" b="1" dirty="0" smtClean="0">
                <a:effectLst>
                  <a:reflection blurRad="6350" stA="55000" endA="300" endPos="45500" dir="5400000" sy="-100000" algn="bl" rotWithShape="0"/>
                </a:effectLst>
                <a:latin typeface="Times New Roman" pitchFamily="18" charset="0"/>
                <a:cs typeface="Times New Roman" pitchFamily="18" charset="0"/>
              </a:rPr>
              <a:t>-</a:t>
            </a:r>
            <a:r>
              <a:rPr lang="kk-KZ" b="1" dirty="0" smtClean="0">
                <a:effectLst>
                  <a:reflection blurRad="6350" stA="55000" endA="300" endPos="45500" dir="5400000" sy="-100000" algn="bl" rotWithShape="0"/>
                </a:effectLst>
                <a:latin typeface="Times New Roman" pitchFamily="18" charset="0"/>
                <a:cs typeface="Times New Roman" pitchFamily="18" charset="0"/>
              </a:rPr>
              <a:t> «</a:t>
            </a:r>
            <a:r>
              <a:rPr lang="kk-KZ" b="1" i="1" dirty="0" smtClean="0">
                <a:effectLst>
                  <a:reflection blurRad="6350" stA="55000" endA="300" endPos="45500" dir="5400000" sy="-100000" algn="bl" rotWithShape="0"/>
                </a:effectLst>
                <a:latin typeface="Times New Roman" pitchFamily="18" charset="0"/>
                <a:cs typeface="Times New Roman" pitchFamily="18" charset="0"/>
              </a:rPr>
              <a:t>Ақиқат» Ұлттық қоғамдық-саяси журналында жарияланған мақалалар</a:t>
            </a:r>
            <a:endParaRPr lang="ru-RU" b="1" i="1" dirty="0">
              <a:effectLst>
                <a:reflection blurRad="6350" stA="55000" endA="300" endPos="45500" dir="5400000" sy="-100000" algn="bl" rotWithShape="0"/>
              </a:effectLst>
              <a:latin typeface="Times New Roman" pitchFamily="18" charset="0"/>
              <a:cs typeface="Times New Roman" pitchFamily="18" charset="0"/>
            </a:endParaRPr>
          </a:p>
        </p:txBody>
      </p:sp>
    </p:spTree>
    <p:extLst>
      <p:ext uri="{BB962C8B-B14F-4D97-AF65-F5344CB8AC3E}">
        <p14:creationId xmlns="" xmlns:p14="http://schemas.microsoft.com/office/powerpoint/2010/main" val="2830752586"/>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14348" y="357166"/>
            <a:ext cx="7358114" cy="6001643"/>
          </a:xfrm>
          <a:prstGeom prst="rect">
            <a:avLst/>
          </a:prstGeom>
          <a:noFill/>
        </p:spPr>
        <p:txBody>
          <a:bodyPr wrap="square">
            <a:spAutoFit/>
          </a:bodyPr>
          <a:lstStyle/>
          <a:p>
            <a:pPr algn="just"/>
            <a:r>
              <a:rPr lang="ru-RU" sz="1200" b="1" dirty="0" smtClean="0">
                <a:latin typeface="Times New Roman" pitchFamily="18" charset="0"/>
                <a:cs typeface="Times New Roman" pitchFamily="18" charset="0"/>
              </a:rPr>
              <a:t>9.31.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a:t>
            </a:r>
            <a:r>
              <a:rPr lang="ru-RU" sz="1200" dirty="0" err="1" smtClean="0">
                <a:latin typeface="Times New Roman" pitchFamily="18" charset="0"/>
                <a:cs typeface="Times New Roman" pitchFamily="18" charset="0"/>
              </a:rPr>
              <a:t>Ұлт ұстазының мұрасы// </a:t>
            </a:r>
            <a:r>
              <a:rPr lang="ru-RU"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Astana </a:t>
            </a:r>
            <a:r>
              <a:rPr lang="en-US" sz="1200" dirty="0" err="1" smtClean="0">
                <a:latin typeface="Times New Roman" pitchFamily="18" charset="0"/>
                <a:cs typeface="Times New Roman" pitchFamily="18" charset="0"/>
              </a:rPr>
              <a:t>aqshamy</a:t>
            </a:r>
            <a:r>
              <a:rPr lang="en-US"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республикалық қоғамдық-саяси газеті</a:t>
            </a:r>
            <a:r>
              <a:rPr lang="ru-RU" sz="1200" dirty="0" smtClean="0">
                <a:latin typeface="Times New Roman" pitchFamily="18" charset="0"/>
                <a:cs typeface="Times New Roman" pitchFamily="18" charset="0"/>
              </a:rPr>
              <a:t>. №46, 21 </a:t>
            </a:r>
            <a:r>
              <a:rPr lang="ru-RU" sz="1200" dirty="0" err="1" smtClean="0">
                <a:latin typeface="Times New Roman" pitchFamily="18" charset="0"/>
                <a:cs typeface="Times New Roman" pitchFamily="18" charset="0"/>
              </a:rPr>
              <a:t>сәуір </a:t>
            </a:r>
            <a:r>
              <a:rPr lang="ru-RU" sz="1200" dirty="0" smtClean="0">
                <a:latin typeface="Times New Roman" pitchFamily="18" charset="0"/>
                <a:cs typeface="Times New Roman" pitchFamily="18" charset="0"/>
              </a:rPr>
              <a:t>2022 ж.,-7-8-б.б.</a:t>
            </a:r>
          </a:p>
          <a:p>
            <a:pPr algn="just"/>
            <a:r>
              <a:rPr lang="ru-RU" sz="1200" b="1" dirty="0" smtClean="0">
                <a:latin typeface="Times New Roman" pitchFamily="18" charset="0"/>
                <a:cs typeface="Times New Roman" pitchFamily="18" charset="0"/>
              </a:rPr>
              <a:t>9.32.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a:t>
            </a:r>
            <a:r>
              <a:rPr lang="ru-RU" sz="1200" dirty="0" err="1" smtClean="0">
                <a:latin typeface="Times New Roman" pitchFamily="18" charset="0"/>
                <a:cs typeface="Times New Roman" pitchFamily="18" charset="0"/>
              </a:rPr>
              <a:t>Ұлт ұстазы//Орал өңірі» Батыс</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Қазақстан облыстық қоғамдық-саяси газеті</a:t>
            </a:r>
            <a:r>
              <a:rPr lang="ru-RU" sz="1200" dirty="0" smtClean="0">
                <a:latin typeface="Times New Roman" pitchFamily="18" charset="0"/>
                <a:cs typeface="Times New Roman" pitchFamily="18" charset="0"/>
              </a:rPr>
              <a:t>. №140, 26 </a:t>
            </a:r>
            <a:r>
              <a:rPr lang="ru-RU" sz="1200" dirty="0" err="1" smtClean="0">
                <a:latin typeface="Times New Roman" pitchFamily="18" charset="0"/>
                <a:cs typeface="Times New Roman" pitchFamily="18" charset="0"/>
              </a:rPr>
              <a:t>қараша </a:t>
            </a:r>
            <a:r>
              <a:rPr lang="ru-RU" sz="1200" dirty="0" smtClean="0">
                <a:latin typeface="Times New Roman" pitchFamily="18" charset="0"/>
                <a:cs typeface="Times New Roman" pitchFamily="18" charset="0"/>
              </a:rPr>
              <a:t>2022 ж.,-6-7-б.б.</a:t>
            </a:r>
          </a:p>
          <a:p>
            <a:pPr algn="just"/>
            <a:r>
              <a:rPr lang="ru-RU" sz="1200" b="1" dirty="0" smtClean="0">
                <a:latin typeface="Times New Roman" pitchFamily="18" charset="0"/>
                <a:cs typeface="Times New Roman" pitchFamily="18" charset="0"/>
              </a:rPr>
              <a:t>9.33.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a:t>
            </a:r>
            <a:r>
              <a:rPr lang="ru-RU" sz="1200" dirty="0" err="1" smtClean="0">
                <a:latin typeface="Times New Roman" pitchFamily="18" charset="0"/>
                <a:cs typeface="Times New Roman" pitchFamily="18" charset="0"/>
              </a:rPr>
              <a:t>Ақыл жастан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тәрбиесі болса</a:t>
            </a:r>
            <a:r>
              <a:rPr lang="ru-RU" sz="1200" dirty="0" smtClean="0">
                <a:latin typeface="Times New Roman" pitchFamily="18" charset="0"/>
                <a:cs typeface="Times New Roman" pitchFamily="18" charset="0"/>
              </a:rPr>
              <a:t>...// «Менеджеры образования Казахстана» </a:t>
            </a:r>
            <a:r>
              <a:rPr lang="ru-RU" sz="1200" dirty="0" err="1" smtClean="0">
                <a:latin typeface="Times New Roman" pitchFamily="18" charset="0"/>
                <a:cs typeface="Times New Roman" pitchFamily="18" charset="0"/>
              </a:rPr>
              <a:t>Республикалық ғылыми-әдістемелік</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педагогикалық </a:t>
            </a:r>
            <a:r>
              <a:rPr lang="ru-RU" sz="1200" dirty="0" smtClean="0">
                <a:latin typeface="Times New Roman" pitchFamily="18" charset="0"/>
                <a:cs typeface="Times New Roman" pitchFamily="18" charset="0"/>
              </a:rPr>
              <a:t>журнал. №07, 2021 ж., -30-37-б.б.</a:t>
            </a:r>
          </a:p>
          <a:p>
            <a:pPr algn="just"/>
            <a:r>
              <a:rPr lang="ru-RU" sz="1200" b="1" dirty="0" smtClean="0">
                <a:latin typeface="Times New Roman" pitchFamily="18" charset="0"/>
                <a:cs typeface="Times New Roman" pitchFamily="18" charset="0"/>
              </a:rPr>
              <a:t>9.34.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А.С.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Д.А. </a:t>
            </a:r>
            <a:r>
              <a:rPr lang="ru-RU" sz="1200" dirty="0" err="1" smtClean="0">
                <a:latin typeface="Times New Roman" pitchFamily="18" charset="0"/>
                <a:cs typeface="Times New Roman" pitchFamily="18" charset="0"/>
              </a:rPr>
              <a:t>Шакуова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О.А.Қыдыршаев.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Аталы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сөз-рухани тәжірибе//«Ұлы </a:t>
            </a:r>
            <a:r>
              <a:rPr lang="ru-RU" sz="1200" dirty="0" smtClean="0">
                <a:latin typeface="Times New Roman" pitchFamily="18" charset="0"/>
                <a:cs typeface="Times New Roman" pitchFamily="18" charset="0"/>
              </a:rPr>
              <a:t>дала  </a:t>
            </a:r>
            <a:r>
              <a:rPr lang="ru-RU" sz="1200" dirty="0" err="1" smtClean="0">
                <a:latin typeface="Times New Roman" pitchFamily="18" charset="0"/>
                <a:cs typeface="Times New Roman" pitchFamily="18" charset="0"/>
              </a:rPr>
              <a:t>ұстазы</a:t>
            </a:r>
            <a:r>
              <a:rPr lang="ru-RU"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international scientific-educational journal. №6 (</a:t>
            </a:r>
            <a:r>
              <a:rPr lang="ru-RU" sz="1200" dirty="0" err="1" smtClean="0">
                <a:latin typeface="Times New Roman" pitchFamily="18" charset="0"/>
                <a:cs typeface="Times New Roman" pitchFamily="18" charset="0"/>
              </a:rPr>
              <a:t>маусым</a:t>
            </a:r>
            <a:r>
              <a:rPr lang="ru-RU" sz="1200" dirty="0" smtClean="0">
                <a:latin typeface="Times New Roman" pitchFamily="18" charset="0"/>
                <a:cs typeface="Times New Roman" pitchFamily="18" charset="0"/>
              </a:rPr>
              <a:t>) 2022 ж., -5-9-б.б.</a:t>
            </a:r>
          </a:p>
          <a:p>
            <a:pPr algn="just"/>
            <a:r>
              <a:rPr lang="ru-RU" sz="1200" b="1" dirty="0" smtClean="0">
                <a:latin typeface="Times New Roman" pitchFamily="18" charset="0"/>
                <a:cs typeface="Times New Roman" pitchFamily="18" charset="0"/>
              </a:rPr>
              <a:t>9.35. </a:t>
            </a:r>
            <a:r>
              <a:rPr lang="ru-RU" sz="1200" b="1" dirty="0" err="1" smtClean="0">
                <a:latin typeface="Times New Roman" pitchFamily="18" charset="0"/>
                <a:cs typeface="Times New Roman" pitchFamily="18" charset="0"/>
              </a:rPr>
              <a:t>Мақала</a:t>
            </a:r>
            <a:r>
              <a:rPr lang="ru-RU" sz="1200" dirty="0" err="1" smtClean="0">
                <a:latin typeface="Times New Roman" pitchFamily="18" charset="0"/>
                <a:cs typeface="Times New Roman" pitchFamily="18" charset="0"/>
              </a:rPr>
              <a:t>.</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a:t>
            </a:r>
            <a:r>
              <a:rPr lang="ru-RU" sz="1200" dirty="0" err="1" smtClean="0">
                <a:latin typeface="Times New Roman" pitchFamily="18" charset="0"/>
                <a:cs typeface="Times New Roman" pitchFamily="18" charset="0"/>
              </a:rPr>
              <a:t>Қайталанбас ұстаз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ғалым тұлғасы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«Үш қоңыр» Республикалық әдебиет, мәдениет және өнер газеті</a:t>
            </a:r>
            <a:r>
              <a:rPr lang="ru-RU" sz="1200" dirty="0" smtClean="0">
                <a:latin typeface="Times New Roman" pitchFamily="18" charset="0"/>
                <a:cs typeface="Times New Roman" pitchFamily="18" charset="0"/>
              </a:rPr>
              <a:t>, №18, 06 </a:t>
            </a:r>
            <a:r>
              <a:rPr lang="ru-RU" sz="1200" dirty="0" err="1" smtClean="0">
                <a:latin typeface="Times New Roman" pitchFamily="18" charset="0"/>
                <a:cs typeface="Times New Roman" pitchFamily="18" charset="0"/>
              </a:rPr>
              <a:t>мамыр</a:t>
            </a:r>
            <a:r>
              <a:rPr lang="ru-RU" sz="1200" dirty="0" smtClean="0">
                <a:latin typeface="Times New Roman" pitchFamily="18" charset="0"/>
                <a:cs typeface="Times New Roman" pitchFamily="18" charset="0"/>
              </a:rPr>
              <a:t> 2022 ж.,-1;8- б.б.</a:t>
            </a:r>
          </a:p>
          <a:p>
            <a:pPr algn="just"/>
            <a:r>
              <a:rPr lang="ru-RU" sz="1200" b="1" dirty="0" smtClean="0">
                <a:latin typeface="Times New Roman" pitchFamily="18" charset="0"/>
                <a:cs typeface="Times New Roman" pitchFamily="18" charset="0"/>
              </a:rPr>
              <a:t>9.36.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А.С. </a:t>
            </a:r>
            <a:r>
              <a:rPr lang="ru-RU" sz="1200" dirty="0" err="1" smtClean="0">
                <a:latin typeface="Times New Roman" pitchFamily="18" charset="0"/>
                <a:cs typeface="Times New Roman" pitchFamily="18" charset="0"/>
              </a:rPr>
              <a:t>Бурабай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табиғатымен </a:t>
            </a:r>
            <a:r>
              <a:rPr lang="ru-RU" sz="1200" dirty="0" smtClean="0">
                <a:latin typeface="Times New Roman" pitchFamily="18" charset="0"/>
                <a:cs typeface="Times New Roman" pitchFamily="18" charset="0"/>
              </a:rPr>
              <a:t>бай// «</a:t>
            </a:r>
            <a:r>
              <a:rPr lang="ru-RU" sz="1200" dirty="0" err="1" smtClean="0">
                <a:latin typeface="Times New Roman" pitchFamily="18" charset="0"/>
                <a:cs typeface="Times New Roman" pitchFamily="18" charset="0"/>
              </a:rPr>
              <a:t>Үш қоңыр</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Республикалық әдебиет</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мәдениет және өнер газеті</a:t>
            </a:r>
            <a:r>
              <a:rPr lang="ru-RU" sz="1200" dirty="0" smtClean="0">
                <a:latin typeface="Times New Roman" pitchFamily="18" charset="0"/>
                <a:cs typeface="Times New Roman" pitchFamily="18" charset="0"/>
              </a:rPr>
              <a:t>, №31, 05 </a:t>
            </a:r>
            <a:r>
              <a:rPr lang="ru-RU" sz="1200" dirty="0" err="1" smtClean="0">
                <a:latin typeface="Times New Roman" pitchFamily="18" charset="0"/>
                <a:cs typeface="Times New Roman" pitchFamily="18" charset="0"/>
              </a:rPr>
              <a:t>тамыз</a:t>
            </a:r>
            <a:r>
              <a:rPr lang="ru-RU" sz="1200" dirty="0" smtClean="0">
                <a:latin typeface="Times New Roman" pitchFamily="18" charset="0"/>
                <a:cs typeface="Times New Roman" pitchFamily="18" charset="0"/>
              </a:rPr>
              <a:t> 2022 ж.,-1;3;8- б.б.</a:t>
            </a:r>
          </a:p>
          <a:p>
            <a:pPr algn="just"/>
            <a:r>
              <a:rPr lang="ru-RU" sz="1200" b="1" dirty="0" smtClean="0">
                <a:latin typeface="Times New Roman" pitchFamily="18" charset="0"/>
                <a:cs typeface="Times New Roman" pitchFamily="18" charset="0"/>
              </a:rPr>
              <a:t>9.37. </a:t>
            </a:r>
            <a:r>
              <a:rPr lang="ru-RU" sz="1200" b="1" dirty="0" err="1" smtClean="0">
                <a:latin typeface="Times New Roman" pitchFamily="18" charset="0"/>
                <a:cs typeface="Times New Roman" pitchFamily="18" charset="0"/>
              </a:rPr>
              <a:t>Мақала.</a:t>
            </a:r>
            <a:r>
              <a:rPr lang="ru-RU" sz="1200" b="1"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Қыдыршаев </a:t>
            </a:r>
            <a:r>
              <a:rPr lang="ru-RU" sz="1200" dirty="0" smtClean="0">
                <a:latin typeface="Times New Roman" pitchFamily="18" charset="0"/>
                <a:cs typeface="Times New Roman" pitchFamily="18" charset="0"/>
              </a:rPr>
              <a:t>М.А. </a:t>
            </a:r>
            <a:r>
              <a:rPr lang="ru-RU" sz="1200" dirty="0" err="1" smtClean="0">
                <a:latin typeface="Times New Roman" pitchFamily="18" charset="0"/>
                <a:cs typeface="Times New Roman" pitchFamily="18" charset="0"/>
              </a:rPr>
              <a:t>Академиялық ұтқырлық бағдарламасы //«Үш қоңыр» Республикалық әдебиет, мәдениет және өнер газеті</a:t>
            </a:r>
            <a:r>
              <a:rPr lang="ru-RU" sz="1200" dirty="0" smtClean="0">
                <a:latin typeface="Times New Roman" pitchFamily="18" charset="0"/>
                <a:cs typeface="Times New Roman" pitchFamily="18" charset="0"/>
              </a:rPr>
              <a:t>, №31, 01 </a:t>
            </a:r>
            <a:r>
              <a:rPr lang="ru-RU" sz="1200" dirty="0" err="1" smtClean="0">
                <a:latin typeface="Times New Roman" pitchFamily="18" charset="0"/>
                <a:cs typeface="Times New Roman" pitchFamily="18" charset="0"/>
              </a:rPr>
              <a:t>сәуір </a:t>
            </a:r>
            <a:r>
              <a:rPr lang="ru-RU" sz="1200" dirty="0" smtClean="0">
                <a:latin typeface="Times New Roman" pitchFamily="18" charset="0"/>
                <a:cs typeface="Times New Roman" pitchFamily="18" charset="0"/>
              </a:rPr>
              <a:t>2022 ж.,-1;4-5;8-б.б</a:t>
            </a:r>
            <a:r>
              <a:rPr lang="ru-RU" sz="1200" dirty="0" smtClean="0"/>
              <a:t>.</a:t>
            </a:r>
          </a:p>
          <a:p>
            <a:pPr algn="just"/>
            <a:r>
              <a:rPr lang="kk-KZ" sz="1200" b="1" dirty="0" smtClean="0">
                <a:latin typeface="Times New Roman" pitchFamily="18" charset="0"/>
                <a:cs typeface="Times New Roman" pitchFamily="18" charset="0"/>
              </a:rPr>
              <a:t>9.38. Мақала. </a:t>
            </a:r>
            <a:r>
              <a:rPr lang="kk-KZ" sz="1200" dirty="0" smtClean="0">
                <a:latin typeface="Times New Roman" pitchFamily="18" charset="0"/>
                <a:cs typeface="Times New Roman" pitchFamily="18" charset="0"/>
              </a:rPr>
              <a:t>А.С.Қыдыршаев, Д.А.Шакуова, Г.Сұңғатова. Рухани жаңғыру: жаңа ұрпақты ұлттық құндылықтарға баулу ісі</a:t>
            </a:r>
            <a:r>
              <a:rPr lang="ru-RU" sz="1200" dirty="0" err="1" smtClean="0">
                <a:latin typeface="Times New Roman" pitchFamily="18" charset="0"/>
                <a:cs typeface="Times New Roman" pitchFamily="18" charset="0"/>
              </a:rPr>
              <a:t>//«Ұлы </a:t>
            </a:r>
            <a:r>
              <a:rPr lang="ru-RU" sz="1200" dirty="0" smtClean="0">
                <a:latin typeface="Times New Roman" pitchFamily="18" charset="0"/>
                <a:cs typeface="Times New Roman" pitchFamily="18" charset="0"/>
              </a:rPr>
              <a:t>дала  </a:t>
            </a:r>
            <a:r>
              <a:rPr lang="ru-RU" sz="1200" dirty="0" err="1" smtClean="0">
                <a:latin typeface="Times New Roman" pitchFamily="18" charset="0"/>
                <a:cs typeface="Times New Roman" pitchFamily="18" charset="0"/>
              </a:rPr>
              <a:t>ұстазы</a:t>
            </a:r>
            <a:r>
              <a:rPr lang="ru-RU"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international scientific-educational journal. </a:t>
            </a:r>
            <a:r>
              <a:rPr lang="kk-KZ" sz="1200" dirty="0" smtClean="0">
                <a:latin typeface="Times New Roman" pitchFamily="18" charset="0"/>
                <a:cs typeface="Times New Roman" pitchFamily="18" charset="0"/>
              </a:rPr>
              <a:t>№4 (12) 2020 ж., -35-39-б.б.</a:t>
            </a:r>
          </a:p>
          <a:p>
            <a:pPr algn="just"/>
            <a:r>
              <a:rPr lang="kk-KZ" sz="1200" b="1" dirty="0" smtClean="0">
                <a:latin typeface="Times New Roman" pitchFamily="18" charset="0"/>
                <a:cs typeface="Times New Roman" pitchFamily="18" charset="0"/>
              </a:rPr>
              <a:t>9.39. Мақала. </a:t>
            </a:r>
            <a:r>
              <a:rPr lang="kk-KZ" sz="1200" dirty="0" smtClean="0">
                <a:latin typeface="Times New Roman" pitchFamily="18" charset="0"/>
                <a:cs typeface="Times New Roman" pitchFamily="18" charset="0"/>
              </a:rPr>
              <a:t>А.С.Қыдыршаев, О.А. Қыдыршаев. Адам мақсатына рухани жағынан өзін-өзі жетілдіру арқылы жетеді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//«Ұлы </a:t>
            </a:r>
            <a:r>
              <a:rPr lang="ru-RU" sz="1200" dirty="0" smtClean="0">
                <a:latin typeface="Times New Roman" pitchFamily="18" charset="0"/>
                <a:cs typeface="Times New Roman" pitchFamily="18" charset="0"/>
              </a:rPr>
              <a:t>дала  </a:t>
            </a:r>
            <a:r>
              <a:rPr lang="ru-RU" sz="1200" dirty="0" err="1" smtClean="0">
                <a:latin typeface="Times New Roman" pitchFamily="18" charset="0"/>
                <a:cs typeface="Times New Roman" pitchFamily="18" charset="0"/>
              </a:rPr>
              <a:t>ұстазы</a:t>
            </a:r>
            <a:r>
              <a:rPr lang="ru-RU" sz="1200" dirty="0" smtClean="0">
                <a:latin typeface="Times New Roman" pitchFamily="18" charset="0"/>
                <a:cs typeface="Times New Roman" pitchFamily="18" charset="0"/>
              </a:rPr>
              <a:t>»  </a:t>
            </a:r>
            <a:r>
              <a:rPr lang="en-US" sz="1200" dirty="0" smtClean="0">
                <a:latin typeface="Times New Roman" pitchFamily="18" charset="0"/>
                <a:cs typeface="Times New Roman" pitchFamily="18" charset="0"/>
              </a:rPr>
              <a:t>international scientific-educational journal. </a:t>
            </a:r>
            <a:r>
              <a:rPr lang="kk-KZ" sz="1200" dirty="0" smtClean="0">
                <a:latin typeface="Times New Roman" pitchFamily="18" charset="0"/>
                <a:cs typeface="Times New Roman" pitchFamily="18" charset="0"/>
              </a:rPr>
              <a:t>№4 (12) 2020 ж., -40-42-б.б.</a:t>
            </a:r>
          </a:p>
          <a:p>
            <a:pPr algn="just"/>
            <a:r>
              <a:rPr lang="kk-KZ" sz="1200" b="1" dirty="0" smtClean="0">
                <a:latin typeface="Times New Roman" pitchFamily="18" charset="0"/>
                <a:cs typeface="Times New Roman" pitchFamily="18" charset="0"/>
              </a:rPr>
              <a:t>9.40. Мақала. </a:t>
            </a:r>
            <a:r>
              <a:rPr lang="kk-KZ" sz="1200" dirty="0" smtClean="0">
                <a:latin typeface="Times New Roman" pitchFamily="18" charset="0"/>
                <a:cs typeface="Times New Roman" pitchFamily="18" charset="0"/>
              </a:rPr>
              <a:t>А.С.Қыдыршаев, М.М.Мәлікова, Ә.Т.Мұқашева.  Кәсіби маман шешен сөйлеу мәдениетін меңгеруі тиіс//  “Менеджеры образования Казахстана” Республикалық ғылыми-әдістемелік, педагогикалық журнал. №01 (13) қаңтар 2022 ж.</a:t>
            </a:r>
          </a:p>
          <a:p>
            <a:pPr algn="just"/>
            <a:r>
              <a:rPr lang="kk-KZ" sz="1200" b="1" dirty="0" smtClean="0">
                <a:latin typeface="Times New Roman" pitchFamily="18" charset="0"/>
                <a:cs typeface="Times New Roman" pitchFamily="18" charset="0"/>
              </a:rPr>
              <a:t>9.41. Поэзия. </a:t>
            </a:r>
            <a:r>
              <a:rPr lang="kk-KZ" sz="1200" dirty="0" smtClean="0">
                <a:latin typeface="Times New Roman" pitchFamily="18" charset="0"/>
                <a:cs typeface="Times New Roman" pitchFamily="18" charset="0"/>
              </a:rPr>
              <a:t>А.С.Қыдыршаев. Текті ұланым, өмірдің көр бар мәнін// “Үш қоңыр” </a:t>
            </a:r>
            <a:r>
              <a:rPr lang="ru-RU" sz="1200" dirty="0" err="1" smtClean="0">
                <a:latin typeface="Times New Roman" pitchFamily="18" charset="0"/>
                <a:cs typeface="Times New Roman" pitchFamily="18" charset="0"/>
              </a:rPr>
              <a:t>Республикалық әдебиет, мәдениет және өнер газеті</a:t>
            </a:r>
            <a:r>
              <a:rPr lang="ru-RU" sz="1200" dirty="0" smtClean="0">
                <a:latin typeface="Times New Roman" pitchFamily="18" charset="0"/>
                <a:cs typeface="Times New Roman" pitchFamily="18" charset="0"/>
              </a:rPr>
              <a:t>, №5 (576), 04 </a:t>
            </a:r>
            <a:r>
              <a:rPr lang="ru-RU" sz="1200" dirty="0" err="1" smtClean="0">
                <a:latin typeface="Times New Roman" pitchFamily="18" charset="0"/>
                <a:cs typeface="Times New Roman" pitchFamily="18" charset="0"/>
              </a:rPr>
              <a:t>ақпан </a:t>
            </a:r>
            <a:r>
              <a:rPr lang="ru-RU" sz="1200" dirty="0" smtClean="0">
                <a:latin typeface="Times New Roman" pitchFamily="18" charset="0"/>
                <a:cs typeface="Times New Roman" pitchFamily="18" charset="0"/>
              </a:rPr>
              <a:t>2022 ж., 7-бет</a:t>
            </a:r>
          </a:p>
          <a:p>
            <a:pPr algn="just"/>
            <a:r>
              <a:rPr lang="kk-KZ" sz="1200" b="1" dirty="0" smtClean="0">
                <a:latin typeface="Times New Roman" pitchFamily="18" charset="0"/>
                <a:cs typeface="Times New Roman" pitchFamily="18" charset="0"/>
              </a:rPr>
              <a:t>9.42. Өмірбаян. </a:t>
            </a:r>
            <a:r>
              <a:rPr lang="kk-KZ" sz="1200" dirty="0" smtClean="0">
                <a:latin typeface="Times New Roman" pitchFamily="18" charset="0"/>
                <a:cs typeface="Times New Roman" pitchFamily="18" charset="0"/>
              </a:rPr>
              <a:t>А.С.Қыдыршаев.Өмірбаян//  “Менеджеры образования Казахстана” Республикалық ғылыми-әдістемелік, педагогикалық журнал. №01 (13) қаңтар 2022 ж.</a:t>
            </a:r>
          </a:p>
          <a:p>
            <a:pPr algn="just"/>
            <a:r>
              <a:rPr lang="kk-KZ" sz="1200" b="1" dirty="0" smtClean="0">
                <a:latin typeface="Times New Roman" pitchFamily="18" charset="0"/>
                <a:cs typeface="Times New Roman" pitchFamily="18" charset="0"/>
              </a:rPr>
              <a:t>9.43. Мақала. </a:t>
            </a:r>
            <a:r>
              <a:rPr lang="kk-KZ" sz="1200" dirty="0" smtClean="0">
                <a:latin typeface="Times New Roman" pitchFamily="18" charset="0"/>
                <a:cs typeface="Times New Roman" pitchFamily="18" charset="0"/>
              </a:rPr>
              <a:t>А.С.Қыдыршаев. Рухани тәжірибе көзі – тағылымның өзі// “Игілік” </a:t>
            </a:r>
            <a:r>
              <a:rPr lang="ru-RU" sz="1200" dirty="0" err="1" smtClean="0">
                <a:latin typeface="Times New Roman" pitchFamily="18" charset="0"/>
                <a:cs typeface="Times New Roman" pitchFamily="18" charset="0"/>
              </a:rPr>
              <a:t>Республикалық жанұялық  </a:t>
            </a:r>
            <a:r>
              <a:rPr lang="ru-RU" sz="1200" dirty="0" smtClean="0">
                <a:latin typeface="Times New Roman" pitchFamily="18" charset="0"/>
                <a:cs typeface="Times New Roman" pitchFamily="18" charset="0"/>
              </a:rPr>
              <a:t>журналы. </a:t>
            </a:r>
            <a:r>
              <a:rPr lang="kk-KZ" sz="1200" dirty="0" smtClean="0">
                <a:latin typeface="Times New Roman" pitchFamily="18" charset="0"/>
                <a:cs typeface="Times New Roman" pitchFamily="18" charset="0"/>
              </a:rPr>
              <a:t>-36-37-б.б.</a:t>
            </a:r>
          </a:p>
          <a:p>
            <a:pPr algn="just"/>
            <a:r>
              <a:rPr lang="kk-KZ" sz="1200" b="1" dirty="0" smtClean="0">
                <a:latin typeface="Times New Roman" pitchFamily="18" charset="0"/>
                <a:cs typeface="Times New Roman" pitchFamily="18" charset="0"/>
              </a:rPr>
              <a:t>9.44. Мақала</a:t>
            </a:r>
            <a:r>
              <a:rPr lang="kk-KZ" sz="1200" dirty="0" smtClean="0">
                <a:latin typeface="Times New Roman" pitchFamily="18" charset="0"/>
                <a:cs typeface="Times New Roman" pitchFamily="18" charset="0"/>
              </a:rPr>
              <a:t>. А.С.Қыдыршаев. Рухани құндылықтарға баулу ісінің шебері (Профессор Мәтжан Тілеужанов турасы)// “Игілік” Республикалық жанұялық басылым. №3 (148) наурыз 2018</a:t>
            </a:r>
          </a:p>
          <a:p>
            <a:pPr algn="just"/>
            <a:r>
              <a:rPr lang="kk-KZ" sz="1200" b="1" dirty="0" smtClean="0">
                <a:latin typeface="Times New Roman" pitchFamily="18" charset="0"/>
                <a:cs typeface="Times New Roman" pitchFamily="18" charset="0"/>
              </a:rPr>
              <a:t>9.45. Мақала. </a:t>
            </a:r>
            <a:r>
              <a:rPr lang="kk-KZ" sz="1200" dirty="0" smtClean="0">
                <a:latin typeface="Times New Roman" pitchFamily="18" charset="0"/>
                <a:cs typeface="Times New Roman" pitchFamily="18" charset="0"/>
              </a:rPr>
              <a:t>А.С.Қыдыршаев. Жаңа Қазақстан – тәуелсіз елдің ертеңі// </a:t>
            </a:r>
            <a:r>
              <a:rPr lang="ru-RU" sz="1200" dirty="0" smtClean="0">
                <a:latin typeface="Times New Roman" pitchFamily="18" charset="0"/>
                <a:cs typeface="Times New Roman" pitchFamily="18" charset="0"/>
              </a:rPr>
              <a:t>«</a:t>
            </a:r>
            <a:r>
              <a:rPr lang="en-US" sz="1200" dirty="0" err="1" smtClean="0">
                <a:latin typeface="Times New Roman" pitchFamily="18" charset="0"/>
                <a:cs typeface="Times New Roman" pitchFamily="18" charset="0"/>
              </a:rPr>
              <a:t>Aqiqat</a:t>
            </a:r>
            <a:r>
              <a:rPr lang="en-US"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Ақиқат» Ұлттық қоғамдық-саяси </a:t>
            </a:r>
            <a:r>
              <a:rPr lang="ru-RU" sz="1200" dirty="0" smtClean="0">
                <a:latin typeface="Times New Roman" pitchFamily="18" charset="0"/>
                <a:cs typeface="Times New Roman" pitchFamily="18" charset="0"/>
              </a:rPr>
              <a:t>журнал. №4, </a:t>
            </a:r>
            <a:r>
              <a:rPr lang="ru-RU" sz="1200" dirty="0" err="1" smtClean="0">
                <a:latin typeface="Times New Roman" pitchFamily="18" charset="0"/>
                <a:cs typeface="Times New Roman" pitchFamily="18" charset="0"/>
              </a:rPr>
              <a:t>сәуір </a:t>
            </a:r>
            <a:r>
              <a:rPr lang="ru-RU" sz="1200" dirty="0" smtClean="0">
                <a:latin typeface="Times New Roman" pitchFamily="18" charset="0"/>
                <a:cs typeface="Times New Roman" pitchFamily="18" charset="0"/>
              </a:rPr>
              <a:t>2022 ж., -3-7-б.б.</a:t>
            </a:r>
            <a:endParaRPr lang="kk-KZ" sz="1200" dirty="0" smtClean="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image004.jpg"/>
          <p:cNvPicPr>
            <a:picLocks noChangeAspect="1"/>
          </p:cNvPicPr>
          <p:nvPr/>
        </p:nvPicPr>
        <p:blipFill>
          <a:blip r:embed="rId2" cstate="print"/>
          <a:stretch>
            <a:fillRect/>
          </a:stretch>
        </p:blipFill>
        <p:spPr>
          <a:xfrm>
            <a:off x="2714612" y="1000108"/>
            <a:ext cx="1485060"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descr="image002.jpg"/>
          <p:cNvPicPr>
            <a:picLocks noChangeAspect="1"/>
          </p:cNvPicPr>
          <p:nvPr/>
        </p:nvPicPr>
        <p:blipFill>
          <a:blip r:embed="rId3"/>
          <a:stretch>
            <a:fillRect/>
          </a:stretch>
        </p:blipFill>
        <p:spPr>
          <a:xfrm>
            <a:off x="1142976" y="1000108"/>
            <a:ext cx="1500198" cy="2357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descr="image003.jpg"/>
          <p:cNvPicPr>
            <a:picLocks noChangeAspect="1"/>
          </p:cNvPicPr>
          <p:nvPr/>
        </p:nvPicPr>
        <p:blipFill>
          <a:blip r:embed="rId4"/>
          <a:srcRect l="6231" t="2084" r="3425" b="1041"/>
          <a:stretch>
            <a:fillRect/>
          </a:stretch>
        </p:blipFill>
        <p:spPr>
          <a:xfrm>
            <a:off x="4786314" y="857232"/>
            <a:ext cx="1643074" cy="2364757"/>
          </a:xfrm>
          <a:prstGeom prst="rect">
            <a:avLst/>
          </a:prstGeom>
          <a:ln>
            <a:noFill/>
          </a:ln>
          <a:effectLst>
            <a:outerShdw blurRad="292100" dist="139700" dir="2700000" algn="tl" rotWithShape="0">
              <a:srgbClr val="333333">
                <a:alpha val="65000"/>
              </a:srgbClr>
            </a:outerShdw>
          </a:effectLst>
        </p:spPr>
      </p:pic>
      <p:pic>
        <p:nvPicPr>
          <p:cNvPr id="6" name="Рисунок 5" descr="image005.jpg"/>
          <p:cNvPicPr>
            <a:picLocks noChangeAspect="1"/>
          </p:cNvPicPr>
          <p:nvPr/>
        </p:nvPicPr>
        <p:blipFill>
          <a:blip r:embed="rId5" cstate="print"/>
          <a:srcRect l="3688" t="2083" r="11488" b="3124"/>
          <a:stretch>
            <a:fillRect/>
          </a:stretch>
        </p:blipFill>
        <p:spPr>
          <a:xfrm>
            <a:off x="6500826" y="3786190"/>
            <a:ext cx="1643074" cy="20175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image006.jpg"/>
          <p:cNvPicPr>
            <a:picLocks noChangeAspect="1"/>
          </p:cNvPicPr>
          <p:nvPr/>
        </p:nvPicPr>
        <p:blipFill>
          <a:blip r:embed="rId6"/>
          <a:srcRect l="5207" r="6282"/>
          <a:stretch>
            <a:fillRect/>
          </a:stretch>
        </p:blipFill>
        <p:spPr>
          <a:xfrm>
            <a:off x="6572264" y="857232"/>
            <a:ext cx="1643074" cy="2338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c974d231-0b41-4d5d-ba91-8a2e4e6b8ed1.jpg"/>
          <p:cNvPicPr>
            <a:picLocks noChangeAspect="1"/>
          </p:cNvPicPr>
          <p:nvPr/>
        </p:nvPicPr>
        <p:blipFill>
          <a:blip r:embed="rId7" cstate="print"/>
          <a:srcRect l="2509" r="2507" b="2083"/>
          <a:stretch>
            <a:fillRect/>
          </a:stretch>
        </p:blipFill>
        <p:spPr>
          <a:xfrm>
            <a:off x="4714876" y="3714752"/>
            <a:ext cx="1701058" cy="2214578"/>
          </a:xfrm>
          <a:prstGeom prst="rect">
            <a:avLst/>
          </a:prstGeom>
          <a:ln>
            <a:noFill/>
          </a:ln>
          <a:effectLst>
            <a:outerShdw blurRad="292100" dist="139700" dir="2700000" algn="tl" rotWithShape="0">
              <a:srgbClr val="333333">
                <a:alpha val="65000"/>
              </a:srgbClr>
            </a:outerShdw>
          </a:effectLst>
        </p:spPr>
      </p:pic>
      <p:pic>
        <p:nvPicPr>
          <p:cNvPr id="10" name="Рисунок 9" descr="2ea51493-d5db-4215-a0f5-da1c88ed2b49.jpg"/>
          <p:cNvPicPr>
            <a:picLocks noChangeAspect="1"/>
          </p:cNvPicPr>
          <p:nvPr/>
        </p:nvPicPr>
        <p:blipFill>
          <a:blip r:embed="rId8" cstate="print"/>
          <a:srcRect l="450" t="17708" b="17708"/>
          <a:stretch>
            <a:fillRect/>
          </a:stretch>
        </p:blipFill>
        <p:spPr>
          <a:xfrm>
            <a:off x="1071538" y="4114611"/>
            <a:ext cx="1428760" cy="20041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54d70677-9453-483f-aa66-50a9287b4dc7.jpg"/>
          <p:cNvPicPr>
            <a:picLocks noChangeAspect="1"/>
          </p:cNvPicPr>
          <p:nvPr/>
        </p:nvPicPr>
        <p:blipFill>
          <a:blip r:embed="rId9" cstate="print"/>
          <a:srcRect l="2702" t="11458" r="450" b="12500"/>
          <a:stretch>
            <a:fillRect/>
          </a:stretch>
        </p:blipFill>
        <p:spPr>
          <a:xfrm>
            <a:off x="2571736" y="4071942"/>
            <a:ext cx="1357322" cy="2094810"/>
          </a:xfrm>
          <a:prstGeom prst="roundRect">
            <a:avLst>
              <a:gd name="adj" fmla="val 16036"/>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 xmlns:p14="http://schemas.microsoft.com/office/powerpoint/2010/main" val="2772241390"/>
              </p:ext>
            </p:extLst>
          </p:nvPr>
        </p:nvGraphicFramePr>
        <p:xfrm>
          <a:off x="0" y="0"/>
          <a:ext cx="8215337" cy="6858000"/>
        </p:xfrm>
        <a:graphic>
          <a:graphicData uri="http://schemas.openxmlformats.org/drawingml/2006/table">
            <a:tbl>
              <a:tblPr firstRow="1" firstCol="1" bandRow="1">
                <a:tableStyleId>{5C22544A-7EE6-4342-B048-85BDC9FD1C3A}</a:tableStyleId>
              </a:tblPr>
              <a:tblGrid>
                <a:gridCol w="4535883"/>
                <a:gridCol w="1331036"/>
                <a:gridCol w="2348418"/>
              </a:tblGrid>
              <a:tr h="2017590">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Эссе байқауы</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7</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«Рухани жаңғыру» институты;</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Тарих, экономика және құқық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Филология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Мәдениет және өнер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Физика-математика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Жаратылыстану-география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Педагогика факультеті</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r>
              <a:tr h="1679039">
                <a:tc>
                  <a:txBody>
                    <a:bodyPr/>
                    <a:lstStyle/>
                    <a:p>
                      <a:pPr algn="ctr">
                        <a:lnSpc>
                          <a:spcPct val="115000"/>
                        </a:lnSpc>
                        <a:spcAft>
                          <a:spcPts val="0"/>
                        </a:spcAft>
                      </a:pPr>
                      <a:r>
                        <a:rPr lang="kk-KZ" sz="1100" b="1" kern="1800" dirty="0">
                          <a:solidFill>
                            <a:schemeClr val="tx1"/>
                          </a:solidFill>
                          <a:effectLst/>
                          <a:latin typeface="Times New Roman" pitchFamily="18" charset="0"/>
                          <a:cs typeface="Times New Roman" pitchFamily="18" charset="0"/>
                        </a:rPr>
                        <a:t>Интеллектуалды сайыс</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6</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Тарих, экономика және құқық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Филология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Мәдениет және өнер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Физика-математика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Жаратылыстану-география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Педагогика факультеті</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r>
              <a:tr h="2017590">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Мұражайға саяхат</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8</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«Рухани жаңғыру» институты;</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Тарих, экономика және құқық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Филология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Мәдениет және өнер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Физика-математика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Жаратылыстану-география факультеті;</a:t>
                      </a:r>
                      <a:endParaRPr lang="ru-RU" sz="1100" b="1" dirty="0">
                        <a:solidFill>
                          <a:schemeClr val="tx1"/>
                        </a:solidFill>
                        <a:effectLst/>
                        <a:latin typeface="Times New Roman" pitchFamily="18" charset="0"/>
                        <a:cs typeface="Times New Roman" pitchFamily="18" charset="0"/>
                      </a:endParaRPr>
                    </a:p>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Педагогика факультеті</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r>
              <a:tr h="324835">
                <a:tc>
                  <a:txBody>
                    <a:bodyPr/>
                    <a:lstStyle/>
                    <a:p>
                      <a:pPr algn="ctr">
                        <a:lnSpc>
                          <a:spcPct val="115000"/>
                        </a:lnSpc>
                        <a:spcAft>
                          <a:spcPts val="0"/>
                        </a:spcAft>
                      </a:pPr>
                      <a:r>
                        <a:rPr lang="kk-KZ" sz="1100" b="1">
                          <a:solidFill>
                            <a:schemeClr val="tx1"/>
                          </a:solidFill>
                          <a:effectLst/>
                          <a:latin typeface="Times New Roman" pitchFamily="18" charset="0"/>
                          <a:cs typeface="Times New Roman" pitchFamily="18" charset="0"/>
                        </a:rPr>
                        <a:t>Дипломдық жұмыстар</a:t>
                      </a:r>
                      <a:endParaRPr lang="ru-RU" sz="1100" b="1">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a:solidFill>
                            <a:schemeClr val="tx1"/>
                          </a:solidFill>
                          <a:effectLst/>
                          <a:latin typeface="Times New Roman" pitchFamily="18" charset="0"/>
                          <a:cs typeface="Times New Roman" pitchFamily="18" charset="0"/>
                        </a:rPr>
                        <a:t>31</a:t>
                      </a:r>
                      <a:endParaRPr lang="ru-RU" sz="1100" b="1">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«Рухани жаңғыру» институты</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r>
              <a:tr h="324835">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Магистрлік </a:t>
                      </a:r>
                      <a:r>
                        <a:rPr lang="kk-KZ" sz="1100" b="1" dirty="0" smtClean="0">
                          <a:solidFill>
                            <a:schemeClr val="tx1"/>
                          </a:solidFill>
                          <a:effectLst/>
                          <a:latin typeface="Times New Roman" pitchFamily="18" charset="0"/>
                          <a:cs typeface="Times New Roman" pitchFamily="18" charset="0"/>
                        </a:rPr>
                        <a:t>диссертациялар</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a:solidFill>
                            <a:schemeClr val="tx1"/>
                          </a:solidFill>
                          <a:effectLst/>
                          <a:latin typeface="Times New Roman" pitchFamily="18" charset="0"/>
                          <a:cs typeface="Times New Roman" pitchFamily="18" charset="0"/>
                        </a:rPr>
                        <a:t>20</a:t>
                      </a:r>
                      <a:endParaRPr lang="ru-RU" sz="1100" b="1">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«Рухани жаңғыру» институты</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r>
              <a:tr h="494111">
                <a:tc>
                  <a:txBody>
                    <a:bodyPr/>
                    <a:lstStyle/>
                    <a:p>
                      <a:pPr algn="ctr">
                        <a:lnSpc>
                          <a:spcPct val="115000"/>
                        </a:lnSpc>
                        <a:spcAft>
                          <a:spcPts val="0"/>
                        </a:spcAft>
                      </a:pPr>
                      <a:r>
                        <a:rPr lang="kk-KZ" sz="1100" b="1" dirty="0" smtClean="0">
                          <a:solidFill>
                            <a:schemeClr val="tx1"/>
                          </a:solidFill>
                          <a:effectLst/>
                          <a:latin typeface="Times New Roman" pitchFamily="18" charset="0"/>
                          <a:cs typeface="Times New Roman" pitchFamily="18" charset="0"/>
                        </a:rPr>
                        <a:t>Жарияланымдар  (Мақалалар)</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a:solidFill>
                            <a:schemeClr val="tx1"/>
                          </a:solidFill>
                          <a:effectLst/>
                          <a:latin typeface="Times New Roman" pitchFamily="18" charset="0"/>
                          <a:cs typeface="Times New Roman" pitchFamily="18" charset="0"/>
                        </a:rPr>
                        <a:t>230</a:t>
                      </a:r>
                      <a:endParaRPr lang="ru-RU" sz="1100" b="1">
                        <a:solidFill>
                          <a:schemeClr val="tx1"/>
                        </a:solidFill>
                        <a:effectLst/>
                        <a:latin typeface="Times New Roman" pitchFamily="18" charset="0"/>
                        <a:ea typeface="Times New Roman"/>
                        <a:cs typeface="Times New Roman" pitchFamily="18" charset="0"/>
                      </a:endParaRPr>
                    </a:p>
                  </a:txBody>
                  <a:tcPr marL="17441" marR="17441" marT="0" marB="0"/>
                </a:tc>
                <a:tc>
                  <a:txBody>
                    <a:bodyPr/>
                    <a:lstStyle/>
                    <a:p>
                      <a:pPr algn="ctr">
                        <a:lnSpc>
                          <a:spcPct val="115000"/>
                        </a:lnSpc>
                        <a:spcAft>
                          <a:spcPts val="0"/>
                        </a:spcAft>
                      </a:pPr>
                      <a:r>
                        <a:rPr lang="kk-KZ" sz="1100" b="1" dirty="0">
                          <a:solidFill>
                            <a:schemeClr val="tx1"/>
                          </a:solidFill>
                          <a:effectLst/>
                          <a:latin typeface="Times New Roman" pitchFamily="18" charset="0"/>
                          <a:cs typeface="Times New Roman" pitchFamily="18" charset="0"/>
                        </a:rPr>
                        <a:t>«Рухани жаңғыру» институты, университет факультеттері</a:t>
                      </a:r>
                      <a:endParaRPr lang="ru-RU" sz="1100" b="1" dirty="0">
                        <a:solidFill>
                          <a:schemeClr val="tx1"/>
                        </a:solidFill>
                        <a:effectLst/>
                        <a:latin typeface="Times New Roman" pitchFamily="18" charset="0"/>
                        <a:ea typeface="Times New Roman"/>
                        <a:cs typeface="Times New Roman" pitchFamily="18" charset="0"/>
                      </a:endParaRPr>
                    </a:p>
                  </a:txBody>
                  <a:tcPr marL="17441" marR="17441" marT="0" marB="0"/>
                </a:tc>
              </a:tr>
            </a:tbl>
          </a:graphicData>
        </a:graphic>
      </p:graphicFrame>
    </p:spTree>
    <p:extLst>
      <p:ext uri="{BB962C8B-B14F-4D97-AF65-F5344CB8AC3E}">
        <p14:creationId xmlns="" xmlns:p14="http://schemas.microsoft.com/office/powerpoint/2010/main" val="701610545"/>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85786" y="714356"/>
            <a:ext cx="7500990" cy="5093702"/>
          </a:xfrm>
          <a:prstGeom prst="rect">
            <a:avLst/>
          </a:prstGeom>
          <a:noFill/>
        </p:spPr>
        <p:txBody>
          <a:bodyPr wrap="square" rtlCol="0">
            <a:spAutoFit/>
          </a:bodyPr>
          <a:lstStyle/>
          <a:p>
            <a:pPr algn="just"/>
            <a:r>
              <a:rPr lang="kk-KZ" sz="1250" b="1" dirty="0" smtClean="0">
                <a:latin typeface="Times New Roman" pitchFamily="18" charset="0"/>
                <a:cs typeface="Times New Roman" pitchFamily="18" charset="0"/>
              </a:rPr>
              <a:t>9.46. Мақала. </a:t>
            </a:r>
            <a:r>
              <a:rPr lang="kk-KZ" sz="1250" dirty="0" smtClean="0">
                <a:latin typeface="Times New Roman" pitchFamily="18" charset="0"/>
                <a:cs typeface="Times New Roman" pitchFamily="18" charset="0"/>
              </a:rPr>
              <a:t>А.С.Қыдыршаев, Б.А. Ербөлекова, Л.Н.Мақсотова. Рухани ерлік керек, рухани байлық қажет</a:t>
            </a:r>
          </a:p>
          <a:p>
            <a:pPr algn="just"/>
            <a:r>
              <a:rPr lang="kk-KZ" sz="1250" b="1" dirty="0" smtClean="0">
                <a:latin typeface="Times New Roman" pitchFamily="18" charset="0"/>
                <a:cs typeface="Times New Roman" pitchFamily="18" charset="0"/>
              </a:rPr>
              <a:t>9.47. Мақала. </a:t>
            </a:r>
            <a:r>
              <a:rPr lang="kk-KZ" sz="1250" dirty="0" smtClean="0">
                <a:latin typeface="Times New Roman" pitchFamily="18" charset="0"/>
                <a:cs typeface="Times New Roman" pitchFamily="18" charset="0"/>
              </a:rPr>
              <a:t>А.С.Қыдыршаев. Жұбантанудың тағылымды парағы// “Өлеңде, өмірде де Жұбан бүгін” Жайсаң Ақбай.-Орал, “Полиграфсервис”, 2020.-168 б., -4-8-б.б</a:t>
            </a:r>
          </a:p>
          <a:p>
            <a:pPr algn="just"/>
            <a:r>
              <a:rPr lang="kk-KZ" sz="1250" b="1" dirty="0" smtClean="0">
                <a:latin typeface="Times New Roman" pitchFamily="18" charset="0"/>
                <a:cs typeface="Times New Roman" pitchFamily="18" charset="0"/>
              </a:rPr>
              <a:t>9.48. Мақала. </a:t>
            </a:r>
            <a:r>
              <a:rPr lang="kk-KZ" sz="1250" dirty="0" smtClean="0">
                <a:latin typeface="Times New Roman" pitchFamily="18" charset="0"/>
                <a:cs typeface="Times New Roman" pitchFamily="18" charset="0"/>
              </a:rPr>
              <a:t>А.С.Қыдыршаев. Зиялы да, зияткер ұлт қалыптастыру жолы//</a:t>
            </a:r>
            <a:r>
              <a:rPr lang="ru-RU" sz="1250" dirty="0" smtClean="0">
                <a:latin typeface="Times New Roman" pitchFamily="18" charset="0"/>
                <a:cs typeface="Times New Roman" pitchFamily="18" charset="0"/>
              </a:rPr>
              <a:t>«</a:t>
            </a:r>
            <a:r>
              <a:rPr lang="en-US" sz="1250" dirty="0" err="1" smtClean="0">
                <a:latin typeface="Times New Roman" pitchFamily="18" charset="0"/>
                <a:cs typeface="Times New Roman" pitchFamily="18" charset="0"/>
              </a:rPr>
              <a:t>Aqiqat</a:t>
            </a:r>
            <a:r>
              <a:rPr lang="en-US" sz="1250" dirty="0" smtClean="0">
                <a:latin typeface="Times New Roman" pitchFamily="18" charset="0"/>
                <a:cs typeface="Times New Roman" pitchFamily="18" charset="0"/>
              </a:rPr>
              <a:t>»-«</a:t>
            </a:r>
            <a:r>
              <a:rPr lang="ru-RU" sz="1250" dirty="0" err="1" smtClean="0">
                <a:latin typeface="Times New Roman" pitchFamily="18" charset="0"/>
                <a:cs typeface="Times New Roman" pitchFamily="18" charset="0"/>
              </a:rPr>
              <a:t>Ақиқат» Ұлттық қоғамдық-саяси </a:t>
            </a:r>
            <a:r>
              <a:rPr lang="ru-RU" sz="1250" dirty="0" smtClean="0">
                <a:latin typeface="Times New Roman" pitchFamily="18" charset="0"/>
                <a:cs typeface="Times New Roman" pitchFamily="18" charset="0"/>
              </a:rPr>
              <a:t>журнал. №12, </a:t>
            </a:r>
            <a:r>
              <a:rPr lang="ru-RU" sz="1250" dirty="0" err="1" smtClean="0">
                <a:latin typeface="Times New Roman" pitchFamily="18" charset="0"/>
                <a:cs typeface="Times New Roman" pitchFamily="18" charset="0"/>
              </a:rPr>
              <a:t>желтоқсан </a:t>
            </a:r>
            <a:r>
              <a:rPr lang="ru-RU" sz="1250" dirty="0" smtClean="0">
                <a:latin typeface="Times New Roman" pitchFamily="18" charset="0"/>
                <a:cs typeface="Times New Roman" pitchFamily="18" charset="0"/>
              </a:rPr>
              <a:t>2020 ж., -11-17-б.б.</a:t>
            </a:r>
          </a:p>
          <a:p>
            <a:pPr algn="just"/>
            <a:r>
              <a:rPr lang="kk-KZ" sz="1250" b="1" dirty="0" smtClean="0">
                <a:latin typeface="Times New Roman" pitchFamily="18" charset="0"/>
                <a:cs typeface="Times New Roman" pitchFamily="18" charset="0"/>
              </a:rPr>
              <a:t>9.49. Мақала. </a:t>
            </a:r>
            <a:r>
              <a:rPr lang="kk-KZ" sz="1250" dirty="0" smtClean="0">
                <a:latin typeface="Times New Roman" pitchFamily="18" charset="0"/>
                <a:cs typeface="Times New Roman" pitchFamily="18" charset="0"/>
              </a:rPr>
              <a:t>Ж.Қ.Қабдірахимқызы. ЮНЕСКО және Қазақстан//</a:t>
            </a:r>
            <a:r>
              <a:rPr lang="ru-RU" sz="1250" dirty="0" smtClean="0">
                <a:latin typeface="Times New Roman" pitchFamily="18" charset="0"/>
                <a:cs typeface="Times New Roman" pitchFamily="18" charset="0"/>
              </a:rPr>
              <a:t> «</a:t>
            </a:r>
            <a:r>
              <a:rPr lang="en-US" sz="1250" dirty="0" err="1" smtClean="0">
                <a:latin typeface="Times New Roman" pitchFamily="18" charset="0"/>
                <a:cs typeface="Times New Roman" pitchFamily="18" charset="0"/>
              </a:rPr>
              <a:t>Aqiqat</a:t>
            </a:r>
            <a:r>
              <a:rPr lang="en-US" sz="1250" dirty="0" smtClean="0">
                <a:latin typeface="Times New Roman" pitchFamily="18" charset="0"/>
                <a:cs typeface="Times New Roman" pitchFamily="18" charset="0"/>
              </a:rPr>
              <a:t>»-«</a:t>
            </a:r>
            <a:r>
              <a:rPr lang="ru-RU" sz="1250" dirty="0" err="1" smtClean="0">
                <a:latin typeface="Times New Roman" pitchFamily="18" charset="0"/>
                <a:cs typeface="Times New Roman" pitchFamily="18" charset="0"/>
              </a:rPr>
              <a:t>Ақиқат» Ұлттық қоғамдық-саяси </a:t>
            </a:r>
            <a:r>
              <a:rPr lang="ru-RU" sz="1250" dirty="0" smtClean="0">
                <a:latin typeface="Times New Roman" pitchFamily="18" charset="0"/>
                <a:cs typeface="Times New Roman" pitchFamily="18" charset="0"/>
              </a:rPr>
              <a:t>журнал. №6, </a:t>
            </a:r>
            <a:r>
              <a:rPr lang="ru-RU" sz="1250" dirty="0" err="1" smtClean="0">
                <a:latin typeface="Times New Roman" pitchFamily="18" charset="0"/>
                <a:cs typeface="Times New Roman" pitchFamily="18" charset="0"/>
              </a:rPr>
              <a:t>маусым</a:t>
            </a:r>
            <a:r>
              <a:rPr lang="ru-RU" sz="1250" dirty="0" smtClean="0">
                <a:latin typeface="Times New Roman" pitchFamily="18" charset="0"/>
                <a:cs typeface="Times New Roman" pitchFamily="18" charset="0"/>
              </a:rPr>
              <a:t> 2021 ж., -47-48-б.б.</a:t>
            </a:r>
          </a:p>
          <a:p>
            <a:pPr algn="just"/>
            <a:r>
              <a:rPr lang="kk-KZ" sz="1250" b="1" dirty="0" smtClean="0">
                <a:latin typeface="Times New Roman" pitchFamily="18" charset="0"/>
                <a:cs typeface="Times New Roman" pitchFamily="18" charset="0"/>
              </a:rPr>
              <a:t>9.50. Мақала. </a:t>
            </a:r>
            <a:r>
              <a:rPr lang="kk-KZ" sz="1250" dirty="0" smtClean="0">
                <a:latin typeface="Times New Roman" pitchFamily="18" charset="0"/>
                <a:cs typeface="Times New Roman" pitchFamily="18" charset="0"/>
              </a:rPr>
              <a:t>А.С.Қыдыршева. Ақыл иесі-сөз иесі// “Өркен” М.Өтемісов атындағы БҚУ газеті. №2 (972) 26 ақпан 2021 ж., -15 б.</a:t>
            </a:r>
          </a:p>
          <a:p>
            <a:pPr algn="just"/>
            <a:r>
              <a:rPr lang="kk-KZ" sz="1250" b="1" dirty="0" smtClean="0">
                <a:latin typeface="Times New Roman" pitchFamily="18" charset="0"/>
                <a:cs typeface="Times New Roman" pitchFamily="18" charset="0"/>
              </a:rPr>
              <a:t>9.51. Мақала. </a:t>
            </a:r>
            <a:r>
              <a:rPr lang="kk-KZ" sz="1250" dirty="0" smtClean="0">
                <a:latin typeface="Times New Roman" pitchFamily="18" charset="0"/>
                <a:cs typeface="Times New Roman" pitchFamily="18" charset="0"/>
              </a:rPr>
              <a:t>А.С.Қыдыршаев, Б.А.Ербөлекова, Л.Н.Мақсотова. Жаңа ұрпақты ұлттық рухани құндылықтарға баулу мәселесі// “Тағылым” республикалық ғылыми-әдістемелік журнал. №03(86) 2021 ж.,-4-9-б.б.</a:t>
            </a:r>
          </a:p>
          <a:p>
            <a:pPr algn="just"/>
            <a:r>
              <a:rPr lang="kk-KZ" sz="1250" b="1" dirty="0" smtClean="0">
                <a:latin typeface="Times New Roman" pitchFamily="18" charset="0"/>
                <a:cs typeface="Times New Roman" pitchFamily="18" charset="0"/>
              </a:rPr>
              <a:t>9.52. Мақала. </a:t>
            </a:r>
            <a:r>
              <a:rPr lang="kk-KZ" sz="1250" dirty="0" smtClean="0">
                <a:latin typeface="Times New Roman" pitchFamily="18" charset="0"/>
                <a:cs typeface="Times New Roman" pitchFamily="18" charset="0"/>
              </a:rPr>
              <a:t>А.С.Қыдыршаев. Ақыл жастан тәрбие болса// “Тағылым” республикалық ғылыми-әдістемелік журнал. №02(85)2021 ж.,-4-10-б.б. </a:t>
            </a:r>
          </a:p>
          <a:p>
            <a:pPr algn="just"/>
            <a:r>
              <a:rPr lang="kk-KZ" sz="1250" b="1" dirty="0" smtClean="0">
                <a:latin typeface="Times New Roman" pitchFamily="18" charset="0"/>
                <a:cs typeface="Times New Roman" pitchFamily="18" charset="0"/>
              </a:rPr>
              <a:t>9.53. Мақала. </a:t>
            </a:r>
            <a:r>
              <a:rPr lang="kk-KZ" sz="1250" dirty="0" smtClean="0">
                <a:latin typeface="Times New Roman" pitchFamily="18" charset="0"/>
                <a:cs typeface="Times New Roman" pitchFamily="18" charset="0"/>
              </a:rPr>
              <a:t>А.С.Қыдыршаев. Ақжайық мәдениетінің Құлагері// “Жайық үні” Оралдық қалалық апталық қоғамдық-саяси газеті. №50(1549)  24 желтоқсан 2020 ж., -1-6-7-б.б.</a:t>
            </a:r>
          </a:p>
          <a:p>
            <a:pPr algn="just"/>
            <a:r>
              <a:rPr lang="kk-KZ" sz="1250" b="1" dirty="0" smtClean="0">
                <a:latin typeface="Times New Roman" pitchFamily="18" charset="0"/>
                <a:cs typeface="Times New Roman" pitchFamily="18" charset="0"/>
              </a:rPr>
              <a:t>9.54. Мақала. </a:t>
            </a:r>
            <a:r>
              <a:rPr lang="kk-KZ" sz="1250" dirty="0" smtClean="0">
                <a:latin typeface="Times New Roman" pitchFamily="18" charset="0"/>
                <a:cs typeface="Times New Roman" pitchFamily="18" charset="0"/>
              </a:rPr>
              <a:t>А.С.Қыдыршаев. Жастар Тәуелсіздік тірегі// “Игілік” </a:t>
            </a:r>
            <a:r>
              <a:rPr lang="ru-RU" sz="1250" dirty="0" err="1" smtClean="0">
                <a:latin typeface="Times New Roman" pitchFamily="18" charset="0"/>
                <a:cs typeface="Times New Roman" pitchFamily="18" charset="0"/>
              </a:rPr>
              <a:t>Республикалық жанұялық  </a:t>
            </a:r>
            <a:r>
              <a:rPr lang="ru-RU" sz="1250" dirty="0" smtClean="0">
                <a:latin typeface="Times New Roman" pitchFamily="18" charset="0"/>
                <a:cs typeface="Times New Roman" pitchFamily="18" charset="0"/>
              </a:rPr>
              <a:t>журналы. </a:t>
            </a:r>
            <a:r>
              <a:rPr lang="kk-KZ" sz="1250" dirty="0" smtClean="0">
                <a:latin typeface="Times New Roman" pitchFamily="18" charset="0"/>
                <a:cs typeface="Times New Roman" pitchFamily="18" charset="0"/>
              </a:rPr>
              <a:t>№10 (189) қазан 2021 ж., -4-5-б.б.</a:t>
            </a:r>
          </a:p>
          <a:p>
            <a:pPr algn="just"/>
            <a:r>
              <a:rPr lang="kk-KZ" sz="1250" b="1" dirty="0" smtClean="0">
                <a:latin typeface="Times New Roman" pitchFamily="18" charset="0"/>
                <a:cs typeface="Times New Roman" pitchFamily="18" charset="0"/>
              </a:rPr>
              <a:t>9.55. Сұхбат. </a:t>
            </a:r>
            <a:r>
              <a:rPr lang="kk-KZ" sz="1250" dirty="0" smtClean="0">
                <a:latin typeface="Times New Roman" pitchFamily="18" charset="0"/>
                <a:cs typeface="Times New Roman" pitchFamily="18" charset="0"/>
              </a:rPr>
              <a:t>М.Әбдірайымқызы. Өмірде нағыз ізгілікті кісілік келбеті бар азамат//”Игілік” Республикалық жанұялық басылым. №12 (157) желтоқсан 2018 ж., -12-19-б.б.</a:t>
            </a:r>
          </a:p>
          <a:p>
            <a:pPr algn="just"/>
            <a:r>
              <a:rPr lang="kk-KZ" sz="1250" b="1" dirty="0" smtClean="0">
                <a:latin typeface="Times New Roman" pitchFamily="18" charset="0"/>
                <a:cs typeface="Times New Roman" pitchFamily="18" charset="0"/>
              </a:rPr>
              <a:t>9.56. Мақала. </a:t>
            </a:r>
            <a:r>
              <a:rPr lang="kk-KZ" sz="1250" dirty="0" smtClean="0">
                <a:latin typeface="Times New Roman" pitchFamily="18" charset="0"/>
                <a:cs typeface="Times New Roman" pitchFamily="18" charset="0"/>
              </a:rPr>
              <a:t>А.С.Қыдыршаев. Ахаңның әдістемелік мұрасы//</a:t>
            </a:r>
            <a:r>
              <a:rPr lang="ru-RU" sz="1250" dirty="0" smtClean="0">
                <a:latin typeface="Times New Roman" pitchFamily="18" charset="0"/>
                <a:cs typeface="Times New Roman" pitchFamily="18" charset="0"/>
              </a:rPr>
              <a:t>«</a:t>
            </a:r>
            <a:r>
              <a:rPr lang="en-US" sz="1250" dirty="0" err="1" smtClean="0">
                <a:latin typeface="Times New Roman" pitchFamily="18" charset="0"/>
                <a:cs typeface="Times New Roman" pitchFamily="18" charset="0"/>
              </a:rPr>
              <a:t>Aqiqat</a:t>
            </a:r>
            <a:r>
              <a:rPr lang="en-US" sz="1250" dirty="0" smtClean="0">
                <a:latin typeface="Times New Roman" pitchFamily="18" charset="0"/>
                <a:cs typeface="Times New Roman" pitchFamily="18" charset="0"/>
              </a:rPr>
              <a:t>»-«</a:t>
            </a:r>
            <a:r>
              <a:rPr lang="ru-RU" sz="1250" dirty="0" err="1" smtClean="0">
                <a:latin typeface="Times New Roman" pitchFamily="18" charset="0"/>
                <a:cs typeface="Times New Roman" pitchFamily="18" charset="0"/>
              </a:rPr>
              <a:t>Ақиқат» Ұлттық қоғамдық-саяси </a:t>
            </a:r>
            <a:r>
              <a:rPr lang="ru-RU" sz="1250" dirty="0" smtClean="0">
                <a:latin typeface="Times New Roman" pitchFamily="18" charset="0"/>
                <a:cs typeface="Times New Roman" pitchFamily="18" charset="0"/>
              </a:rPr>
              <a:t>журнал. №3, </a:t>
            </a:r>
            <a:r>
              <a:rPr lang="ru-RU" sz="1250" dirty="0" err="1" smtClean="0">
                <a:latin typeface="Times New Roman" pitchFamily="18" charset="0"/>
                <a:cs typeface="Times New Roman" pitchFamily="18" charset="0"/>
              </a:rPr>
              <a:t>наурыз</a:t>
            </a:r>
            <a:r>
              <a:rPr lang="ru-RU" sz="1250" dirty="0" smtClean="0">
                <a:latin typeface="Times New Roman" pitchFamily="18" charset="0"/>
                <a:cs typeface="Times New Roman" pitchFamily="18" charset="0"/>
              </a:rPr>
              <a:t> 2022 ж., -22-34-б.б.</a:t>
            </a:r>
          </a:p>
          <a:p>
            <a:pPr algn="just"/>
            <a:r>
              <a:rPr lang="kk-KZ" sz="1250" b="1" dirty="0" smtClean="0">
                <a:latin typeface="Times New Roman" pitchFamily="18" charset="0"/>
                <a:cs typeface="Times New Roman" pitchFamily="18" charset="0"/>
              </a:rPr>
              <a:t>9.57. Мақала. </a:t>
            </a:r>
            <a:r>
              <a:rPr lang="kk-KZ" sz="1250" dirty="0" smtClean="0">
                <a:latin typeface="Times New Roman" pitchFamily="18" charset="0"/>
                <a:cs typeface="Times New Roman" pitchFamily="18" charset="0"/>
              </a:rPr>
              <a:t>А.С.Қыдыршаев. Шешендік өнердің қырлары//“</a:t>
            </a:r>
            <a:r>
              <a:rPr lang="en-US" sz="1250" dirty="0" err="1" smtClean="0">
                <a:latin typeface="Times New Roman" pitchFamily="18" charset="0"/>
                <a:cs typeface="Times New Roman" pitchFamily="18" charset="0"/>
              </a:rPr>
              <a:t>Aqiqat</a:t>
            </a:r>
            <a:r>
              <a:rPr lang="kk-KZ" sz="1250" dirty="0" smtClean="0">
                <a:latin typeface="Times New Roman" pitchFamily="18" charset="0"/>
                <a:cs typeface="Times New Roman" pitchFamily="18" charset="0"/>
              </a:rPr>
              <a:t>”</a:t>
            </a:r>
            <a:r>
              <a:rPr lang="en-US" sz="1250" dirty="0" smtClean="0">
                <a:latin typeface="Times New Roman" pitchFamily="18" charset="0"/>
                <a:cs typeface="Times New Roman" pitchFamily="18" charset="0"/>
              </a:rPr>
              <a:t>-</a:t>
            </a:r>
            <a:r>
              <a:rPr lang="kk-KZ" sz="1250" dirty="0" smtClean="0">
                <a:latin typeface="Times New Roman" pitchFamily="18" charset="0"/>
                <a:cs typeface="Times New Roman" pitchFamily="18" charset="0"/>
              </a:rPr>
              <a:t> “</a:t>
            </a:r>
            <a:r>
              <a:rPr lang="ru-RU" sz="1250" dirty="0" err="1" smtClean="0">
                <a:latin typeface="Times New Roman" pitchFamily="18" charset="0"/>
                <a:cs typeface="Times New Roman" pitchFamily="18" charset="0"/>
              </a:rPr>
              <a:t>Ақиқат</a:t>
            </a:r>
            <a:r>
              <a:rPr lang="kk-KZ" sz="1250" dirty="0" smtClean="0">
                <a:latin typeface="Times New Roman" pitchFamily="18" charset="0"/>
                <a:cs typeface="Times New Roman" pitchFamily="18" charset="0"/>
              </a:rPr>
              <a:t>” </a:t>
            </a:r>
            <a:r>
              <a:rPr lang="ru-RU" sz="1250" dirty="0" err="1" smtClean="0">
                <a:latin typeface="Times New Roman" pitchFamily="18" charset="0"/>
                <a:cs typeface="Times New Roman" pitchFamily="18" charset="0"/>
              </a:rPr>
              <a:t>Ұлттық қоғамдық-саяси </a:t>
            </a:r>
            <a:r>
              <a:rPr lang="ru-RU" sz="1250" dirty="0" smtClean="0">
                <a:latin typeface="Times New Roman" pitchFamily="18" charset="0"/>
                <a:cs typeface="Times New Roman" pitchFamily="18" charset="0"/>
              </a:rPr>
              <a:t>журнал. №12 </a:t>
            </a:r>
            <a:r>
              <a:rPr lang="ru-RU" sz="1250" dirty="0" err="1" smtClean="0">
                <a:latin typeface="Times New Roman" pitchFamily="18" charset="0"/>
                <a:cs typeface="Times New Roman" pitchFamily="18" charset="0"/>
              </a:rPr>
              <a:t>желтоқсан </a:t>
            </a:r>
            <a:r>
              <a:rPr lang="ru-RU" sz="1250" dirty="0" smtClean="0">
                <a:latin typeface="Times New Roman" pitchFamily="18" charset="0"/>
                <a:cs typeface="Times New Roman" pitchFamily="18" charset="0"/>
              </a:rPr>
              <a:t>2020 ж., -45-57-б.б. </a:t>
            </a:r>
          </a:p>
          <a:p>
            <a:pPr algn="just"/>
            <a:r>
              <a:rPr lang="kk-KZ" sz="1250" b="1" dirty="0" smtClean="0">
                <a:latin typeface="Times New Roman" pitchFamily="18" charset="0"/>
                <a:cs typeface="Times New Roman" pitchFamily="18" charset="0"/>
              </a:rPr>
              <a:t>9.58. Мақала. </a:t>
            </a:r>
            <a:r>
              <a:rPr lang="kk-KZ" sz="1250" dirty="0" smtClean="0">
                <a:latin typeface="Times New Roman" pitchFamily="18" charset="0"/>
                <a:cs typeface="Times New Roman" pitchFamily="18" charset="0"/>
              </a:rPr>
              <a:t>А.С.Қыдыршаев. Абайдың рухани мұрасы тұлғаның тағдырын өзгертеді// “Өркен” М.Өтемісов атындағы БҚУ газеті. №7(966) 31 тамыз 2020 ж., -10-б.</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447f3ec0-5487-4ac6-9f55-8c042c2bb686.jpg"/>
          <p:cNvPicPr>
            <a:picLocks noChangeAspect="1"/>
          </p:cNvPicPr>
          <p:nvPr/>
        </p:nvPicPr>
        <p:blipFill>
          <a:blip r:embed="rId2" cstate="print"/>
          <a:srcRect l="2255" t="8334" r="5277" b="32291"/>
          <a:stretch>
            <a:fillRect/>
          </a:stretch>
        </p:blipFill>
        <p:spPr>
          <a:xfrm>
            <a:off x="5429256" y="3571876"/>
            <a:ext cx="1790131" cy="27040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4c8ec0a9-0970-4633-8711-ca2a2507da6b.jpg"/>
          <p:cNvPicPr>
            <a:picLocks noChangeAspect="1"/>
          </p:cNvPicPr>
          <p:nvPr/>
        </p:nvPicPr>
        <p:blipFill>
          <a:blip r:embed="rId3" cstate="print"/>
          <a:srcRect t="8333" r="5278" b="32291"/>
          <a:stretch>
            <a:fillRect/>
          </a:stretch>
        </p:blipFill>
        <p:spPr>
          <a:xfrm>
            <a:off x="857224" y="1928802"/>
            <a:ext cx="1912957" cy="2737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6cd8c796-013d-4a10-a25b-b102f104bfca.jpg"/>
          <p:cNvPicPr>
            <a:picLocks noChangeAspect="1"/>
          </p:cNvPicPr>
          <p:nvPr/>
        </p:nvPicPr>
        <p:blipFill>
          <a:blip r:embed="rId4"/>
          <a:srcRect l="22260" t="17162" r="5570" b="30755"/>
          <a:stretch>
            <a:fillRect/>
          </a:stretch>
        </p:blipFill>
        <p:spPr>
          <a:xfrm rot="10800000">
            <a:off x="5286380" y="357166"/>
            <a:ext cx="1969736" cy="28031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Рисунок 15" descr="c974d231-0b41-4d5d-ba91-8a2e4e6b8ed1.jpg"/>
          <p:cNvPicPr>
            <a:picLocks noChangeAspect="1"/>
          </p:cNvPicPr>
          <p:nvPr/>
        </p:nvPicPr>
        <p:blipFill>
          <a:blip r:embed="rId5" cstate="print"/>
          <a:srcRect l="2509" r="2507" b="2083"/>
          <a:stretch>
            <a:fillRect/>
          </a:stretch>
        </p:blipFill>
        <p:spPr>
          <a:xfrm>
            <a:off x="3071802" y="428604"/>
            <a:ext cx="1928826" cy="2907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e979b776-917c-441b-a9fa-e25e02d50fcb.jpg"/>
          <p:cNvPicPr>
            <a:picLocks noChangeAspect="1"/>
          </p:cNvPicPr>
          <p:nvPr/>
        </p:nvPicPr>
        <p:blipFill>
          <a:blip r:embed="rId6" cstate="print"/>
          <a:srcRect l="450" t="14583" r="450" b="15625"/>
          <a:stretch>
            <a:fillRect/>
          </a:stretch>
        </p:blipFill>
        <p:spPr>
          <a:xfrm>
            <a:off x="3143240" y="3571876"/>
            <a:ext cx="1928826" cy="2828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020.jpg"/>
          <p:cNvPicPr>
            <a:picLocks noChangeAspect="1"/>
          </p:cNvPicPr>
          <p:nvPr/>
        </p:nvPicPr>
        <p:blipFill>
          <a:blip r:embed="rId2" cstate="print"/>
          <a:srcRect l="13617" t="13752"/>
          <a:stretch>
            <a:fillRect/>
          </a:stretch>
        </p:blipFill>
        <p:spPr>
          <a:xfrm>
            <a:off x="571472" y="857232"/>
            <a:ext cx="1285884" cy="2003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Рисунок 2" descr="image017.jpg"/>
          <p:cNvPicPr>
            <a:picLocks noChangeAspect="1"/>
          </p:cNvPicPr>
          <p:nvPr/>
        </p:nvPicPr>
        <p:blipFill>
          <a:blip r:embed="rId3" cstate="print"/>
          <a:stretch>
            <a:fillRect/>
          </a:stretch>
        </p:blipFill>
        <p:spPr>
          <a:xfrm>
            <a:off x="642910" y="3429000"/>
            <a:ext cx="1143008" cy="1675369"/>
          </a:xfrm>
          <a:prstGeom prst="roundRect">
            <a:avLst>
              <a:gd name="adj" fmla="val 1330"/>
            </a:avLst>
          </a:prstGeom>
          <a:solidFill>
            <a:srgbClr val="FFFFFF">
              <a:shade val="85000"/>
            </a:srgbClr>
          </a:solidFill>
          <a:ln>
            <a:noFill/>
          </a:ln>
          <a:effectLst>
            <a:reflection blurRad="12700" stA="38000" endPos="28000" dist="5000" dir="5400000" sy="-100000" algn="bl" rotWithShape="0"/>
          </a:effectLst>
        </p:spPr>
      </p:pic>
      <p:pic>
        <p:nvPicPr>
          <p:cNvPr id="4" name="Рисунок 3" descr="6b19f48e-fd29-4667-a243-de56f5da83f3.jpg"/>
          <p:cNvPicPr>
            <a:picLocks noChangeAspect="1"/>
          </p:cNvPicPr>
          <p:nvPr/>
        </p:nvPicPr>
        <p:blipFill>
          <a:blip r:embed="rId4" cstate="print"/>
          <a:srcRect l="-6359" t="14706" r="-1750" b="17139"/>
          <a:stretch>
            <a:fillRect/>
          </a:stretch>
        </p:blipFill>
        <p:spPr>
          <a:xfrm>
            <a:off x="1785918" y="3429000"/>
            <a:ext cx="1021397" cy="1588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image018.jpg"/>
          <p:cNvPicPr>
            <a:picLocks noChangeAspect="1"/>
          </p:cNvPicPr>
          <p:nvPr/>
        </p:nvPicPr>
        <p:blipFill>
          <a:blip r:embed="rId5" cstate="print"/>
          <a:stretch>
            <a:fillRect/>
          </a:stretch>
        </p:blipFill>
        <p:spPr>
          <a:xfrm>
            <a:off x="3000364" y="4357694"/>
            <a:ext cx="1262667" cy="2071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81d50054-dd39-40d2-8c70-bd2fda084da6.jpg"/>
          <p:cNvPicPr>
            <a:picLocks noChangeAspect="1"/>
          </p:cNvPicPr>
          <p:nvPr/>
        </p:nvPicPr>
        <p:blipFill>
          <a:blip r:embed="rId6" cstate="print"/>
          <a:srcRect t="16921" r="2435" b="18213"/>
          <a:stretch>
            <a:fillRect/>
          </a:stretch>
        </p:blipFill>
        <p:spPr>
          <a:xfrm>
            <a:off x="4286248" y="4429132"/>
            <a:ext cx="1143008"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image015.jpg"/>
          <p:cNvPicPr>
            <a:picLocks noChangeAspect="1"/>
          </p:cNvPicPr>
          <p:nvPr/>
        </p:nvPicPr>
        <p:blipFill>
          <a:blip r:embed="rId7" cstate="print"/>
          <a:stretch>
            <a:fillRect/>
          </a:stretch>
        </p:blipFill>
        <p:spPr>
          <a:xfrm>
            <a:off x="6143636" y="1000108"/>
            <a:ext cx="1289445" cy="18989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201a727f-7eae-495c-acbf-ba588ac6eccc.jpg"/>
          <p:cNvPicPr>
            <a:picLocks noChangeAspect="1"/>
          </p:cNvPicPr>
          <p:nvPr/>
        </p:nvPicPr>
        <p:blipFill>
          <a:blip r:embed="rId8" cstate="print"/>
          <a:srcRect l="4000" t="17947" r="4000" b="11753"/>
          <a:stretch>
            <a:fillRect/>
          </a:stretch>
        </p:blipFill>
        <p:spPr>
          <a:xfrm>
            <a:off x="7429520" y="1000108"/>
            <a:ext cx="1143008" cy="18884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image019.jpg"/>
          <p:cNvPicPr>
            <a:picLocks noChangeAspect="1"/>
          </p:cNvPicPr>
          <p:nvPr/>
        </p:nvPicPr>
        <p:blipFill>
          <a:blip r:embed="rId9" cstate="print"/>
          <a:stretch>
            <a:fillRect/>
          </a:stretch>
        </p:blipFill>
        <p:spPr>
          <a:xfrm>
            <a:off x="5715008" y="3214686"/>
            <a:ext cx="1298363" cy="21338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e19ba7d4-5652-4dfe-8968-42eb32994a5c.jpg"/>
          <p:cNvPicPr>
            <a:picLocks noChangeAspect="1"/>
          </p:cNvPicPr>
          <p:nvPr/>
        </p:nvPicPr>
        <p:blipFill>
          <a:blip r:embed="rId10" cstate="print"/>
          <a:srcRect l="5796" t="18766" b="19574"/>
          <a:stretch>
            <a:fillRect/>
          </a:stretch>
        </p:blipFill>
        <p:spPr>
          <a:xfrm>
            <a:off x="7072330" y="3286124"/>
            <a:ext cx="1214446" cy="20002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Рисунок 10" descr="image021.jpg"/>
          <p:cNvPicPr>
            <a:picLocks noChangeAspect="1"/>
          </p:cNvPicPr>
          <p:nvPr/>
        </p:nvPicPr>
        <p:blipFill>
          <a:blip r:embed="rId11" cstate="print"/>
          <a:stretch>
            <a:fillRect/>
          </a:stretch>
        </p:blipFill>
        <p:spPr>
          <a:xfrm>
            <a:off x="3286116" y="214290"/>
            <a:ext cx="1357322" cy="2101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Рисунок 11" descr="0d332535-412e-4d71-9911-f957496aa619.jpg"/>
          <p:cNvPicPr>
            <a:picLocks noChangeAspect="1"/>
          </p:cNvPicPr>
          <p:nvPr/>
        </p:nvPicPr>
        <p:blipFill>
          <a:blip r:embed="rId12" cstate="print"/>
          <a:srcRect l="-2252" t="18750" b="17708"/>
          <a:stretch>
            <a:fillRect/>
          </a:stretch>
        </p:blipFill>
        <p:spPr>
          <a:xfrm>
            <a:off x="1928794" y="928670"/>
            <a:ext cx="1114433" cy="1857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Рисунок 12" descr="f868b668-45a2-4771-8c6b-78e993216c2b.jpg"/>
          <p:cNvPicPr>
            <a:picLocks noChangeAspect="1"/>
          </p:cNvPicPr>
          <p:nvPr/>
        </p:nvPicPr>
        <p:blipFill>
          <a:blip r:embed="rId13" cstate="print"/>
          <a:srcRect t="16667" r="900" b="17708"/>
          <a:stretch>
            <a:fillRect/>
          </a:stretch>
        </p:blipFill>
        <p:spPr>
          <a:xfrm>
            <a:off x="4643438" y="214290"/>
            <a:ext cx="1428760" cy="20457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012.jpg"/>
          <p:cNvPicPr>
            <a:picLocks noChangeAspect="1"/>
          </p:cNvPicPr>
          <p:nvPr/>
        </p:nvPicPr>
        <p:blipFill>
          <a:blip r:embed="rId2"/>
          <a:srcRect t="6249" r="9332"/>
          <a:stretch>
            <a:fillRect/>
          </a:stretch>
        </p:blipFill>
        <p:spPr>
          <a:xfrm>
            <a:off x="4572000" y="714356"/>
            <a:ext cx="1571636" cy="2286016"/>
          </a:xfrm>
          <a:prstGeom prst="roundRect">
            <a:avLst>
              <a:gd name="adj" fmla="val 2233"/>
            </a:avLst>
          </a:prstGeom>
          <a:solidFill>
            <a:srgbClr val="FFFFFF">
              <a:shade val="85000"/>
            </a:srgbClr>
          </a:solidFill>
          <a:ln>
            <a:noFill/>
          </a:ln>
          <a:effectLst>
            <a:reflection blurRad="12700" stA="38000" endPos="28000" dist="5000" dir="5400000" sy="-100000" algn="bl" rotWithShape="0"/>
          </a:effectLst>
        </p:spPr>
      </p:pic>
      <p:pic>
        <p:nvPicPr>
          <p:cNvPr id="3" name="Рисунок 2" descr="image013.jpg"/>
          <p:cNvPicPr>
            <a:picLocks noChangeAspect="1"/>
          </p:cNvPicPr>
          <p:nvPr/>
        </p:nvPicPr>
        <p:blipFill>
          <a:blip r:embed="rId3"/>
          <a:stretch>
            <a:fillRect/>
          </a:stretch>
        </p:blipFill>
        <p:spPr>
          <a:xfrm>
            <a:off x="714348" y="3643314"/>
            <a:ext cx="1580983"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descr="image014.jpg"/>
          <p:cNvPicPr>
            <a:picLocks noChangeAspect="1"/>
          </p:cNvPicPr>
          <p:nvPr/>
        </p:nvPicPr>
        <p:blipFill>
          <a:blip r:embed="rId4"/>
          <a:stretch>
            <a:fillRect/>
          </a:stretch>
        </p:blipFill>
        <p:spPr>
          <a:xfrm>
            <a:off x="4572000" y="3714752"/>
            <a:ext cx="1571636" cy="2286016"/>
          </a:xfrm>
          <a:prstGeom prst="roundRect">
            <a:avLst>
              <a:gd name="adj" fmla="val 3182"/>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image016.jpg"/>
          <p:cNvPicPr>
            <a:picLocks noChangeAspect="1"/>
          </p:cNvPicPr>
          <p:nvPr/>
        </p:nvPicPr>
        <p:blipFill>
          <a:blip r:embed="rId5" cstate="print"/>
          <a:stretch>
            <a:fillRect/>
          </a:stretch>
        </p:blipFill>
        <p:spPr>
          <a:xfrm>
            <a:off x="857224" y="642918"/>
            <a:ext cx="1501681" cy="2214578"/>
          </a:xfrm>
          <a:prstGeom prst="roundRect">
            <a:avLst>
              <a:gd name="adj" fmla="val 6372"/>
            </a:avLst>
          </a:prstGeom>
          <a:solidFill>
            <a:srgbClr val="FFFFFF">
              <a:shade val="85000"/>
            </a:srgbClr>
          </a:solidFill>
          <a:ln>
            <a:noFill/>
          </a:ln>
          <a:effectLst>
            <a:reflection blurRad="12700" stA="38000" endPos="28000" dist="5000" dir="5400000" sy="-100000" algn="bl" rotWithShape="0"/>
          </a:effectLst>
        </p:spPr>
      </p:pic>
      <p:pic>
        <p:nvPicPr>
          <p:cNvPr id="13" name="Рисунок 12" descr="50c1440c-5602-4cb3-9018-6c8ed71b5803.jpg"/>
          <p:cNvPicPr>
            <a:picLocks noChangeAspect="1"/>
          </p:cNvPicPr>
          <p:nvPr/>
        </p:nvPicPr>
        <p:blipFill>
          <a:blip r:embed="rId6" cstate="print"/>
          <a:srcRect t="24461" r="23706" b="26139"/>
          <a:stretch>
            <a:fillRect/>
          </a:stretch>
        </p:blipFill>
        <p:spPr>
          <a:xfrm>
            <a:off x="2428860" y="3643314"/>
            <a:ext cx="1571636"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Рисунок 15" descr="98851e1f-7395-421d-ac0d-0e78b7bcdfdc.jpg"/>
          <p:cNvPicPr>
            <a:picLocks noChangeAspect="1"/>
          </p:cNvPicPr>
          <p:nvPr/>
        </p:nvPicPr>
        <p:blipFill>
          <a:blip r:embed="rId7" cstate="print"/>
          <a:srcRect t="15679" r="-1700" b="17686"/>
          <a:stretch>
            <a:fillRect/>
          </a:stretch>
        </p:blipFill>
        <p:spPr>
          <a:xfrm>
            <a:off x="6286512" y="3786190"/>
            <a:ext cx="1571636" cy="2226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Рисунок 16" descr="a1fc0db8-67f3-4d2f-9b15-a1142b53a0c0.jpg"/>
          <p:cNvPicPr>
            <a:picLocks noChangeAspect="1"/>
          </p:cNvPicPr>
          <p:nvPr/>
        </p:nvPicPr>
        <p:blipFill>
          <a:blip r:embed="rId8" cstate="print"/>
          <a:srcRect l="4831" t="11172" r="3374" b="10621"/>
          <a:stretch>
            <a:fillRect/>
          </a:stretch>
        </p:blipFill>
        <p:spPr>
          <a:xfrm>
            <a:off x="6286512" y="714356"/>
            <a:ext cx="1571636" cy="24288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Рисунок 17" descr="bafba66a-9601-4b5e-82f5-558251fb8152.jpg"/>
          <p:cNvPicPr>
            <a:picLocks noChangeAspect="1"/>
          </p:cNvPicPr>
          <p:nvPr/>
        </p:nvPicPr>
        <p:blipFill>
          <a:blip r:embed="rId9" cstate="print"/>
          <a:srcRect l="2779" t="16708" r="5518" b="17745"/>
          <a:stretch>
            <a:fillRect/>
          </a:stretch>
        </p:blipFill>
        <p:spPr>
          <a:xfrm>
            <a:off x="2428860" y="642918"/>
            <a:ext cx="1643074" cy="2357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14348" y="357166"/>
            <a:ext cx="7715304" cy="4878259"/>
          </a:xfrm>
          <a:prstGeom prst="rect">
            <a:avLst/>
          </a:prstGeom>
          <a:noFill/>
        </p:spPr>
        <p:txBody>
          <a:bodyPr wrap="square">
            <a:spAutoFit/>
          </a:bodyPr>
          <a:lstStyle/>
          <a:p>
            <a:pPr algn="just"/>
            <a:r>
              <a:rPr lang="kk-KZ" sz="1150" b="1" dirty="0" smtClean="0">
                <a:latin typeface="Times New Roman" pitchFamily="18" charset="0"/>
                <a:cs typeface="Times New Roman" pitchFamily="18" charset="0"/>
              </a:rPr>
              <a:t>9.58. Мақала. </a:t>
            </a:r>
            <a:r>
              <a:rPr lang="kk-KZ" sz="1150" dirty="0" smtClean="0">
                <a:latin typeface="Times New Roman" pitchFamily="18" charset="0"/>
                <a:cs typeface="Times New Roman" pitchFamily="18" charset="0"/>
              </a:rPr>
              <a:t>А.С.Қыдыршаев. “Қабуснаманың” қасиетті қағидаларын ескерсек игі// “Өркен” М.Өтемісов атындағы БҚУ газеті. №7(966) 31 тамыз 2020 ж., -7-б.</a:t>
            </a:r>
          </a:p>
          <a:p>
            <a:pPr algn="just"/>
            <a:r>
              <a:rPr lang="kk-KZ" sz="1150" b="1" dirty="0" smtClean="0">
                <a:latin typeface="Times New Roman" pitchFamily="18" charset="0"/>
                <a:cs typeface="Times New Roman" pitchFamily="18" charset="0"/>
              </a:rPr>
              <a:t>9.59. Мақала. </a:t>
            </a:r>
            <a:r>
              <a:rPr lang="kk-KZ" sz="1150" dirty="0" smtClean="0">
                <a:latin typeface="Times New Roman" pitchFamily="18" charset="0"/>
                <a:cs typeface="Times New Roman" pitchFamily="18" charset="0"/>
              </a:rPr>
              <a:t>А.С.Қыдыршаев. Бізге берік рухани иммунитет қажет// “Қазақ әдебиеті” журналы. №30, 31 шілде 2020 ж., -18-19-б.б.</a:t>
            </a:r>
          </a:p>
          <a:p>
            <a:pPr algn="just"/>
            <a:r>
              <a:rPr lang="kk-KZ" sz="1150" b="1" dirty="0" smtClean="0">
                <a:latin typeface="Times New Roman" pitchFamily="18" charset="0"/>
                <a:cs typeface="Times New Roman" pitchFamily="18" charset="0"/>
              </a:rPr>
              <a:t>9.60. Бағдарлама. </a:t>
            </a:r>
            <a:r>
              <a:rPr lang="kk-KZ" sz="1150" dirty="0" smtClean="0">
                <a:latin typeface="Times New Roman" pitchFamily="18" charset="0"/>
                <a:cs typeface="Times New Roman" pitchFamily="18" charset="0"/>
              </a:rPr>
              <a:t>А.С.Қыдыршаев. Рухани жаңғыру – ұлт жаңғыруы// “Білім және ғылым 2020” атты республикалық ғылыми-тәжірибелік конференцияның материалдар жинағы. Нұр-сұлтан-2020 ж.</a:t>
            </a:r>
          </a:p>
          <a:p>
            <a:pPr algn="just"/>
            <a:r>
              <a:rPr lang="kk-KZ" sz="1150" b="1" dirty="0" smtClean="0">
                <a:latin typeface="Times New Roman" pitchFamily="18" charset="0"/>
                <a:cs typeface="Times New Roman" pitchFamily="18" charset="0"/>
              </a:rPr>
              <a:t>9.61. Бағдарлама. </a:t>
            </a:r>
            <a:r>
              <a:rPr lang="kk-KZ" sz="1150" dirty="0" smtClean="0">
                <a:latin typeface="Times New Roman" pitchFamily="18" charset="0"/>
                <a:cs typeface="Times New Roman" pitchFamily="18" charset="0"/>
              </a:rPr>
              <a:t>А.С.Қыдыршаев. Өмірбаян// “Жоғары оқу орнының үздік педагогы – 2020” атты республикалық байқаудың материалдар жинағы. Нұр-Сұлтан: “Білім-өркениеті” ұлттық инновациялық ғылыми-зерттеу орталығы”, 2020 ж. – 180 б.</a:t>
            </a:r>
          </a:p>
          <a:p>
            <a:pPr algn="just"/>
            <a:r>
              <a:rPr lang="kk-KZ" sz="1150" b="1" dirty="0" smtClean="0">
                <a:latin typeface="Times New Roman" pitchFamily="18" charset="0"/>
                <a:cs typeface="Times New Roman" pitchFamily="18" charset="0"/>
              </a:rPr>
              <a:t>9.62. Мақала. </a:t>
            </a:r>
            <a:r>
              <a:rPr lang="kk-KZ" sz="1150" dirty="0" smtClean="0">
                <a:latin typeface="Times New Roman" pitchFamily="18" charset="0"/>
                <a:cs typeface="Times New Roman" pitchFamily="18" charset="0"/>
              </a:rPr>
              <a:t>А.С.Қыдыршаев. Хакім мұрасы насихатталды// “Орал өңірі” Батыс Қазақстан облыстық қоғамдық-саяси газеті. №65, 13 тамыз 2021 жыл., 6-б.</a:t>
            </a:r>
          </a:p>
          <a:p>
            <a:pPr algn="just"/>
            <a:r>
              <a:rPr lang="kk-KZ" sz="1150" b="1" dirty="0" smtClean="0">
                <a:latin typeface="Times New Roman" pitchFamily="18" charset="0"/>
                <a:cs typeface="Times New Roman" pitchFamily="18" charset="0"/>
              </a:rPr>
              <a:t>9.63. Мақала. </a:t>
            </a:r>
            <a:r>
              <a:rPr lang="kk-KZ" sz="1150" dirty="0" smtClean="0">
                <a:latin typeface="Times New Roman" pitchFamily="18" charset="0"/>
                <a:cs typeface="Times New Roman" pitchFamily="18" charset="0"/>
              </a:rPr>
              <a:t>А.С.Қыдыршаев. Қайталанбас ұстаз-ғалым тұлғасы// “Үш қоңыр” республикалық әдебиет, мәдениет және өнер газеті. №18 (589) 6 мамыр 2022 ж.</a:t>
            </a:r>
          </a:p>
          <a:p>
            <a:pPr algn="just"/>
            <a:r>
              <a:rPr lang="kk-KZ" sz="1150" b="1" dirty="0" smtClean="0">
                <a:latin typeface="Times New Roman" pitchFamily="18" charset="0"/>
                <a:cs typeface="Times New Roman" pitchFamily="18" charset="0"/>
              </a:rPr>
              <a:t>9.84. Мақала. </a:t>
            </a:r>
            <a:r>
              <a:rPr lang="kk-KZ" sz="1150" dirty="0" smtClean="0">
                <a:latin typeface="Times New Roman" pitchFamily="18" charset="0"/>
                <a:cs typeface="Times New Roman" pitchFamily="18" charset="0"/>
              </a:rPr>
              <a:t>А.С.Қыдыршаев. Ғалыммен кездесу// “Өркен” БҚУ университеті газеті. №9 (990), 31 қазан 2022 ж., 14-б.</a:t>
            </a:r>
          </a:p>
          <a:p>
            <a:pPr algn="just"/>
            <a:r>
              <a:rPr lang="kk-KZ" sz="1150" b="1" dirty="0" smtClean="0">
                <a:latin typeface="Times New Roman" pitchFamily="18" charset="0"/>
                <a:cs typeface="Times New Roman" pitchFamily="18" charset="0"/>
              </a:rPr>
              <a:t>9.85. Мақала. </a:t>
            </a:r>
            <a:r>
              <a:rPr lang="kk-KZ" sz="1150" dirty="0" smtClean="0">
                <a:latin typeface="Times New Roman" pitchFamily="18" charset="0"/>
                <a:cs typeface="Times New Roman" pitchFamily="18" charset="0"/>
              </a:rPr>
              <a:t>А.С.Қыдыршаев. Шешендік-ұлттық құндылық көзі// “Үш қоңыр” республикалық әдебиет, мәдениет және өнер газеті. №52 (623), 29 желтоқсан 2022 ж., -1-3-5-б.б.</a:t>
            </a:r>
          </a:p>
          <a:p>
            <a:pPr algn="just"/>
            <a:r>
              <a:rPr lang="kk-KZ" sz="1150" b="1" dirty="0" smtClean="0">
                <a:latin typeface="Times New Roman" pitchFamily="18" charset="0"/>
                <a:cs typeface="Times New Roman" pitchFamily="18" charset="0"/>
              </a:rPr>
              <a:t>9.86. Мақала. </a:t>
            </a:r>
            <a:r>
              <a:rPr lang="kk-KZ" sz="1150" dirty="0" smtClean="0">
                <a:latin typeface="Times New Roman" pitchFamily="18" charset="0"/>
                <a:cs typeface="Times New Roman" pitchFamily="18" charset="0"/>
              </a:rPr>
              <a:t>А.С.Қыдыршаев. “Махамбет Өтемісов” университетіне – 90 жыл//“Үш қоңыр” республикалық әдебиет, мәдениет және өнер газеті. №48 (619) 2 желтоқсан 2022 ж., -1-3-5-8-б.б.</a:t>
            </a:r>
          </a:p>
          <a:p>
            <a:pPr algn="just"/>
            <a:r>
              <a:rPr lang="kk-KZ" sz="1150" b="1" dirty="0" smtClean="0">
                <a:latin typeface="Times New Roman" pitchFamily="18" charset="0"/>
                <a:cs typeface="Times New Roman" pitchFamily="18" charset="0"/>
              </a:rPr>
              <a:t>9.87. Мақала. </a:t>
            </a:r>
            <a:r>
              <a:rPr lang="kk-KZ" sz="1150" dirty="0" smtClean="0">
                <a:latin typeface="Times New Roman" pitchFamily="18" charset="0"/>
                <a:cs typeface="Times New Roman" pitchFamily="18" charset="0"/>
              </a:rPr>
              <a:t>М.А.Қыдыршаев. Академиялық ұтқырлық бағдарламасы. “Үш қоңыр” республикалық әдебиет, мәдениет және өнер газеті. №13(584) 1 сәуір 2022 ж., -1-4-5-б.б.</a:t>
            </a:r>
          </a:p>
          <a:p>
            <a:pPr algn="just"/>
            <a:r>
              <a:rPr lang="kk-KZ" sz="1150" b="1" dirty="0" smtClean="0">
                <a:latin typeface="Times New Roman" pitchFamily="18" charset="0"/>
                <a:cs typeface="Times New Roman" pitchFamily="18" charset="0"/>
              </a:rPr>
              <a:t>9.88. Мақала. </a:t>
            </a:r>
            <a:r>
              <a:rPr lang="kk-KZ" sz="1150" dirty="0" smtClean="0">
                <a:latin typeface="Times New Roman" pitchFamily="18" charset="0"/>
                <a:cs typeface="Times New Roman" pitchFamily="18" charset="0"/>
              </a:rPr>
              <a:t>А.С.Қыдыршаев.  Ахмет Байтұрсынұлының әдстемелік мұрасы// “Үш қоңыр” республикалық әдебиет, мәдениет және өнер газеті.№ 10 (581), 11 наурыз 2022 ж.,-1-3-5-б.б.</a:t>
            </a:r>
          </a:p>
          <a:p>
            <a:pPr algn="just"/>
            <a:r>
              <a:rPr lang="kk-KZ" sz="1150" b="1" dirty="0" smtClean="0">
                <a:latin typeface="Times New Roman" pitchFamily="18" charset="0"/>
                <a:cs typeface="Times New Roman" pitchFamily="18" charset="0"/>
              </a:rPr>
              <a:t>9.89. Мақала. </a:t>
            </a:r>
            <a:r>
              <a:rPr lang="kk-KZ" sz="1150" dirty="0" smtClean="0">
                <a:latin typeface="Times New Roman" pitchFamily="18" charset="0"/>
                <a:cs typeface="Times New Roman" pitchFamily="18" charset="0"/>
              </a:rPr>
              <a:t>А.С.Қыдыршаев. Жасында әдеп үйренген... (Абай қара сөздерін жатқа білетін қайталанбас топ)// “Үш қоңыр” республикалық әдебиет, мәдениет және өнер газеті. №6 (577)  11 ақпан 2022 ж.,8-б.</a:t>
            </a:r>
          </a:p>
          <a:p>
            <a:pPr algn="just"/>
            <a:r>
              <a:rPr lang="kk-KZ" sz="1150" b="1" dirty="0" smtClean="0">
                <a:latin typeface="Times New Roman" pitchFamily="18" charset="0"/>
                <a:cs typeface="Times New Roman" pitchFamily="18" charset="0"/>
              </a:rPr>
              <a:t>9.90. Мақала. </a:t>
            </a:r>
            <a:r>
              <a:rPr lang="kk-KZ" sz="1150" dirty="0" smtClean="0">
                <a:latin typeface="Times New Roman" pitchFamily="18" charset="0"/>
                <a:cs typeface="Times New Roman" pitchFamily="18" charset="0"/>
              </a:rPr>
              <a:t>А.С.Қыдыршаев. Мемлекеттік тіл мәртебесі// “Үш қоңыр” республикалық әдебиет, мәдениет және өнер газеті.№3 (574), 21  қаңтар 2021 ж., 8-б.</a:t>
            </a:r>
          </a:p>
          <a:p>
            <a:pPr algn="just"/>
            <a:endParaRPr lang="kk-KZ" sz="1200" dirty="0" smtClean="0">
              <a:latin typeface="Times New Roman" pitchFamily="18" charset="0"/>
              <a:cs typeface="Times New Roman" pitchFamily="18" charset="0"/>
            </a:endParaRPr>
          </a:p>
        </p:txBody>
      </p:sp>
      <p:sp>
        <p:nvSpPr>
          <p:cNvPr id="5" name="Прямоугольник 4"/>
          <p:cNvSpPr/>
          <p:nvPr/>
        </p:nvSpPr>
        <p:spPr>
          <a:xfrm>
            <a:off x="714348" y="4929198"/>
            <a:ext cx="7643866" cy="1154162"/>
          </a:xfrm>
          <a:prstGeom prst="rect">
            <a:avLst/>
          </a:prstGeom>
        </p:spPr>
        <p:txBody>
          <a:bodyPr wrap="square">
            <a:spAutoFit/>
          </a:bodyPr>
          <a:lstStyle/>
          <a:p>
            <a:pPr algn="just"/>
            <a:r>
              <a:rPr lang="kk-KZ" sz="1150" b="1" dirty="0" smtClean="0">
                <a:latin typeface="Times New Roman" pitchFamily="18" charset="0"/>
                <a:cs typeface="Times New Roman" pitchFamily="18" charset="0"/>
              </a:rPr>
              <a:t>9.91.Өмірбаяндық эссе. </a:t>
            </a:r>
            <a:r>
              <a:rPr lang="kk-KZ" sz="1150" dirty="0" smtClean="0">
                <a:latin typeface="Times New Roman" pitchFamily="18" charset="0"/>
                <a:cs typeface="Times New Roman" pitchFamily="18" charset="0"/>
              </a:rPr>
              <a:t>Туған жер тұғырым – Зормата// Гайсин Дүйсенбек. Редакторы А.С.Қыдыршаев, - Орал, “Полиграфсервис”ЖШС баспаханасы, 2022. -320 б.</a:t>
            </a:r>
          </a:p>
          <a:p>
            <a:pPr algn="just"/>
            <a:r>
              <a:rPr lang="kk-KZ" sz="1150" b="1" dirty="0" smtClean="0">
                <a:latin typeface="Times New Roman" pitchFamily="18" charset="0"/>
                <a:cs typeface="Times New Roman" pitchFamily="18" charset="0"/>
              </a:rPr>
              <a:t>9.92. Өмірбаяндық жинақ. </a:t>
            </a:r>
            <a:r>
              <a:rPr lang="kk-KZ" sz="1150" dirty="0" smtClean="0">
                <a:latin typeface="Times New Roman" pitchFamily="18" charset="0"/>
                <a:cs typeface="Times New Roman" pitchFamily="18" charset="0"/>
              </a:rPr>
              <a:t>Кемел шақ// Жайсаң Ақбай. Жауапты редакторы А.С.Қыдыршаев,- Орал: “Полиграф-сервис”, 2021. -112 б.</a:t>
            </a:r>
          </a:p>
          <a:p>
            <a:pPr algn="just"/>
            <a:r>
              <a:rPr lang="kk-KZ" sz="1150" b="1" dirty="0" smtClean="0">
                <a:latin typeface="Times New Roman" pitchFamily="18" charset="0"/>
                <a:cs typeface="Times New Roman" pitchFamily="18" charset="0"/>
              </a:rPr>
              <a:t>9.93. Ақпараттық жинақ. </a:t>
            </a:r>
            <a:r>
              <a:rPr lang="kk-KZ" sz="1150" dirty="0" smtClean="0">
                <a:latin typeface="Times New Roman" pitchFamily="18" charset="0"/>
                <a:cs typeface="Times New Roman" pitchFamily="18" charset="0"/>
              </a:rPr>
              <a:t>Облыстық кітапхана Тәуелсіздік жылдарында//Жұбан Молдағалиев атындағы Батыс Қазақстан облыстық әмбебап ғылыми кітапхансы. Бас редактор А.С.Қыдыршаев, -Орал: Полиграфсервис, 2021. -240 б. </a:t>
            </a: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785786" y="0"/>
            <a:ext cx="7429552" cy="6447919"/>
          </a:xfrm>
          <a:prstGeom prst="rect">
            <a:avLst/>
          </a:prstGeom>
          <a:noFill/>
        </p:spPr>
        <p:txBody>
          <a:bodyPr wrap="square">
            <a:spAutoFit/>
          </a:bodyPr>
          <a:lstStyle/>
          <a:p>
            <a:pPr algn="ctr"/>
            <a:endParaRPr lang="ru-RU" sz="1200" b="1" dirty="0" smtClean="0">
              <a:solidFill>
                <a:schemeClr val="accent1">
                  <a:lumMod val="75000"/>
                </a:schemeClr>
              </a:solidFill>
              <a:latin typeface="Times New Roman" pitchFamily="18" charset="0"/>
              <a:cs typeface="Times New Roman" pitchFamily="18" charset="0"/>
            </a:endParaRPr>
          </a:p>
          <a:p>
            <a:pPr algn="ctr"/>
            <a:r>
              <a:rPr lang="ru-RU" sz="1200" b="1" dirty="0" smtClean="0">
                <a:solidFill>
                  <a:schemeClr val="accent1">
                    <a:lumMod val="75000"/>
                  </a:schemeClr>
                </a:solidFill>
                <a:latin typeface="Times New Roman" pitchFamily="18" charset="0"/>
                <a:cs typeface="Times New Roman" pitchFamily="18" charset="0"/>
              </a:rPr>
              <a:t>Х</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Рухани</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жаңғыру</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бағдарламасы</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аясында</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Рухани</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жаңғыру</a:t>
            </a:r>
            <a:r>
              <a:rPr lang="ru-RU" sz="1200" b="1" dirty="0">
                <a:solidFill>
                  <a:schemeClr val="accent1">
                    <a:lumMod val="75000"/>
                  </a:schemeClr>
                </a:solidFill>
                <a:latin typeface="Times New Roman" pitchFamily="18" charset="0"/>
                <a:cs typeface="Times New Roman" pitchFamily="18" charset="0"/>
              </a:rPr>
              <a:t>» институты </a:t>
            </a:r>
            <a:r>
              <a:rPr lang="ru-RU" sz="1200" b="1" dirty="0" err="1">
                <a:solidFill>
                  <a:schemeClr val="accent1">
                    <a:lumMod val="75000"/>
                  </a:schemeClr>
                </a:solidFill>
                <a:latin typeface="Times New Roman" pitchFamily="18" charset="0"/>
                <a:cs typeface="Times New Roman" pitchFamily="18" charset="0"/>
              </a:rPr>
              <a:t>бойынша</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қол</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жеткізілген</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марапаттаулар</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наградалар</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Төсбелгі</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куәлік</a:t>
            </a:r>
            <a:r>
              <a:rPr lang="ru-RU" sz="1200" b="1" dirty="0">
                <a:solidFill>
                  <a:schemeClr val="accent1">
                    <a:lumMod val="75000"/>
                  </a:schemeClr>
                </a:solidFill>
                <a:latin typeface="Times New Roman" pitchFamily="18" charset="0"/>
                <a:cs typeface="Times New Roman" pitchFamily="18" charset="0"/>
              </a:rPr>
              <a:t>, сертификат, </a:t>
            </a:r>
            <a:r>
              <a:rPr lang="ru-RU" sz="1200" b="1" dirty="0" err="1">
                <a:solidFill>
                  <a:schemeClr val="accent1">
                    <a:lumMod val="75000"/>
                  </a:schemeClr>
                </a:solidFill>
                <a:latin typeface="Times New Roman" pitchFamily="18" charset="0"/>
                <a:cs typeface="Times New Roman" pitchFamily="18" charset="0"/>
              </a:rPr>
              <a:t>Алғыс</a:t>
            </a:r>
            <a:r>
              <a:rPr lang="ru-RU" sz="1200" b="1" dirty="0">
                <a:solidFill>
                  <a:schemeClr val="accent1">
                    <a:lumMod val="75000"/>
                  </a:schemeClr>
                </a:solidFill>
                <a:latin typeface="Times New Roman" pitchFamily="18" charset="0"/>
                <a:cs typeface="Times New Roman" pitchFamily="18" charset="0"/>
              </a:rPr>
              <a:t> хат, </a:t>
            </a:r>
            <a:r>
              <a:rPr lang="ru-RU" sz="1200" b="1" dirty="0" err="1">
                <a:solidFill>
                  <a:schemeClr val="accent1">
                    <a:lumMod val="75000"/>
                  </a:schemeClr>
                </a:solidFill>
                <a:latin typeface="Times New Roman" pitchFamily="18" charset="0"/>
                <a:cs typeface="Times New Roman" pitchFamily="18" charset="0"/>
              </a:rPr>
              <a:t>грамоталар</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т.б</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Барлығы</a:t>
            </a:r>
            <a:r>
              <a:rPr lang="ru-RU" sz="1200" b="1" dirty="0">
                <a:solidFill>
                  <a:schemeClr val="accent1">
                    <a:lumMod val="75000"/>
                  </a:schemeClr>
                </a:solidFill>
                <a:latin typeface="Times New Roman" pitchFamily="18" charset="0"/>
                <a:cs typeface="Times New Roman" pitchFamily="18" charset="0"/>
              </a:rPr>
              <a:t>: 120 (</a:t>
            </a:r>
            <a:r>
              <a:rPr lang="ru-RU" sz="1200" b="1" dirty="0" err="1">
                <a:solidFill>
                  <a:schemeClr val="accent1">
                    <a:lumMod val="75000"/>
                  </a:schemeClr>
                </a:solidFill>
                <a:latin typeface="Times New Roman" pitchFamily="18" charset="0"/>
                <a:cs typeface="Times New Roman" pitchFamily="18" charset="0"/>
              </a:rPr>
              <a:t>бір</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жүз</a:t>
            </a:r>
            <a:r>
              <a:rPr lang="ru-RU" sz="1200" b="1" dirty="0">
                <a:solidFill>
                  <a:schemeClr val="accent1">
                    <a:lumMod val="75000"/>
                  </a:schemeClr>
                </a:solidFill>
                <a:latin typeface="Times New Roman" pitchFamily="18" charset="0"/>
                <a:cs typeface="Times New Roman" pitchFamily="18" charset="0"/>
              </a:rPr>
              <a:t> </a:t>
            </a:r>
            <a:r>
              <a:rPr lang="ru-RU" sz="1200" b="1" dirty="0" err="1">
                <a:solidFill>
                  <a:schemeClr val="accent1">
                    <a:lumMod val="75000"/>
                  </a:schemeClr>
                </a:solidFill>
                <a:latin typeface="Times New Roman" pitchFamily="18" charset="0"/>
                <a:cs typeface="Times New Roman" pitchFamily="18" charset="0"/>
              </a:rPr>
              <a:t>жиырма</a:t>
            </a:r>
            <a:r>
              <a:rPr lang="ru-RU" sz="1200" b="1" dirty="0">
                <a:solidFill>
                  <a:schemeClr val="accent1">
                    <a:lumMod val="75000"/>
                  </a:schemeClr>
                </a:solidFill>
                <a:latin typeface="Times New Roman" pitchFamily="18" charset="0"/>
                <a:cs typeface="Times New Roman" pitchFamily="18" charset="0"/>
              </a:rPr>
              <a:t>):</a:t>
            </a:r>
          </a:p>
          <a:p>
            <a:endParaRPr lang="ru-RU" sz="1200" dirty="0">
              <a:latin typeface="Times New Roman" pitchFamily="18" charset="0"/>
              <a:cs typeface="Times New Roman" pitchFamily="18" charset="0"/>
            </a:endParaRPr>
          </a:p>
          <a:p>
            <a:pPr algn="just"/>
            <a:r>
              <a:rPr lang="ru-RU" sz="1200" b="1" dirty="0" smtClean="0">
                <a:latin typeface="Times New Roman" pitchFamily="18" charset="0"/>
                <a:cs typeface="Times New Roman" pitchFamily="18" charset="0"/>
              </a:rPr>
              <a:t>   </a:t>
            </a:r>
            <a:r>
              <a:rPr lang="ru-RU" sz="1100" b="1" dirty="0" smtClean="0">
                <a:latin typeface="Times New Roman" pitchFamily="18" charset="0"/>
                <a:cs typeface="Times New Roman" pitchFamily="18" charset="0"/>
              </a:rPr>
              <a:t>10.1</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Алғыс</a:t>
            </a:r>
            <a:r>
              <a:rPr lang="ru-RU" sz="1100" b="1" dirty="0">
                <a:latin typeface="Times New Roman" pitchFamily="18" charset="0"/>
                <a:cs typeface="Times New Roman" pitchFamily="18" charset="0"/>
              </a:rPr>
              <a:t> хат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Қазақстан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Республикасы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Президенті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Қасым-Жомарт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Тоқаевтың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Алғыс</a:t>
            </a:r>
            <a:r>
              <a:rPr lang="ru-RU" sz="1100" dirty="0">
                <a:latin typeface="Times New Roman" pitchFamily="18" charset="0"/>
                <a:cs typeface="Times New Roman" pitchFamily="18" charset="0"/>
              </a:rPr>
              <a:t> хаты. </a:t>
            </a:r>
            <a:r>
              <a:rPr lang="ru-RU" sz="1100" dirty="0" err="1">
                <a:latin typeface="Times New Roman" pitchFamily="18" charset="0"/>
                <a:cs typeface="Times New Roman" pitchFamily="18" charset="0"/>
              </a:rPr>
              <a:t>Нұр-Сұлтан</a:t>
            </a:r>
            <a:r>
              <a:rPr lang="ru-RU" sz="1100" dirty="0">
                <a:latin typeface="Times New Roman" pitchFamily="18" charset="0"/>
                <a:cs typeface="Times New Roman" pitchFamily="18" charset="0"/>
              </a:rPr>
              <a:t>, 2019 ж., </a:t>
            </a:r>
            <a:r>
              <a:rPr lang="ru-RU" sz="1100" dirty="0" err="1">
                <a:latin typeface="Times New Roman" pitchFamily="18" charset="0"/>
                <a:cs typeface="Times New Roman" pitchFamily="18" charset="0"/>
              </a:rPr>
              <a:t>маусым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жаңғыру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институтының</a:t>
            </a:r>
            <a:r>
              <a:rPr lang="ru-RU" sz="1100" dirty="0">
                <a:latin typeface="Times New Roman" pitchFamily="18" charset="0"/>
                <a:cs typeface="Times New Roman" pitchFamily="18" charset="0"/>
              </a:rPr>
              <a:t> директоры, </a:t>
            </a:r>
            <a:r>
              <a:rPr lang="ru-RU" sz="1100" dirty="0" err="1">
                <a:latin typeface="Times New Roman" pitchFamily="18" charset="0"/>
                <a:cs typeface="Times New Roman" pitchFamily="18" charset="0"/>
              </a:rPr>
              <a:t>п.ғ.д</a:t>
            </a:r>
            <a:r>
              <a:rPr lang="ru-RU" sz="1100" dirty="0">
                <a:latin typeface="Times New Roman" pitchFamily="18" charset="0"/>
                <a:cs typeface="Times New Roman" pitchFamily="18" charset="0"/>
              </a:rPr>
              <a:t>., профессор, академик </a:t>
            </a:r>
            <a:r>
              <a:rPr lang="ru-RU" sz="1100" dirty="0" err="1">
                <a:latin typeface="Times New Roman" pitchFamily="18" charset="0"/>
                <a:cs typeface="Times New Roman" pitchFamily="18" charset="0"/>
              </a:rPr>
              <a:t>А.С.Қыдыршаевқа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берілген</a:t>
            </a:r>
            <a:r>
              <a:rPr lang="ru-RU" sz="1100" dirty="0">
                <a:latin typeface="Times New Roman" pitchFamily="18" charset="0"/>
                <a:cs typeface="Times New Roman" pitchFamily="18" charset="0"/>
              </a:rPr>
              <a:t>.</a:t>
            </a:r>
          </a:p>
          <a:p>
            <a:pPr algn="just"/>
            <a:r>
              <a:rPr lang="ru-RU" sz="1100" b="1" dirty="0" smtClean="0">
                <a:latin typeface="Times New Roman" pitchFamily="18" charset="0"/>
                <a:cs typeface="Times New Roman" pitchFamily="18" charset="0"/>
              </a:rPr>
              <a:t>   10.2</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Алғыс</a:t>
            </a:r>
            <a:r>
              <a:rPr lang="ru-RU" sz="1100" b="1" dirty="0">
                <a:latin typeface="Times New Roman" pitchFamily="18" charset="0"/>
                <a:cs typeface="Times New Roman" pitchFamily="18" charset="0"/>
              </a:rPr>
              <a:t> хат. </a:t>
            </a:r>
            <a:r>
              <a:rPr lang="ru-RU" sz="1100" dirty="0" err="1">
                <a:latin typeface="Times New Roman" pitchFamily="18" charset="0"/>
                <a:cs typeface="Times New Roman" pitchFamily="18" charset="0"/>
              </a:rPr>
              <a:t>Қазақстан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Республикасы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Президенті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Қасым-Жомарт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Тоқаевтың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Алғыс</a:t>
            </a:r>
            <a:r>
              <a:rPr lang="ru-RU" sz="1100" dirty="0">
                <a:latin typeface="Times New Roman" pitchFamily="18" charset="0"/>
                <a:cs typeface="Times New Roman" pitchFamily="18" charset="0"/>
              </a:rPr>
              <a:t> хаты. </a:t>
            </a:r>
            <a:r>
              <a:rPr lang="ru-RU" sz="1100" dirty="0" err="1">
                <a:latin typeface="Times New Roman" pitchFamily="18" charset="0"/>
                <a:cs typeface="Times New Roman" pitchFamily="18" charset="0"/>
              </a:rPr>
              <a:t>Ақорда</a:t>
            </a:r>
            <a:r>
              <a:rPr lang="ru-RU" sz="1100" dirty="0">
                <a:latin typeface="Times New Roman" pitchFamily="18" charset="0"/>
                <a:cs typeface="Times New Roman" pitchFamily="18" charset="0"/>
              </a:rPr>
              <a:t>, 2019 ж., </a:t>
            </a:r>
            <a:r>
              <a:rPr lang="ru-RU" sz="1100" dirty="0" err="1">
                <a:latin typeface="Times New Roman" pitchFamily="18" charset="0"/>
                <a:cs typeface="Times New Roman" pitchFamily="18" charset="0"/>
              </a:rPr>
              <a:t>тамыз</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жаңғыру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институтының</a:t>
            </a:r>
            <a:r>
              <a:rPr lang="ru-RU" sz="1100" dirty="0">
                <a:latin typeface="Times New Roman" pitchFamily="18" charset="0"/>
                <a:cs typeface="Times New Roman" pitchFamily="18" charset="0"/>
              </a:rPr>
              <a:t> директоры, </a:t>
            </a:r>
            <a:r>
              <a:rPr lang="ru-RU" sz="1100" dirty="0" err="1">
                <a:latin typeface="Times New Roman" pitchFamily="18" charset="0"/>
                <a:cs typeface="Times New Roman" pitchFamily="18" charset="0"/>
              </a:rPr>
              <a:t>п.ғ.д</a:t>
            </a:r>
            <a:r>
              <a:rPr lang="ru-RU" sz="1100" dirty="0">
                <a:latin typeface="Times New Roman" pitchFamily="18" charset="0"/>
                <a:cs typeface="Times New Roman" pitchFamily="18" charset="0"/>
              </a:rPr>
              <a:t>., профессор, академик </a:t>
            </a:r>
            <a:r>
              <a:rPr lang="ru-RU" sz="1100" dirty="0" err="1">
                <a:latin typeface="Times New Roman" pitchFamily="18" charset="0"/>
                <a:cs typeface="Times New Roman" pitchFamily="18" charset="0"/>
              </a:rPr>
              <a:t>А.С.Қыдыршаевқа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берілген</a:t>
            </a:r>
            <a:r>
              <a:rPr lang="ru-RU" sz="1100" dirty="0">
                <a:latin typeface="Times New Roman" pitchFamily="18" charset="0"/>
                <a:cs typeface="Times New Roman" pitchFamily="18" charset="0"/>
              </a:rPr>
              <a:t>.</a:t>
            </a:r>
          </a:p>
          <a:p>
            <a:pPr algn="just"/>
            <a:r>
              <a:rPr lang="ru-RU" sz="1100" b="1" dirty="0" smtClean="0">
                <a:latin typeface="Times New Roman" pitchFamily="18" charset="0"/>
                <a:cs typeface="Times New Roman" pitchFamily="18" charset="0"/>
              </a:rPr>
              <a:t>   10.3</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Куәлік</a:t>
            </a:r>
            <a:r>
              <a:rPr lang="ru-RU" sz="1100" b="1" dirty="0">
                <a:latin typeface="Times New Roman" pitchFamily="18" charset="0"/>
                <a:cs typeface="Times New Roman" pitchFamily="18" charset="0"/>
              </a:rPr>
              <a:t>-Удостоверение. </a:t>
            </a:r>
            <a:r>
              <a:rPr lang="ru-RU" sz="1100" dirty="0">
                <a:latin typeface="Times New Roman" pitchFamily="18" charset="0"/>
                <a:cs typeface="Times New Roman" pitchFamily="18" charset="0"/>
              </a:rPr>
              <a:t>«</a:t>
            </a:r>
            <a:r>
              <a:rPr lang="ru-RU" sz="1100" dirty="0" err="1">
                <a:latin typeface="Times New Roman" pitchFamily="18" charset="0"/>
                <a:cs typeface="Times New Roman" pitchFamily="18" charset="0"/>
              </a:rPr>
              <a:t>Үздік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ұстаз</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төсбелгісі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куәлігі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Кдиршаев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Абат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Сатыбаевич</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Қазақстан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Педагогикалық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ғылымдар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академиясының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шешімі</a:t>
            </a:r>
            <a:r>
              <a:rPr lang="ru-RU" sz="1100" dirty="0">
                <a:latin typeface="Times New Roman" pitchFamily="18" charset="0"/>
                <a:cs typeface="Times New Roman" pitchFamily="18" charset="0"/>
              </a:rPr>
              <a:t> (№6 </a:t>
            </a:r>
            <a:r>
              <a:rPr lang="ru-RU" sz="1100" dirty="0" err="1">
                <a:latin typeface="Times New Roman" pitchFamily="18" charset="0"/>
                <a:cs typeface="Times New Roman" pitchFamily="18" charset="0"/>
              </a:rPr>
              <a:t>хаттама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бойынша</a:t>
            </a:r>
            <a:r>
              <a:rPr lang="ru-RU" sz="1100" dirty="0">
                <a:latin typeface="Times New Roman" pitchFamily="18" charset="0"/>
                <a:cs typeface="Times New Roman" pitchFamily="18" charset="0"/>
              </a:rPr>
              <a:t> ХІІІ </a:t>
            </a:r>
            <a:r>
              <a:rPr lang="ru-RU" sz="1100" dirty="0" err="1">
                <a:latin typeface="Times New Roman" pitchFamily="18" charset="0"/>
                <a:cs typeface="Times New Roman" pitchFamily="18" charset="0"/>
              </a:rPr>
              <a:t>Республикалық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тәуелсіз</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қоғамдық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байқаудың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жеңімпазы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ретінде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Үздік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Ұстаз</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төсбелгісімен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марапатталғандығы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туралы</a:t>
            </a:r>
            <a:r>
              <a:rPr lang="ru-RU" sz="1100" dirty="0">
                <a:latin typeface="Times New Roman" pitchFamily="18" charset="0"/>
                <a:cs typeface="Times New Roman" pitchFamily="18" charset="0"/>
              </a:rPr>
              <a:t> осы </a:t>
            </a:r>
            <a:r>
              <a:rPr lang="ru-RU" sz="1100" dirty="0" err="1">
                <a:latin typeface="Times New Roman" pitchFamily="18" charset="0"/>
                <a:cs typeface="Times New Roman" pitchFamily="18" charset="0"/>
              </a:rPr>
              <a:t>куәлік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берілді</a:t>
            </a:r>
            <a:r>
              <a:rPr lang="ru-RU" sz="1100" dirty="0">
                <a:latin typeface="Times New Roman" pitchFamily="18" charset="0"/>
                <a:cs typeface="Times New Roman" pitchFamily="18" charset="0"/>
              </a:rPr>
              <a:t>. Президент </a:t>
            </a:r>
            <a:r>
              <a:rPr lang="ru-RU" sz="1100" dirty="0" err="1">
                <a:latin typeface="Times New Roman" pitchFamily="18" charset="0"/>
                <a:cs typeface="Times New Roman" pitchFamily="18" charset="0"/>
              </a:rPr>
              <a:t>А.Қ.Құсайынов</a:t>
            </a:r>
            <a:r>
              <a:rPr lang="ru-RU" sz="1100" dirty="0">
                <a:latin typeface="Times New Roman" pitchFamily="18" charset="0"/>
                <a:cs typeface="Times New Roman" pitchFamily="18" charset="0"/>
              </a:rPr>
              <a:t>. Алматы, 08 </a:t>
            </a:r>
            <a:r>
              <a:rPr lang="ru-RU" sz="1100" dirty="0" err="1">
                <a:latin typeface="Times New Roman" pitchFamily="18" charset="0"/>
                <a:cs typeface="Times New Roman" pitchFamily="18" charset="0"/>
              </a:rPr>
              <a:t>желтоқсан</a:t>
            </a:r>
            <a:r>
              <a:rPr lang="ru-RU" sz="1100" dirty="0">
                <a:latin typeface="Times New Roman" pitchFamily="18" charset="0"/>
                <a:cs typeface="Times New Roman" pitchFamily="18" charset="0"/>
              </a:rPr>
              <a:t> 2021 ж.</a:t>
            </a:r>
          </a:p>
          <a:p>
            <a:pPr algn="just"/>
            <a:r>
              <a:rPr lang="ru-RU" sz="1100" b="1" dirty="0" smtClean="0">
                <a:latin typeface="Times New Roman" pitchFamily="18" charset="0"/>
                <a:cs typeface="Times New Roman" pitchFamily="18" charset="0"/>
              </a:rPr>
              <a:t>   10.4</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Халықаралық</a:t>
            </a:r>
            <a:r>
              <a:rPr lang="ru-RU" sz="1100" b="1" dirty="0">
                <a:latin typeface="Times New Roman" pitchFamily="18" charset="0"/>
                <a:cs typeface="Times New Roman" pitchFamily="18" charset="0"/>
              </a:rPr>
              <a:t> «Махамбет» </a:t>
            </a:r>
            <a:r>
              <a:rPr lang="ru-RU" sz="1100" b="1" dirty="0" err="1">
                <a:latin typeface="Times New Roman" pitchFamily="18" charset="0"/>
                <a:cs typeface="Times New Roman" pitchFamily="18" charset="0"/>
              </a:rPr>
              <a:t>қорының</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сыйлығы</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Куәлік</a:t>
            </a:r>
            <a:r>
              <a:rPr lang="ru-RU" sz="1100" b="1" dirty="0">
                <a:latin typeface="Times New Roman" pitchFamily="18" charset="0"/>
                <a:cs typeface="Times New Roman" pitchFamily="18" charset="0"/>
              </a:rPr>
              <a:t> №11. </a:t>
            </a:r>
            <a:r>
              <a:rPr lang="ru-RU" sz="1100" dirty="0" err="1">
                <a:latin typeface="Times New Roman" pitchFamily="18" charset="0"/>
                <a:cs typeface="Times New Roman" pitchFamily="18" charset="0"/>
              </a:rPr>
              <a:t>Қазақстан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Республикасы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Халықаралық</a:t>
            </a:r>
            <a:r>
              <a:rPr lang="ru-RU" sz="1100" dirty="0">
                <a:latin typeface="Times New Roman" pitchFamily="18" charset="0"/>
                <a:cs typeface="Times New Roman" pitchFamily="18" charset="0"/>
              </a:rPr>
              <a:t> «Махамбет» </a:t>
            </a:r>
            <a:r>
              <a:rPr lang="ru-RU" sz="1100" dirty="0" err="1">
                <a:latin typeface="Times New Roman" pitchFamily="18" charset="0"/>
                <a:cs typeface="Times New Roman" pitchFamily="18" charset="0"/>
              </a:rPr>
              <a:t>қоры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жаңғыру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институтының</a:t>
            </a:r>
            <a:r>
              <a:rPr lang="ru-RU" sz="1100" dirty="0">
                <a:latin typeface="Times New Roman" pitchFamily="18" charset="0"/>
                <a:cs typeface="Times New Roman" pitchFamily="18" charset="0"/>
              </a:rPr>
              <a:t> директоры </a:t>
            </a:r>
            <a:r>
              <a:rPr lang="ru-RU" sz="1100" dirty="0" err="1">
                <a:latin typeface="Times New Roman" pitchFamily="18" charset="0"/>
                <a:cs typeface="Times New Roman" pitchFamily="18" charset="0"/>
              </a:rPr>
              <a:t>А.С.Қыдыршаевқа</a:t>
            </a:r>
            <a:r>
              <a:rPr lang="ru-RU" sz="1100" dirty="0">
                <a:latin typeface="Times New Roman" pitchFamily="18" charset="0"/>
                <a:cs typeface="Times New Roman" pitchFamily="18" charset="0"/>
              </a:rPr>
              <a:t> 2022 </a:t>
            </a:r>
            <a:r>
              <a:rPr lang="ru-RU" sz="1100" dirty="0" err="1">
                <a:latin typeface="Times New Roman" pitchFamily="18" charset="0"/>
                <a:cs typeface="Times New Roman" pitchFamily="18" charset="0"/>
              </a:rPr>
              <a:t>жылғы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наурыз</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айының</a:t>
            </a:r>
            <a:r>
              <a:rPr lang="ru-RU" sz="1100" dirty="0">
                <a:latin typeface="Times New Roman" pitchFamily="18" charset="0"/>
                <a:cs typeface="Times New Roman" pitchFamily="18" charset="0"/>
              </a:rPr>
              <a:t> 14-індегі Махамбет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халықаралық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қоры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комиссиясының</a:t>
            </a:r>
            <a:r>
              <a:rPr lang="ru-RU" sz="1100" dirty="0">
                <a:latin typeface="Times New Roman" pitchFamily="18" charset="0"/>
                <a:cs typeface="Times New Roman" pitchFamily="18" charset="0"/>
              </a:rPr>
              <a:t> (2022 ж., 14 </a:t>
            </a:r>
            <a:r>
              <a:rPr lang="ru-RU" sz="1100" dirty="0" err="1">
                <a:latin typeface="Times New Roman" pitchFamily="18" charset="0"/>
                <a:cs typeface="Times New Roman" pitchFamily="18" charset="0"/>
              </a:rPr>
              <a:t>наурыз</a:t>
            </a:r>
            <a:r>
              <a:rPr lang="ru-RU" sz="1100" dirty="0">
                <a:latin typeface="Times New Roman" pitchFamily="18" charset="0"/>
                <a:cs typeface="Times New Roman" pitchFamily="18" charset="0"/>
              </a:rPr>
              <a:t>, №1 </a:t>
            </a:r>
            <a:r>
              <a:rPr lang="ru-RU" sz="1100" dirty="0" err="1">
                <a:latin typeface="Times New Roman" pitchFamily="18" charset="0"/>
                <a:cs typeface="Times New Roman" pitchFamily="18" charset="0"/>
              </a:rPr>
              <a:t>хаттама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шешімімен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Халықаралық</a:t>
            </a:r>
            <a:r>
              <a:rPr lang="ru-RU" sz="1100" dirty="0">
                <a:latin typeface="Times New Roman" pitchFamily="18" charset="0"/>
                <a:cs typeface="Times New Roman" pitchFamily="18" charset="0"/>
              </a:rPr>
              <a:t> Махамбет </a:t>
            </a:r>
            <a:r>
              <a:rPr lang="ru-RU" sz="1100" dirty="0" err="1">
                <a:latin typeface="Times New Roman" pitchFamily="18" charset="0"/>
                <a:cs typeface="Times New Roman" pitchFamily="18" charset="0"/>
              </a:rPr>
              <a:t>атындағы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сыйлықтың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иегері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берілді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Халықаралық</a:t>
            </a:r>
            <a:r>
              <a:rPr lang="ru-RU" sz="1100" dirty="0">
                <a:latin typeface="Times New Roman" pitchFamily="18" charset="0"/>
                <a:cs typeface="Times New Roman" pitchFamily="18" charset="0"/>
              </a:rPr>
              <a:t> «Махамбет» </a:t>
            </a:r>
            <a:r>
              <a:rPr lang="ru-RU" sz="1100" dirty="0" err="1">
                <a:latin typeface="Times New Roman" pitchFamily="18" charset="0"/>
                <a:cs typeface="Times New Roman" pitchFamily="18" charset="0"/>
              </a:rPr>
              <a:t>қорының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төрағасы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Болат</a:t>
            </a:r>
            <a:r>
              <a:rPr lang="ru-RU" sz="1100" dirty="0">
                <a:latin typeface="Times New Roman" pitchFamily="18" charset="0"/>
                <a:cs typeface="Times New Roman" pitchFamily="18" charset="0"/>
              </a:rPr>
              <a:t> Батыр. Алматы, 2022 ж. </a:t>
            </a:r>
          </a:p>
          <a:p>
            <a:pPr algn="just"/>
            <a:r>
              <a:rPr lang="ru-RU" sz="1100" b="1" dirty="0" smtClean="0">
                <a:latin typeface="Times New Roman" pitchFamily="18" charset="0"/>
                <a:cs typeface="Times New Roman" pitchFamily="18" charset="0"/>
              </a:rPr>
              <a:t>   10.5</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Куәлік</a:t>
            </a:r>
            <a:r>
              <a:rPr lang="ru-RU" sz="1100" b="1" dirty="0">
                <a:latin typeface="Times New Roman" pitchFamily="18" charset="0"/>
                <a:cs typeface="Times New Roman" pitchFamily="18" charset="0"/>
              </a:rPr>
              <a:t> АА №07. </a:t>
            </a:r>
            <a:r>
              <a:rPr lang="ru-RU" sz="1100" dirty="0" err="1">
                <a:latin typeface="Times New Roman" pitchFamily="18" charset="0"/>
                <a:cs typeface="Times New Roman" pitchFamily="18" charset="0"/>
              </a:rPr>
              <a:t>Қазақстан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Республикасы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Ақпарат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және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қоғамдық</a:t>
            </a:r>
            <a:r>
              <a:rPr lang="ru-RU" sz="1100" dirty="0">
                <a:latin typeface="Times New Roman" pitchFamily="18" charset="0"/>
                <a:cs typeface="Times New Roman" pitchFamily="18" charset="0"/>
              </a:rPr>
              <a:t> даму </a:t>
            </a:r>
            <a:r>
              <a:rPr lang="ru-RU" sz="1100" dirty="0" err="1">
                <a:latin typeface="Times New Roman" pitchFamily="18" charset="0"/>
                <a:cs typeface="Times New Roman" pitchFamily="18" charset="0"/>
              </a:rPr>
              <a:t>министрлігі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Абат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Сатыбайұлы</a:t>
            </a:r>
            <a:r>
              <a:rPr lang="ru-RU" sz="1100" dirty="0">
                <a:latin typeface="Times New Roman" pitchFamily="18" charset="0"/>
                <a:cs typeface="Times New Roman" pitchFamily="18" charset="0"/>
              </a:rPr>
              <a:t> – </a:t>
            </a:r>
            <a:r>
              <a:rPr lang="ru-RU" sz="1100" dirty="0" err="1">
                <a:latin typeface="Times New Roman" pitchFamily="18" charset="0"/>
                <a:cs typeface="Times New Roman" pitchFamily="18" charset="0"/>
              </a:rPr>
              <a:t>Республикалық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Үш</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қоңыр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әдебиет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мәдениет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және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өнер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газетінің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Батыс</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Қазақстан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облысы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бойынша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меншікті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тілшісі</a:t>
            </a:r>
            <a:r>
              <a:rPr lang="ru-RU" sz="1100" dirty="0">
                <a:latin typeface="Times New Roman" pitchFamily="18" charset="0"/>
                <a:cs typeface="Times New Roman" pitchFamily="18" charset="0"/>
              </a:rPr>
              <a:t>. Алматы, 25 </a:t>
            </a:r>
            <a:r>
              <a:rPr lang="ru-RU" sz="1100" dirty="0" err="1">
                <a:latin typeface="Times New Roman" pitchFamily="18" charset="0"/>
                <a:cs typeface="Times New Roman" pitchFamily="18" charset="0"/>
              </a:rPr>
              <a:t>желтоқсан</a:t>
            </a:r>
            <a:r>
              <a:rPr lang="ru-RU" sz="1100" dirty="0">
                <a:latin typeface="Times New Roman" pitchFamily="18" charset="0"/>
                <a:cs typeface="Times New Roman" pitchFamily="18" charset="0"/>
              </a:rPr>
              <a:t> 2020 ж.</a:t>
            </a:r>
          </a:p>
          <a:p>
            <a:pPr algn="just"/>
            <a:r>
              <a:rPr lang="ru-RU" sz="1100" b="1" dirty="0" smtClean="0">
                <a:latin typeface="Times New Roman" pitchFamily="18" charset="0"/>
                <a:cs typeface="Times New Roman" pitchFamily="18" charset="0"/>
              </a:rPr>
              <a:t>   10.6</a:t>
            </a:r>
            <a:r>
              <a:rPr lang="ru-RU" sz="1100" b="1" dirty="0">
                <a:latin typeface="Times New Roman" pitchFamily="18" charset="0"/>
                <a:cs typeface="Times New Roman" pitchFamily="18" charset="0"/>
              </a:rPr>
              <a:t>. Удостоверение-</a:t>
            </a:r>
            <a:r>
              <a:rPr lang="ru-RU" sz="1100" b="1" dirty="0" err="1">
                <a:latin typeface="Times New Roman" pitchFamily="18" charset="0"/>
                <a:cs typeface="Times New Roman" pitchFamily="18" charset="0"/>
              </a:rPr>
              <a:t>Куәлік</a:t>
            </a:r>
            <a:r>
              <a:rPr lang="ru-RU" sz="1100" b="1" dirty="0">
                <a:latin typeface="Times New Roman" pitchFamily="18" charset="0"/>
                <a:cs typeface="Times New Roman" pitchFamily="18" charset="0"/>
              </a:rPr>
              <a:t> к медали победителя І степени 102/1. </a:t>
            </a:r>
            <a:r>
              <a:rPr lang="ru-RU" sz="1100" dirty="0">
                <a:latin typeface="Times New Roman" pitchFamily="18" charset="0"/>
                <a:cs typeface="Times New Roman" pitchFamily="18" charset="0"/>
              </a:rPr>
              <a:t>Международный инновационный центр «</a:t>
            </a:r>
            <a:r>
              <a:rPr lang="en-US" sz="1100" dirty="0" err="1">
                <a:latin typeface="Times New Roman" pitchFamily="18" charset="0"/>
                <a:cs typeface="Times New Roman" pitchFamily="18" charset="0"/>
              </a:rPr>
              <a:t>Perspektiva</a:t>
            </a:r>
            <a:r>
              <a:rPr lang="en-US" sz="1100" dirty="0">
                <a:latin typeface="Times New Roman" pitchFamily="18" charset="0"/>
                <a:cs typeface="Times New Roman" pitchFamily="18" charset="0"/>
              </a:rPr>
              <a:t> plus». </a:t>
            </a:r>
            <a:r>
              <a:rPr lang="ru-RU" sz="1100" dirty="0">
                <a:latin typeface="Times New Roman" pitchFamily="18" charset="0"/>
                <a:cs typeface="Times New Roman" pitchFamily="18" charset="0"/>
              </a:rPr>
              <a:t>Чехия. Международного конкурса «Планета знаний» (27.04.2021). «Мастер класс» Абай – </a:t>
            </a:r>
            <a:r>
              <a:rPr lang="ru-RU" sz="1100" dirty="0" err="1">
                <a:latin typeface="Times New Roman" pitchFamily="18" charset="0"/>
                <a:cs typeface="Times New Roman" pitchFamily="18" charset="0"/>
              </a:rPr>
              <a:t>тұтас</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қазақ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ақыл-ойының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барометрі</a:t>
            </a:r>
            <a:r>
              <a:rPr lang="ru-RU" sz="1100" dirty="0">
                <a:latin typeface="Times New Roman" pitchFamily="18" charset="0"/>
                <a:cs typeface="Times New Roman" pitchFamily="18" charset="0"/>
              </a:rPr>
              <a:t>» («Абай – барометр казахской национальной мысли»). </a:t>
            </a:r>
            <a:r>
              <a:rPr lang="ru-RU" sz="1100" dirty="0" err="1">
                <a:latin typeface="Times New Roman" pitchFamily="18" charset="0"/>
                <a:cs typeface="Times New Roman" pitchFamily="18" charset="0"/>
              </a:rPr>
              <a:t>Награждаетсия</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Абат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Сатыбайұлы</a:t>
            </a:r>
            <a:r>
              <a:rPr lang="ru-RU" sz="1100" dirty="0">
                <a:latin typeface="Times New Roman" pitchFamily="18" charset="0"/>
                <a:cs typeface="Times New Roman" pitchFamily="18" charset="0"/>
              </a:rPr>
              <a:t>. Руководитель Шушкевич С.Н. Приказ №40/25 В от 01.04.2021.</a:t>
            </a:r>
          </a:p>
          <a:p>
            <a:pPr algn="just"/>
            <a:r>
              <a:rPr lang="ru-RU" sz="1100" b="1" dirty="0" smtClean="0">
                <a:latin typeface="Times New Roman" pitchFamily="18" charset="0"/>
                <a:cs typeface="Times New Roman" pitchFamily="18" charset="0"/>
              </a:rPr>
              <a:t>   10.7</a:t>
            </a:r>
            <a:r>
              <a:rPr lang="ru-RU" sz="1100" b="1" dirty="0">
                <a:latin typeface="Times New Roman" pitchFamily="18" charset="0"/>
                <a:cs typeface="Times New Roman" pitchFamily="18" charset="0"/>
              </a:rPr>
              <a:t>. Сертификат. </a:t>
            </a:r>
            <a:r>
              <a:rPr lang="ru-RU" sz="1100" dirty="0" err="1">
                <a:latin typeface="Times New Roman" pitchFamily="18" charset="0"/>
                <a:cs typeface="Times New Roman" pitchFamily="18" charset="0"/>
              </a:rPr>
              <a:t>Кдиршаев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Абат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Сатыбаевич</a:t>
            </a:r>
            <a:r>
              <a:rPr lang="ru-RU" sz="1100" dirty="0">
                <a:latin typeface="Times New Roman" pitchFamily="18" charset="0"/>
                <a:cs typeface="Times New Roman" pitchFamily="18" charset="0"/>
              </a:rPr>
              <a:t>. ХІІІ </a:t>
            </a:r>
            <a:r>
              <a:rPr lang="ru-RU" sz="1100" dirty="0" err="1">
                <a:latin typeface="Times New Roman" pitchFamily="18" charset="0"/>
                <a:cs typeface="Times New Roman" pitchFamily="18" charset="0"/>
              </a:rPr>
              <a:t>Республикалық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тәуелсіз</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қоғамдық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Үздік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ұстаз</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байқауының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жеңімпазына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берілді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Педагогикалық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ғылымдар</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академиясының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басқарма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төрағасы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А.Қ.Құсайынов</a:t>
            </a:r>
            <a:r>
              <a:rPr lang="ru-RU" sz="1100" dirty="0">
                <a:latin typeface="Times New Roman" pitchFamily="18" charset="0"/>
                <a:cs typeface="Times New Roman" pitchFamily="18" charset="0"/>
              </a:rPr>
              <a:t>. Алматы, 2021 ж.</a:t>
            </a:r>
          </a:p>
          <a:p>
            <a:pPr algn="just"/>
            <a:r>
              <a:rPr lang="ru-RU" sz="1100" b="1" dirty="0" smtClean="0">
                <a:latin typeface="Times New Roman" pitchFamily="18" charset="0"/>
                <a:cs typeface="Times New Roman" pitchFamily="18" charset="0"/>
              </a:rPr>
              <a:t>   10.8</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Құрмет</a:t>
            </a:r>
            <a:r>
              <a:rPr lang="ru-RU" sz="1100" b="1" dirty="0">
                <a:latin typeface="Times New Roman" pitchFamily="18" charset="0"/>
                <a:cs typeface="Times New Roman" pitchFamily="18" charset="0"/>
              </a:rPr>
              <a:t> </a:t>
            </a:r>
            <a:r>
              <a:rPr lang="ru-RU" sz="1100" b="1" dirty="0" err="1">
                <a:latin typeface="Times New Roman" pitchFamily="18" charset="0"/>
                <a:cs typeface="Times New Roman" pitchFamily="18" charset="0"/>
              </a:rPr>
              <a:t>грамотасы</a:t>
            </a:r>
            <a:r>
              <a:rPr lang="ru-RU" sz="1100" b="1" dirty="0">
                <a:latin typeface="Times New Roman" pitchFamily="18" charset="0"/>
                <a:cs typeface="Times New Roman" pitchFamily="18" charset="0"/>
              </a:rPr>
              <a:t>. </a:t>
            </a:r>
            <a:r>
              <a:rPr lang="ru-RU" sz="1100" dirty="0" err="1">
                <a:latin typeface="Times New Roman" pitchFamily="18" charset="0"/>
                <a:cs typeface="Times New Roman" pitchFamily="18" charset="0"/>
              </a:rPr>
              <a:t>Кдиршаев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Абат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Сатыбаевич</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Қазақстандық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салалық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білім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және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ғылым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қызметкерлерінің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кәсіподағы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Төрайым</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А.Мұқашева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Нұр-Сұлтан</a:t>
            </a:r>
            <a:r>
              <a:rPr lang="ru-RU" sz="1100" dirty="0">
                <a:latin typeface="Times New Roman" pitchFamily="18" charset="0"/>
                <a:cs typeface="Times New Roman" pitchFamily="18" charset="0"/>
              </a:rPr>
              <a:t>, 2022 ж. </a:t>
            </a:r>
          </a:p>
          <a:p>
            <a:pPr algn="just"/>
            <a:r>
              <a:rPr lang="ru-RU" sz="1100" b="1" dirty="0" smtClean="0">
                <a:latin typeface="Times New Roman" pitchFamily="18" charset="0"/>
                <a:cs typeface="Times New Roman" pitchFamily="18" charset="0"/>
              </a:rPr>
              <a:t>   10.9</a:t>
            </a:r>
            <a:r>
              <a:rPr lang="ru-RU" sz="1100" b="1" dirty="0">
                <a:latin typeface="Times New Roman" pitchFamily="18" charset="0"/>
                <a:cs typeface="Times New Roman" pitchFamily="18" charset="0"/>
              </a:rPr>
              <a:t>. </a:t>
            </a:r>
            <a:r>
              <a:rPr lang="ru-RU" sz="1100" b="1" dirty="0" err="1" smtClean="0">
                <a:latin typeface="Times New Roman" pitchFamily="18" charset="0"/>
                <a:cs typeface="Times New Roman" pitchFamily="18" charset="0"/>
              </a:rPr>
              <a:t>Алғыс</a:t>
            </a:r>
            <a:r>
              <a:rPr lang="ru-RU" sz="1100" b="1" dirty="0" smtClean="0">
                <a:latin typeface="Times New Roman" pitchFamily="18" charset="0"/>
                <a:cs typeface="Times New Roman" pitchFamily="18" charset="0"/>
              </a:rPr>
              <a:t> </a:t>
            </a:r>
            <a:r>
              <a:rPr lang="ru-RU" sz="1100" b="1" dirty="0">
                <a:latin typeface="Times New Roman" pitchFamily="18" charset="0"/>
                <a:cs typeface="Times New Roman" pitchFamily="18" charset="0"/>
              </a:rPr>
              <a:t>хат.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Абат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Сатыбайұлы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Қазақстан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Республикасының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Ұлттық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академиялық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кітапханасы</a:t>
            </a:r>
            <a:r>
              <a:rPr lang="ru-RU" sz="1100" dirty="0">
                <a:latin typeface="Times New Roman" pitchFamily="18" charset="0"/>
                <a:cs typeface="Times New Roman" pitchFamily="18" charset="0"/>
              </a:rPr>
              <a:t>. ҚР </a:t>
            </a:r>
            <a:r>
              <a:rPr lang="ru-RU" sz="1100" dirty="0" err="1">
                <a:latin typeface="Times New Roman" pitchFamily="18" charset="0"/>
                <a:cs typeface="Times New Roman" pitchFamily="18" charset="0"/>
              </a:rPr>
              <a:t>Ұлттық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академиялық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кітапхана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басшысы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п.ғ.д</a:t>
            </a:r>
            <a:r>
              <a:rPr lang="ru-RU" sz="1100" dirty="0">
                <a:latin typeface="Times New Roman" pitchFamily="18" charset="0"/>
                <a:cs typeface="Times New Roman" pitchFamily="18" charset="0"/>
              </a:rPr>
              <a:t>., профессор </a:t>
            </a:r>
            <a:r>
              <a:rPr lang="ru-RU" sz="1100" dirty="0" err="1">
                <a:latin typeface="Times New Roman" pitchFamily="18" charset="0"/>
                <a:cs typeface="Times New Roman" pitchFamily="18" charset="0"/>
              </a:rPr>
              <a:t>Ү.Д.Мұңалбаева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Нұр-Сұлтан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қалалық</a:t>
            </a:r>
            <a:r>
              <a:rPr lang="ru-RU"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Antikor</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ortaligi</a:t>
            </a:r>
            <a:r>
              <a:rPr lang="en-US"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ақпараттық-ағартушылық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штабының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жетекшісі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жазушы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Сәдібек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Түгел</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Нұр-Сұлтан</a:t>
            </a:r>
            <a:r>
              <a:rPr lang="ru-RU" sz="1100" dirty="0">
                <a:latin typeface="Times New Roman" pitchFamily="18" charset="0"/>
                <a:cs typeface="Times New Roman" pitchFamily="18" charset="0"/>
              </a:rPr>
              <a:t>, 2021 ж.</a:t>
            </a:r>
          </a:p>
          <a:p>
            <a:pPr algn="just"/>
            <a:r>
              <a:rPr lang="ru-RU" sz="1100" b="1" dirty="0" smtClean="0">
                <a:latin typeface="Times New Roman" pitchFamily="18" charset="0"/>
                <a:cs typeface="Times New Roman" pitchFamily="18" charset="0"/>
              </a:rPr>
              <a:t>   10.10</a:t>
            </a:r>
            <a:r>
              <a:rPr lang="ru-RU" sz="1100" b="1" dirty="0">
                <a:latin typeface="Times New Roman" pitchFamily="18" charset="0"/>
                <a:cs typeface="Times New Roman" pitchFamily="18" charset="0"/>
              </a:rPr>
              <a:t>. І </a:t>
            </a:r>
            <a:r>
              <a:rPr lang="ru-RU" sz="1100" b="1" dirty="0" err="1">
                <a:latin typeface="Times New Roman" pitchFamily="18" charset="0"/>
                <a:cs typeface="Times New Roman" pitchFamily="18" charset="0"/>
              </a:rPr>
              <a:t>дәрежелі</a:t>
            </a:r>
            <a:r>
              <a:rPr lang="ru-RU" sz="1100" b="1" dirty="0">
                <a:latin typeface="Times New Roman" pitchFamily="18" charset="0"/>
                <a:cs typeface="Times New Roman" pitchFamily="18" charset="0"/>
              </a:rPr>
              <a:t> диплом. </a:t>
            </a:r>
            <a:r>
              <a:rPr lang="ru-RU" sz="1100" dirty="0" err="1">
                <a:latin typeface="Times New Roman" pitchFamily="18" charset="0"/>
                <a:cs typeface="Times New Roman" pitchFamily="18" charset="0"/>
              </a:rPr>
              <a:t>Абат</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Қыдыршаев</a:t>
            </a:r>
            <a:r>
              <a:rPr lang="ru-RU"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Uly</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Dala</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ustazy</a:t>
            </a:r>
            <a:r>
              <a:rPr lang="en-US"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халықаралық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ғылыми-педагогикалық</a:t>
            </a:r>
            <a:r>
              <a:rPr lang="ru-RU" sz="1100" dirty="0">
                <a:latin typeface="Times New Roman" pitchFamily="18" charset="0"/>
                <a:cs typeface="Times New Roman" pitchFamily="18" charset="0"/>
              </a:rPr>
              <a:t> журналы </a:t>
            </a:r>
            <a:r>
              <a:rPr lang="ru-RU" sz="1100" dirty="0" err="1">
                <a:latin typeface="Times New Roman" pitchFamily="18" charset="0"/>
                <a:cs typeface="Times New Roman" pitchFamily="18" charset="0"/>
              </a:rPr>
              <a:t>ұйымдастырған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Заманауи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білім</a:t>
            </a:r>
            <a:r>
              <a:rPr lang="ru-RU" sz="1100" dirty="0">
                <a:latin typeface="Times New Roman" pitchFamily="18" charset="0"/>
                <a:cs typeface="Times New Roman" pitchFamily="18" charset="0"/>
              </a:rPr>
              <a:t> беру </a:t>
            </a:r>
            <a:r>
              <a:rPr lang="ru-RU" sz="1100" dirty="0" err="1">
                <a:latin typeface="Times New Roman" pitchFamily="18" charset="0"/>
                <a:cs typeface="Times New Roman" pitchFamily="18" charset="0"/>
              </a:rPr>
              <a:t>жүйесі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тәжірибе</a:t>
            </a:r>
            <a:r>
              <a:rPr lang="ru-RU" sz="1100" dirty="0">
                <a:latin typeface="Times New Roman" pitchFamily="18" charset="0"/>
                <a:cs typeface="Times New Roman" pitchFamily="18" charset="0"/>
              </a:rPr>
              <a:t>, инновация </a:t>
            </a:r>
            <a:r>
              <a:rPr lang="ru-RU" sz="1100" dirty="0" err="1">
                <a:latin typeface="Times New Roman" pitchFamily="18" charset="0"/>
                <a:cs typeface="Times New Roman" pitchFamily="18" charset="0"/>
              </a:rPr>
              <a:t>және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әдістеме</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атты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республикалық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ғылыми-практикалық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жобасының</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үздік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мақала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номинациясы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бойынша</a:t>
            </a:r>
            <a:r>
              <a:rPr lang="ru-RU" sz="1100" dirty="0">
                <a:latin typeface="Times New Roman" pitchFamily="18" charset="0"/>
                <a:cs typeface="Times New Roman" pitchFamily="18" charset="0"/>
              </a:rPr>
              <a:t> І </a:t>
            </a:r>
            <a:r>
              <a:rPr lang="ru-RU" sz="1100" dirty="0" err="1">
                <a:latin typeface="Times New Roman" pitchFamily="18" charset="0"/>
                <a:cs typeface="Times New Roman" pitchFamily="18" charset="0"/>
              </a:rPr>
              <a:t>орын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алғандығы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үшін</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Рухани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жаңғыру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ақпараттық-сараптамалық</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орталығы</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Нұр-Сұлтан</a:t>
            </a:r>
            <a:r>
              <a:rPr lang="ru-RU" sz="1100" dirty="0">
                <a:latin typeface="Times New Roman" pitchFamily="18" charset="0"/>
                <a:cs typeface="Times New Roman" pitchFamily="18" charset="0"/>
              </a:rPr>
              <a:t>, 2022 ж. </a:t>
            </a:r>
            <a:r>
              <a:rPr lang="ru-RU" sz="1100" dirty="0" err="1">
                <a:latin typeface="Times New Roman" pitchFamily="18" charset="0"/>
                <a:cs typeface="Times New Roman" pitchFamily="18" charset="0"/>
              </a:rPr>
              <a:t>Атқарушы</a:t>
            </a:r>
            <a:r>
              <a:rPr lang="ru-RU" sz="1100" dirty="0">
                <a:latin typeface="Times New Roman" pitchFamily="18" charset="0"/>
                <a:cs typeface="Times New Roman" pitchFamily="18" charset="0"/>
              </a:rPr>
              <a:t> директор </a:t>
            </a:r>
            <a:r>
              <a:rPr lang="ru-RU" sz="1100" dirty="0" err="1">
                <a:latin typeface="Times New Roman" pitchFamily="18" charset="0"/>
                <a:cs typeface="Times New Roman" pitchFamily="18" charset="0"/>
              </a:rPr>
              <a:t>А.Қозыева</a:t>
            </a:r>
            <a:r>
              <a:rPr lang="ru-RU" sz="1100" dirty="0">
                <a:latin typeface="Times New Roman" pitchFamily="18" charset="0"/>
                <a:cs typeface="Times New Roman" pitchFamily="18" charset="0"/>
              </a:rPr>
              <a:t>. </a:t>
            </a:r>
          </a:p>
          <a:p>
            <a:r>
              <a:rPr lang="kk-KZ" sz="1100" dirty="0" smtClean="0"/>
              <a:t> </a:t>
            </a:r>
            <a:endParaRPr lang="ru-RU" sz="1100" dirty="0"/>
          </a:p>
        </p:txBody>
      </p:sp>
    </p:spTree>
    <p:extLst>
      <p:ext uri="{BB962C8B-B14F-4D97-AF65-F5344CB8AC3E}">
        <p14:creationId xmlns="" xmlns:p14="http://schemas.microsoft.com/office/powerpoint/2010/main" val="470356178"/>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2c6a631c-9483-4ef4-b221-2724b3a5498a.jpg"/>
          <p:cNvPicPr>
            <a:picLocks noChangeAspect="1"/>
          </p:cNvPicPr>
          <p:nvPr/>
        </p:nvPicPr>
        <p:blipFill>
          <a:blip r:embed="rId2" cstate="print"/>
          <a:stretch>
            <a:fillRect/>
          </a:stretch>
        </p:blipFill>
        <p:spPr>
          <a:xfrm>
            <a:off x="6143636" y="1285860"/>
            <a:ext cx="2357454" cy="1555054"/>
          </a:xfrm>
          <a:prstGeom prst="rect">
            <a:avLst/>
          </a:prstGeom>
          <a:ln>
            <a:noFill/>
          </a:ln>
          <a:effectLst>
            <a:outerShdw blurRad="292100" dist="139700" dir="2700000" algn="tl" rotWithShape="0">
              <a:srgbClr val="333333">
                <a:alpha val="65000"/>
              </a:srgbClr>
            </a:outerShdw>
          </a:effectLst>
        </p:spPr>
      </p:pic>
      <p:pic>
        <p:nvPicPr>
          <p:cNvPr id="4" name="Рисунок 3" descr="3fe05bca-11db-4348-9378-2b97758db437.jpg"/>
          <p:cNvPicPr>
            <a:picLocks noChangeAspect="1"/>
          </p:cNvPicPr>
          <p:nvPr/>
        </p:nvPicPr>
        <p:blipFill>
          <a:blip r:embed="rId3" cstate="print"/>
          <a:stretch>
            <a:fillRect/>
          </a:stretch>
        </p:blipFill>
        <p:spPr>
          <a:xfrm>
            <a:off x="4572000" y="2857496"/>
            <a:ext cx="1857388" cy="1214445"/>
          </a:xfrm>
          <a:prstGeom prst="rect">
            <a:avLst/>
          </a:prstGeom>
          <a:effectLst>
            <a:outerShdw blurRad="76200" dist="12700" dir="8100000" sy="-23000" kx="800400" algn="br" rotWithShape="0">
              <a:prstClr val="black">
                <a:alpha val="20000"/>
              </a:prstClr>
            </a:outerShdw>
          </a:effectLst>
        </p:spPr>
      </p:pic>
      <p:pic>
        <p:nvPicPr>
          <p:cNvPr id="5" name="Рисунок 4" descr="6f95716e-857e-4853-928f-74987ae916a8.jpg"/>
          <p:cNvPicPr>
            <a:picLocks noChangeAspect="1"/>
          </p:cNvPicPr>
          <p:nvPr/>
        </p:nvPicPr>
        <p:blipFill>
          <a:blip r:embed="rId4" cstate="print"/>
          <a:stretch>
            <a:fillRect/>
          </a:stretch>
        </p:blipFill>
        <p:spPr>
          <a:xfrm>
            <a:off x="3143240" y="214290"/>
            <a:ext cx="2571768" cy="1737697"/>
          </a:xfrm>
          <a:prstGeom prst="rect">
            <a:avLst/>
          </a:prstGeom>
          <a:ln>
            <a:noFill/>
          </a:ln>
          <a:effectLst>
            <a:outerShdw blurRad="292100" dist="139700" dir="2700000" algn="tl" rotWithShape="0">
              <a:srgbClr val="333333">
                <a:alpha val="65000"/>
              </a:srgbClr>
            </a:outerShdw>
          </a:effectLst>
        </p:spPr>
      </p:pic>
      <p:pic>
        <p:nvPicPr>
          <p:cNvPr id="6" name="Рисунок 5" descr="73c5d99b-fc10-4e2e-93df-3550508d1236.jpg"/>
          <p:cNvPicPr>
            <a:picLocks noChangeAspect="1"/>
          </p:cNvPicPr>
          <p:nvPr/>
        </p:nvPicPr>
        <p:blipFill>
          <a:blip r:embed="rId5" cstate="print"/>
          <a:stretch>
            <a:fillRect/>
          </a:stretch>
        </p:blipFill>
        <p:spPr>
          <a:xfrm>
            <a:off x="642910" y="1285860"/>
            <a:ext cx="2264035" cy="1357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773ef960-f192-4a9f-8767-9ed337f685b8.jpg"/>
          <p:cNvPicPr>
            <a:picLocks noChangeAspect="1"/>
          </p:cNvPicPr>
          <p:nvPr/>
        </p:nvPicPr>
        <p:blipFill>
          <a:blip r:embed="rId6" cstate="print">
            <a:lum bright="30000"/>
          </a:blip>
          <a:stretch>
            <a:fillRect/>
          </a:stretch>
        </p:blipFill>
        <p:spPr>
          <a:xfrm>
            <a:off x="4286248" y="4929174"/>
            <a:ext cx="1357472" cy="1928826"/>
          </a:xfrm>
          <a:prstGeom prst="rect">
            <a:avLst/>
          </a:prstGeom>
          <a:effectLst>
            <a:outerShdw blurRad="76200" dist="12700" dir="8100000" sy="-23000" kx="800400" algn="br" rotWithShape="0">
              <a:prstClr val="black">
                <a:alpha val="20000"/>
              </a:prstClr>
            </a:outerShdw>
          </a:effectLst>
        </p:spPr>
      </p:pic>
      <p:pic>
        <p:nvPicPr>
          <p:cNvPr id="8" name="Рисунок 7" descr="967c8c5f-fda4-42bc-ae6c-70598240a059.jpg"/>
          <p:cNvPicPr>
            <a:picLocks noChangeAspect="1"/>
          </p:cNvPicPr>
          <p:nvPr/>
        </p:nvPicPr>
        <p:blipFill>
          <a:blip r:embed="rId7" cstate="print"/>
          <a:stretch>
            <a:fillRect/>
          </a:stretch>
        </p:blipFill>
        <p:spPr>
          <a:xfrm>
            <a:off x="1928794" y="4794808"/>
            <a:ext cx="1428760" cy="2063192"/>
          </a:xfrm>
          <a:prstGeom prst="rect">
            <a:avLst/>
          </a:prstGeom>
          <a:effectLst>
            <a:outerShdw blurRad="76200" dist="12700" dir="8100000" sy="-23000" kx="800400" algn="br" rotWithShape="0">
              <a:prstClr val="black">
                <a:alpha val="20000"/>
              </a:prstClr>
            </a:outerShdw>
          </a:effectLst>
        </p:spPr>
      </p:pic>
      <p:pic>
        <p:nvPicPr>
          <p:cNvPr id="10" name="Рисунок 9" descr="fb2a7f53-ead3-4050-b2b6-65d3ee641002.jpg"/>
          <p:cNvPicPr>
            <a:picLocks noChangeAspect="1"/>
          </p:cNvPicPr>
          <p:nvPr/>
        </p:nvPicPr>
        <p:blipFill>
          <a:blip r:embed="rId8" cstate="print"/>
          <a:stretch>
            <a:fillRect/>
          </a:stretch>
        </p:blipFill>
        <p:spPr>
          <a:xfrm>
            <a:off x="571472" y="3500438"/>
            <a:ext cx="1857388" cy="1071570"/>
          </a:xfrm>
          <a:prstGeom prst="rect">
            <a:avLst/>
          </a:prstGeom>
          <a:effectLst>
            <a:outerShdw blurRad="76200" dist="12700" dir="2700000" sy="-23000" kx="-800400" algn="bl" rotWithShape="0">
              <a:prstClr val="black">
                <a:alpha val="20000"/>
              </a:prstClr>
            </a:outerShdw>
            <a:reflection blurRad="6350" stA="50000" endA="275" endPos="40000" dist="101600" dir="5400000" sy="-100000" algn="bl" rotWithShape="0"/>
          </a:effectLst>
        </p:spPr>
      </p:pic>
      <p:pic>
        <p:nvPicPr>
          <p:cNvPr id="12" name="Рисунок 11" descr="d3add1b9-335c-4e17-a0b4-c6303b0777a2.jpg"/>
          <p:cNvPicPr>
            <a:picLocks noChangeAspect="1"/>
          </p:cNvPicPr>
          <p:nvPr/>
        </p:nvPicPr>
        <p:blipFill>
          <a:blip r:embed="rId9" cstate="print"/>
          <a:stretch>
            <a:fillRect/>
          </a:stretch>
        </p:blipFill>
        <p:spPr>
          <a:xfrm>
            <a:off x="6500826" y="3571876"/>
            <a:ext cx="1796825" cy="1285884"/>
          </a:xfrm>
          <a:prstGeom prst="rect">
            <a:avLst/>
          </a:prstGeom>
          <a:effectLst>
            <a:reflection blurRad="6350" stA="50000" endA="300" endPos="38500" dist="50800" dir="5400000" sy="-100000" algn="bl" rotWithShape="0"/>
          </a:effectLst>
        </p:spPr>
      </p:pic>
      <p:pic>
        <p:nvPicPr>
          <p:cNvPr id="13" name="Рисунок 12" descr="e3e7a59f-d04e-4369-81b2-3c3f2f0848ba.jpg"/>
          <p:cNvPicPr>
            <a:picLocks noChangeAspect="1"/>
          </p:cNvPicPr>
          <p:nvPr/>
        </p:nvPicPr>
        <p:blipFill>
          <a:blip r:embed="rId10" cstate="print"/>
          <a:stretch>
            <a:fillRect/>
          </a:stretch>
        </p:blipFill>
        <p:spPr>
          <a:xfrm>
            <a:off x="2571736" y="2857496"/>
            <a:ext cx="1928826" cy="1143007"/>
          </a:xfrm>
          <a:prstGeom prst="rect">
            <a:avLst/>
          </a:prstGeom>
          <a:ln>
            <a:noFill/>
          </a:ln>
          <a:effectLst>
            <a:outerShdw blurRad="292100" dist="139700" dir="2700000" algn="tl" rotWithShape="0">
              <a:srgbClr val="333333">
                <a:alpha val="65000"/>
              </a:srgbClr>
            </a:outerShdw>
          </a:effectLst>
        </p:spPr>
      </p:pic>
      <p:pic>
        <p:nvPicPr>
          <p:cNvPr id="14" name="Рисунок 13" descr="f98a6710-c5f4-4ca5-a529-700d7e9ed0cb.jpg"/>
          <p:cNvPicPr>
            <a:picLocks noChangeAspect="1"/>
          </p:cNvPicPr>
          <p:nvPr/>
        </p:nvPicPr>
        <p:blipFill>
          <a:blip r:embed="rId11" cstate="print"/>
          <a:stretch>
            <a:fillRect/>
          </a:stretch>
        </p:blipFill>
        <p:spPr>
          <a:xfrm>
            <a:off x="6500826" y="4857736"/>
            <a:ext cx="1333508" cy="2000264"/>
          </a:xfrm>
          <a:prstGeom prst="rect">
            <a:avLst/>
          </a:prstGeom>
          <a:effectLst>
            <a:outerShdw blurRad="76200" dist="12700" dir="8100000" sy="-23000" kx="800400" algn="br" rotWithShape="0">
              <a:prstClr val="black">
                <a:alpha val="20000"/>
              </a:prstClr>
            </a:outerShdw>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4348" y="285728"/>
            <a:ext cx="7572428" cy="6209392"/>
          </a:xfrm>
          <a:prstGeom prst="rect">
            <a:avLst/>
          </a:prstGeom>
          <a:noFill/>
        </p:spPr>
        <p:txBody>
          <a:bodyPr wrap="square" rtlCol="0">
            <a:spAutoFit/>
          </a:bodyPr>
          <a:lstStyle/>
          <a:p>
            <a:pPr algn="just"/>
            <a:r>
              <a:rPr lang="kk-KZ" sz="1350" b="1" dirty="0" smtClean="0">
                <a:latin typeface="Times New Roman" pitchFamily="18" charset="0"/>
                <a:cs typeface="Times New Roman" pitchFamily="18" charset="0"/>
              </a:rPr>
              <a:t>    </a:t>
            </a:r>
            <a:r>
              <a:rPr lang="kk-KZ" sz="1200" b="1" dirty="0" smtClean="0">
                <a:latin typeface="Times New Roman" pitchFamily="18" charset="0"/>
                <a:cs typeface="Times New Roman" pitchFamily="18" charset="0"/>
              </a:rPr>
              <a:t>10.11.Алғыс хат.  </a:t>
            </a:r>
            <a:r>
              <a:rPr lang="kk-KZ" sz="1200" dirty="0" smtClean="0">
                <a:latin typeface="Times New Roman" pitchFamily="18" charset="0"/>
                <a:cs typeface="Times New Roman" pitchFamily="18" charset="0"/>
              </a:rPr>
              <a:t>“Рухани жаңғыру” ақпараттық-сараптамалық орталығы “Тағылым” республикалық ғылыми-әдістемелік, педагогикалық журналының директоры Н.Куандыковтың Алғыс хаты. Нұр-Сұлтан қаласы, 2021 ж., </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академик А.С.</a:t>
            </a:r>
            <a:r>
              <a:rPr lang="ru-RU" sz="1200" dirty="0" err="1" smtClean="0">
                <a:latin typeface="Times New Roman" pitchFamily="18" charset="0"/>
                <a:cs typeface="Times New Roman" pitchFamily="18" charset="0"/>
              </a:rPr>
              <a:t>Қыдыршаевқа берілген</a:t>
            </a:r>
            <a:r>
              <a:rPr lang="ru-RU" sz="1200" dirty="0" smtClean="0">
                <a:latin typeface="Times New Roman" pitchFamily="18" charset="0"/>
                <a:cs typeface="Times New Roman" pitchFamily="18" charset="0"/>
              </a:rPr>
              <a:t>.</a:t>
            </a:r>
          </a:p>
          <a:p>
            <a:pPr algn="just"/>
            <a:r>
              <a:rPr lang="kk-KZ" sz="1200" b="1" dirty="0" smtClean="0">
                <a:latin typeface="Times New Roman" pitchFamily="18" charset="0"/>
                <a:cs typeface="Times New Roman" pitchFamily="18" charset="0"/>
              </a:rPr>
              <a:t>    10.12.Сертификат. </a:t>
            </a:r>
            <a:r>
              <a:rPr lang="kk-KZ" sz="1200" dirty="0" smtClean="0">
                <a:latin typeface="Times New Roman" pitchFamily="18" charset="0"/>
                <a:cs typeface="Times New Roman" pitchFamily="18" charset="0"/>
              </a:rPr>
              <a:t>Педагогикалық Ғылымдар Академиясының басқарма төрағасы А.Қ.Құсайыновтан Сертификаты.  Алматы, 2021 ж., </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академик А.С.</a:t>
            </a:r>
            <a:r>
              <a:rPr lang="ru-RU" sz="1200" dirty="0" err="1" smtClean="0">
                <a:latin typeface="Times New Roman" pitchFamily="18" charset="0"/>
                <a:cs typeface="Times New Roman" pitchFamily="18" charset="0"/>
              </a:rPr>
              <a:t>Қыдыршаевқа берілген</a:t>
            </a:r>
            <a:r>
              <a:rPr lang="ru-RU" sz="1200" dirty="0" smtClean="0">
                <a:latin typeface="Times New Roman" pitchFamily="18" charset="0"/>
                <a:cs typeface="Times New Roman" pitchFamily="18" charset="0"/>
              </a:rPr>
              <a:t>.</a:t>
            </a:r>
          </a:p>
          <a:p>
            <a:pPr algn="just"/>
            <a:r>
              <a:rPr lang="kk-KZ" sz="1200" b="1" dirty="0" smtClean="0">
                <a:latin typeface="Times New Roman" pitchFamily="18" charset="0"/>
                <a:cs typeface="Times New Roman" pitchFamily="18" charset="0"/>
              </a:rPr>
              <a:t>    10.13. Алғыс хат. </a:t>
            </a:r>
            <a:r>
              <a:rPr lang="kk-KZ" sz="1200" dirty="0" smtClean="0">
                <a:latin typeface="Times New Roman" pitchFamily="18" charset="0"/>
                <a:cs typeface="Times New Roman" pitchFamily="18" charset="0"/>
              </a:rPr>
              <a:t>Батыс Қазақстан облысы ішкі саясат басқармасының басшысы Н.Двумовтан Алғыс хаты. Орал 2021ж., </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академик А.С.</a:t>
            </a:r>
            <a:r>
              <a:rPr lang="ru-RU" sz="1200" dirty="0" err="1" smtClean="0">
                <a:latin typeface="Times New Roman" pitchFamily="18" charset="0"/>
                <a:cs typeface="Times New Roman" pitchFamily="18" charset="0"/>
              </a:rPr>
              <a:t>Қыдыршаевқа берілген</a:t>
            </a:r>
            <a:r>
              <a:rPr lang="ru-RU" sz="1200" dirty="0" smtClean="0">
                <a:latin typeface="Times New Roman" pitchFamily="18" charset="0"/>
                <a:cs typeface="Times New Roman" pitchFamily="18" charset="0"/>
              </a:rPr>
              <a:t>.</a:t>
            </a:r>
          </a:p>
          <a:p>
            <a:pPr algn="just"/>
            <a:r>
              <a:rPr lang="kk-KZ" sz="1200" dirty="0" smtClean="0">
                <a:latin typeface="Times New Roman" pitchFamily="18" charset="0"/>
                <a:cs typeface="Times New Roman" pitchFamily="18" charset="0"/>
              </a:rPr>
              <a:t>    </a:t>
            </a:r>
            <a:r>
              <a:rPr lang="kk-KZ" sz="1200" b="1" dirty="0" smtClean="0">
                <a:latin typeface="Times New Roman" pitchFamily="18" charset="0"/>
                <a:cs typeface="Times New Roman" pitchFamily="18" charset="0"/>
              </a:rPr>
              <a:t>10.14. Алғыс хат. </a:t>
            </a:r>
            <a:r>
              <a:rPr lang="kk-KZ" sz="1200" dirty="0" smtClean="0">
                <a:latin typeface="Times New Roman" pitchFamily="18" charset="0"/>
                <a:cs typeface="Times New Roman" pitchFamily="18" charset="0"/>
              </a:rPr>
              <a:t>Батыс Қазақстан облыс әкімінің орынбасары Б.Нарымбетовтың Алғыс хаты. Орал қаласы, қыркүйек 2021 ж., </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академик А.С.</a:t>
            </a:r>
            <a:r>
              <a:rPr lang="ru-RU" sz="1200" dirty="0" err="1" smtClean="0">
                <a:latin typeface="Times New Roman" pitchFamily="18" charset="0"/>
                <a:cs typeface="Times New Roman" pitchFamily="18" charset="0"/>
              </a:rPr>
              <a:t>Қыдыршаевқа берілген</a:t>
            </a:r>
            <a:r>
              <a:rPr lang="ru-RU" sz="1200" dirty="0" smtClean="0">
                <a:latin typeface="Times New Roman" pitchFamily="18" charset="0"/>
                <a:cs typeface="Times New Roman" pitchFamily="18" charset="0"/>
              </a:rPr>
              <a:t>.</a:t>
            </a:r>
          </a:p>
          <a:p>
            <a:pPr algn="just"/>
            <a:r>
              <a:rPr lang="kk-KZ" sz="1200" b="1" dirty="0" smtClean="0">
                <a:latin typeface="Times New Roman" pitchFamily="18" charset="0"/>
                <a:cs typeface="Times New Roman" pitchFamily="18" charset="0"/>
              </a:rPr>
              <a:t>    10.15.Алғыс хат. </a:t>
            </a:r>
            <a:r>
              <a:rPr lang="kk-KZ" sz="1200" dirty="0" smtClean="0">
                <a:latin typeface="Times New Roman" pitchFamily="18" charset="0"/>
                <a:cs typeface="Times New Roman" pitchFamily="18" charset="0"/>
              </a:rPr>
              <a:t>Батыс Қазақстан облысы ішкі саясат басқармасының басшысы Д.Кадралиевтың Алғыс хаты. Орал қаласы, 2021 ж., </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академик А.С.</a:t>
            </a:r>
            <a:r>
              <a:rPr lang="ru-RU" sz="1200" dirty="0" err="1" smtClean="0">
                <a:latin typeface="Times New Roman" pitchFamily="18" charset="0"/>
                <a:cs typeface="Times New Roman" pitchFamily="18" charset="0"/>
              </a:rPr>
              <a:t>Қыдыршаевқа берілген</a:t>
            </a:r>
            <a:r>
              <a:rPr lang="ru-RU" sz="1200" dirty="0" smtClean="0">
                <a:latin typeface="Times New Roman" pitchFamily="18" charset="0"/>
                <a:cs typeface="Times New Roman" pitchFamily="18" charset="0"/>
              </a:rPr>
              <a:t>.</a:t>
            </a:r>
          </a:p>
          <a:p>
            <a:pPr algn="just"/>
            <a:r>
              <a:rPr lang="kk-KZ" sz="1200" b="1" dirty="0" smtClean="0">
                <a:latin typeface="Times New Roman" pitchFamily="18" charset="0"/>
                <a:cs typeface="Times New Roman" pitchFamily="18" charset="0"/>
              </a:rPr>
              <a:t>    10.16. Куәлік-</a:t>
            </a:r>
            <a:r>
              <a:rPr lang="ru-RU" sz="1200" b="1" dirty="0" smtClean="0">
                <a:latin typeface="Times New Roman" pitchFamily="18" charset="0"/>
                <a:cs typeface="Times New Roman" pitchFamily="18" charset="0"/>
              </a:rPr>
              <a:t>Удостоверение №20 «</a:t>
            </a:r>
            <a:r>
              <a:rPr lang="ru-RU" sz="1200" b="1" dirty="0" err="1" smtClean="0">
                <a:latin typeface="Times New Roman" pitchFamily="18" charset="0"/>
                <a:cs typeface="Times New Roman" pitchFamily="18" charset="0"/>
              </a:rPr>
              <a:t>Қазақстанның құрметі ұстазы</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атты</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төсбелгі</a:t>
            </a:r>
            <a:r>
              <a:rPr lang="kk-KZ" sz="1200" b="1"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Қазақстан  Республикасы “</a:t>
            </a:r>
            <a:r>
              <a:rPr lang="en-US" sz="1200" dirty="0" err="1" smtClean="0">
                <a:latin typeface="Times New Roman" pitchFamily="18" charset="0"/>
                <a:cs typeface="Times New Roman" pitchFamily="18" charset="0"/>
              </a:rPr>
              <a:t>Bilim-orkenieti</a:t>
            </a:r>
            <a:r>
              <a:rPr lang="kk-KZ" sz="1200" dirty="0" smtClean="0">
                <a:latin typeface="Times New Roman" pitchFamily="18" charset="0"/>
                <a:cs typeface="Times New Roman" pitchFamily="18" charset="0"/>
              </a:rPr>
              <a:t>” ұлттық инновациялық ғылыми-зерттеу орталығынан Куәлік. Нұр-Сұлтан қаласы. </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академик А.С.</a:t>
            </a:r>
            <a:r>
              <a:rPr lang="ru-RU" sz="1200" dirty="0" err="1" smtClean="0">
                <a:latin typeface="Times New Roman" pitchFamily="18" charset="0"/>
                <a:cs typeface="Times New Roman" pitchFamily="18" charset="0"/>
              </a:rPr>
              <a:t>Қыдыршаевқа берілген</a:t>
            </a:r>
            <a:r>
              <a:rPr lang="ru-RU" sz="1200" dirty="0" smtClean="0">
                <a:latin typeface="Times New Roman" pitchFamily="18" charset="0"/>
                <a:cs typeface="Times New Roman" pitchFamily="18" charset="0"/>
              </a:rPr>
              <a:t>.</a:t>
            </a:r>
          </a:p>
          <a:p>
            <a:pPr algn="just"/>
            <a:r>
              <a:rPr lang="kk-KZ" sz="1200" b="1" dirty="0" smtClean="0">
                <a:latin typeface="Times New Roman" pitchFamily="18" charset="0"/>
                <a:cs typeface="Times New Roman" pitchFamily="18" charset="0"/>
              </a:rPr>
              <a:t>    10.17. Куәлік-</a:t>
            </a:r>
            <a:r>
              <a:rPr lang="ru-RU" sz="1200" b="1" dirty="0" smtClean="0">
                <a:latin typeface="Times New Roman" pitchFamily="18" charset="0"/>
                <a:cs typeface="Times New Roman" pitchFamily="18" charset="0"/>
              </a:rPr>
              <a:t>Удостоверение №0134 «</a:t>
            </a:r>
            <a:r>
              <a:rPr lang="ru-RU" sz="1200" b="1" dirty="0" err="1" smtClean="0">
                <a:latin typeface="Times New Roman" pitchFamily="18" charset="0"/>
                <a:cs typeface="Times New Roman" pitchFamily="18" charset="0"/>
              </a:rPr>
              <a:t>Жоғары оқу орнының үздік </a:t>
            </a:r>
            <a:r>
              <a:rPr lang="ru-RU" sz="1200" b="1" dirty="0" smtClean="0">
                <a:latin typeface="Times New Roman" pitchFamily="18" charset="0"/>
                <a:cs typeface="Times New Roman" pitchFamily="18" charset="0"/>
              </a:rPr>
              <a:t>педагогы-2020» </a:t>
            </a:r>
            <a:r>
              <a:rPr lang="ru-RU" sz="1200" b="1" dirty="0" err="1" smtClean="0">
                <a:latin typeface="Times New Roman" pitchFamily="18" charset="0"/>
                <a:cs typeface="Times New Roman" pitchFamily="18" charset="0"/>
              </a:rPr>
              <a:t>төсбелгі</a:t>
            </a:r>
            <a:r>
              <a:rPr lang="ru-RU" sz="1200" b="1"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Қазақстан  Республикасы “</a:t>
            </a:r>
            <a:r>
              <a:rPr lang="en-US" sz="1200" dirty="0" err="1" smtClean="0">
                <a:latin typeface="Times New Roman" pitchFamily="18" charset="0"/>
                <a:cs typeface="Times New Roman" pitchFamily="18" charset="0"/>
              </a:rPr>
              <a:t>Bilim-orkenieti</a:t>
            </a:r>
            <a:r>
              <a:rPr lang="kk-KZ" sz="1200" dirty="0" smtClean="0">
                <a:latin typeface="Times New Roman" pitchFamily="18" charset="0"/>
                <a:cs typeface="Times New Roman" pitchFamily="18" charset="0"/>
              </a:rPr>
              <a:t>” ұлттық инновациялық ғылыми-зерттеу орталығынан Куәлік. Нұр-Сұлтан қаласы. </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академик А.С.</a:t>
            </a:r>
            <a:r>
              <a:rPr lang="ru-RU" sz="1200" dirty="0" err="1" smtClean="0">
                <a:latin typeface="Times New Roman" pitchFamily="18" charset="0"/>
                <a:cs typeface="Times New Roman" pitchFamily="18" charset="0"/>
              </a:rPr>
              <a:t>Қыдыршаевқа берілген</a:t>
            </a:r>
            <a:r>
              <a:rPr lang="ru-RU" sz="1200" dirty="0" smtClean="0">
                <a:latin typeface="Times New Roman" pitchFamily="18" charset="0"/>
                <a:cs typeface="Times New Roman" pitchFamily="18" charset="0"/>
              </a:rPr>
              <a:t>.</a:t>
            </a:r>
          </a:p>
          <a:p>
            <a:pPr algn="just"/>
            <a:r>
              <a:rPr lang="kk-KZ" sz="1200" b="1" dirty="0" smtClean="0">
                <a:latin typeface="Times New Roman" pitchFamily="18" charset="0"/>
                <a:cs typeface="Times New Roman" pitchFamily="18" charset="0"/>
              </a:rPr>
              <a:t>    10.18. Куәлік-</a:t>
            </a:r>
            <a:r>
              <a:rPr lang="ru-RU" sz="1200" b="1" dirty="0" smtClean="0">
                <a:latin typeface="Times New Roman" pitchFamily="18" charset="0"/>
                <a:cs typeface="Times New Roman" pitchFamily="18" charset="0"/>
              </a:rPr>
              <a:t>Удостоверение №00071 «ҚР </a:t>
            </a:r>
            <a:r>
              <a:rPr lang="ru-RU" sz="1200" b="1" dirty="0" err="1" smtClean="0">
                <a:latin typeface="Times New Roman" pitchFamily="18" charset="0"/>
                <a:cs typeface="Times New Roman" pitchFamily="18" charset="0"/>
              </a:rPr>
              <a:t>Білім</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және ғылым саласына</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қосқан ерен</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еңбегі үшін</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төсбелгі</a:t>
            </a:r>
            <a:r>
              <a:rPr lang="ru-RU" sz="1200" b="1" dirty="0" smtClean="0">
                <a:latin typeface="Times New Roman" pitchFamily="18" charset="0"/>
                <a:cs typeface="Times New Roman" pitchFamily="18" charset="0"/>
              </a:rPr>
              <a:t>.</a:t>
            </a:r>
            <a:r>
              <a:rPr lang="kk-KZ" sz="1200" dirty="0" smtClean="0">
                <a:latin typeface="Times New Roman" pitchFamily="18" charset="0"/>
                <a:cs typeface="Times New Roman" pitchFamily="18" charset="0"/>
              </a:rPr>
              <a:t> Қазақстан  Республикасы “</a:t>
            </a:r>
            <a:r>
              <a:rPr lang="en-US" sz="1200" dirty="0" err="1" smtClean="0">
                <a:latin typeface="Times New Roman" pitchFamily="18" charset="0"/>
                <a:cs typeface="Times New Roman" pitchFamily="18" charset="0"/>
              </a:rPr>
              <a:t>Bilim-orkenieti</a:t>
            </a:r>
            <a:r>
              <a:rPr lang="kk-KZ" sz="1200" dirty="0" smtClean="0">
                <a:latin typeface="Times New Roman" pitchFamily="18" charset="0"/>
                <a:cs typeface="Times New Roman" pitchFamily="18" charset="0"/>
              </a:rPr>
              <a:t>” ұлттық инновациялық ғылыми-зерттеу орталығынан Куәлік. Нұр-Сұлтан қаласы. </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академик А.С.</a:t>
            </a:r>
            <a:r>
              <a:rPr lang="ru-RU" sz="1200" dirty="0" err="1" smtClean="0">
                <a:latin typeface="Times New Roman" pitchFamily="18" charset="0"/>
                <a:cs typeface="Times New Roman" pitchFamily="18" charset="0"/>
              </a:rPr>
              <a:t>Қыдыршаевқа берілген</a:t>
            </a:r>
            <a:r>
              <a:rPr lang="ru-RU" sz="1200" dirty="0" smtClean="0">
                <a:latin typeface="Times New Roman" pitchFamily="18" charset="0"/>
                <a:cs typeface="Times New Roman" pitchFamily="18" charset="0"/>
              </a:rPr>
              <a:t>.</a:t>
            </a:r>
          </a:p>
          <a:p>
            <a:pPr algn="just"/>
            <a:r>
              <a:rPr lang="kk-KZ" sz="1200" b="1" dirty="0" smtClean="0">
                <a:latin typeface="Times New Roman" pitchFamily="18" charset="0"/>
                <a:cs typeface="Times New Roman" pitchFamily="18" charset="0"/>
              </a:rPr>
              <a:t>    10.19. Куәлік-</a:t>
            </a:r>
            <a:r>
              <a:rPr lang="ru-RU" sz="1200" b="1" dirty="0" smtClean="0">
                <a:latin typeface="Times New Roman" pitchFamily="18" charset="0"/>
                <a:cs typeface="Times New Roman" pitchFamily="18" charset="0"/>
              </a:rPr>
              <a:t>Удостоверение №3 «Ж</a:t>
            </a:r>
            <a:r>
              <a:rPr lang="kk-KZ" sz="1200" b="1" dirty="0" smtClean="0">
                <a:latin typeface="Times New Roman" pitchFamily="18" charset="0"/>
                <a:cs typeface="Times New Roman" pitchFamily="18" charset="0"/>
              </a:rPr>
              <a:t>ұбан Молдағалиев</a:t>
            </a:r>
            <a:r>
              <a:rPr lang="ru-RU" sz="1200" b="1" dirty="0" smtClean="0">
                <a:latin typeface="Times New Roman" pitchFamily="18" charset="0"/>
                <a:cs typeface="Times New Roman" pitchFamily="18" charset="0"/>
              </a:rPr>
              <a:t>» </a:t>
            </a:r>
            <a:r>
              <a:rPr lang="ru-RU" sz="1200" b="1" dirty="0" err="1" smtClean="0">
                <a:latin typeface="Times New Roman" pitchFamily="18" charset="0"/>
                <a:cs typeface="Times New Roman" pitchFamily="18" charset="0"/>
              </a:rPr>
              <a:t>атындағы төсбелгі.</a:t>
            </a:r>
            <a:r>
              <a:rPr lang="en-US" sz="1200" b="1"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Батыс Қазақстан облысының әкімдігінің</a:t>
            </a:r>
            <a:r>
              <a:rPr lang="kk-KZ" sz="1200" b="1" dirty="0" smtClean="0">
                <a:latin typeface="Times New Roman" pitchFamily="18" charset="0"/>
                <a:cs typeface="Times New Roman" pitchFamily="18" charset="0"/>
              </a:rPr>
              <a:t> </a:t>
            </a:r>
            <a:r>
              <a:rPr lang="kk-KZ" sz="1200" dirty="0" smtClean="0">
                <a:latin typeface="Times New Roman" pitchFamily="18" charset="0"/>
                <a:cs typeface="Times New Roman" pitchFamily="18" charset="0"/>
              </a:rPr>
              <a:t>Куәлігі. Батыс Қазақстан облысы. </a:t>
            </a:r>
            <a:r>
              <a:rPr lang="ru-RU"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академик А.С.</a:t>
            </a:r>
            <a:r>
              <a:rPr lang="ru-RU" sz="1200" dirty="0" err="1" smtClean="0">
                <a:latin typeface="Times New Roman" pitchFamily="18" charset="0"/>
                <a:cs typeface="Times New Roman" pitchFamily="18" charset="0"/>
              </a:rPr>
              <a:t>Қыдыршаевқа берілген</a:t>
            </a:r>
            <a:r>
              <a:rPr lang="ru-RU" sz="1200" dirty="0" smtClean="0">
                <a:latin typeface="Times New Roman" pitchFamily="18" charset="0"/>
                <a:cs typeface="Times New Roman" pitchFamily="18" charset="0"/>
              </a:rPr>
              <a:t>.</a:t>
            </a:r>
            <a:endParaRPr lang="kk-KZ" sz="1200" b="1" dirty="0" smtClean="0">
              <a:latin typeface="Times New Roman" pitchFamily="18" charset="0"/>
              <a:cs typeface="Times New Roman" pitchFamily="18" charset="0"/>
            </a:endParaRPr>
          </a:p>
          <a:p>
            <a:pPr algn="just"/>
            <a:r>
              <a:rPr lang="kk-KZ" sz="1200" b="1" dirty="0" smtClean="0">
                <a:latin typeface="Times New Roman" pitchFamily="18" charset="0"/>
                <a:cs typeface="Times New Roman" pitchFamily="18" charset="0"/>
              </a:rPr>
              <a:t>    10.20.Сертификат. </a:t>
            </a:r>
            <a:r>
              <a:rPr lang="ru-RU" sz="1200" dirty="0" err="1" smtClean="0">
                <a:latin typeface="Times New Roman" pitchFamily="18" charset="0"/>
                <a:cs typeface="Times New Roman" pitchFamily="18" charset="0"/>
              </a:rPr>
              <a:t>Қазақстан Республикасы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ғылым және жоғары білім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министрлігінің </a:t>
            </a:r>
            <a:r>
              <a:rPr lang="ru-RU" sz="1200" dirty="0" smtClean="0">
                <a:latin typeface="Times New Roman" pitchFamily="18" charset="0"/>
                <a:cs typeface="Times New Roman" pitchFamily="18" charset="0"/>
              </a:rPr>
              <a:t>Сертификаты. </a:t>
            </a:r>
            <a:r>
              <a:rPr lang="ru-RU" sz="1200" dirty="0" err="1" smtClean="0">
                <a:latin typeface="Times New Roman" pitchFamily="18" charset="0"/>
                <a:cs typeface="Times New Roman" pitchFamily="18" charset="0"/>
              </a:rPr>
              <a:t>Алматы</a:t>
            </a:r>
            <a:r>
              <a:rPr lang="ru-RU" sz="1200" dirty="0" smtClean="0">
                <a:latin typeface="Times New Roman" pitchFamily="18" charset="0"/>
                <a:cs typeface="Times New Roman" pitchFamily="18" charset="0"/>
              </a:rPr>
              <a:t>, 2022 ж. «</a:t>
            </a:r>
            <a:r>
              <a:rPr lang="ru-RU" sz="1200" dirty="0" err="1" smtClean="0">
                <a:latin typeface="Times New Roman" pitchFamily="18" charset="0"/>
                <a:cs typeface="Times New Roman" pitchFamily="18" charset="0"/>
              </a:rPr>
              <a:t>Рухани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жаңғыру» институтының </a:t>
            </a:r>
            <a:r>
              <a:rPr lang="ru-RU" sz="1200" dirty="0" smtClean="0">
                <a:latin typeface="Times New Roman" pitchFamily="18" charset="0"/>
                <a:cs typeface="Times New Roman" pitchFamily="18" charset="0"/>
              </a:rPr>
              <a:t>директоры, </a:t>
            </a:r>
            <a:r>
              <a:rPr lang="ru-RU" sz="1200" dirty="0" err="1" smtClean="0">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академик А.С.</a:t>
            </a:r>
            <a:r>
              <a:rPr lang="ru-RU" sz="1200" dirty="0" err="1" smtClean="0">
                <a:latin typeface="Times New Roman" pitchFamily="18" charset="0"/>
                <a:cs typeface="Times New Roman" pitchFamily="18" charset="0"/>
              </a:rPr>
              <a:t>Қыдыршаевқа берілген</a:t>
            </a:r>
            <a:r>
              <a:rPr lang="ru-RU" sz="1200" dirty="0" smtClean="0">
                <a:latin typeface="Times New Roman" pitchFamily="18" charset="0"/>
                <a:cs typeface="Times New Roman" pitchFamily="18" charset="0"/>
              </a:rPr>
              <a:t>.</a:t>
            </a:r>
            <a:endParaRPr lang="ru-RU" sz="12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itchFamily="18" charset="0"/>
              <a:ea typeface="Yu Gothic UI Light" pitchFamily="34" charset="-128"/>
              <a:cs typeface="Times New Roman" pitchFamily="18" charset="0"/>
            </a:endParaRPr>
          </a:p>
          <a:p>
            <a:pPr algn="just"/>
            <a:endParaRPr lang="kk-KZ" sz="1200" b="1" dirty="0" smtClean="0">
              <a:latin typeface="Times New Roman" pitchFamily="18" charset="0"/>
              <a:cs typeface="Times New Roman" pitchFamily="18" charset="0"/>
            </a:endParaRPr>
          </a:p>
          <a:p>
            <a:pPr algn="just"/>
            <a:r>
              <a:rPr lang="kk-KZ" sz="1200" b="1" dirty="0" smtClean="0">
                <a:latin typeface="Times New Roman" pitchFamily="18" charset="0"/>
                <a:cs typeface="Times New Roman" pitchFamily="18" charset="0"/>
              </a:rPr>
              <a:t> </a:t>
            </a:r>
            <a:endParaRPr lang="ru-RU" sz="1200" b="1" dirty="0">
              <a:latin typeface="Times New Roman" pitchFamily="18" charset="0"/>
              <a:cs typeface="Times New Roman" pitchFamily="18" charset="0"/>
            </a:endParaRP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image010.jpg"/>
          <p:cNvPicPr>
            <a:picLocks noChangeAspect="1"/>
          </p:cNvPicPr>
          <p:nvPr/>
        </p:nvPicPr>
        <p:blipFill>
          <a:blip r:embed="rId2"/>
          <a:srcRect l="16637" t="24516" r="31466" b="9859"/>
          <a:stretch>
            <a:fillRect/>
          </a:stretch>
        </p:blipFill>
        <p:spPr>
          <a:xfrm rot="16200000">
            <a:off x="5417350" y="154758"/>
            <a:ext cx="1666887" cy="2500332"/>
          </a:xfrm>
          <a:prstGeom prst="rect">
            <a:avLst/>
          </a:prstGeom>
          <a:ln>
            <a:noFill/>
          </a:ln>
          <a:effectLst>
            <a:outerShdw blurRad="190500" algn="tl" rotWithShape="0">
              <a:srgbClr val="000000">
                <a:alpha val="70000"/>
              </a:srgbClr>
            </a:outerShdw>
          </a:effectLst>
        </p:spPr>
      </p:pic>
      <p:pic>
        <p:nvPicPr>
          <p:cNvPr id="7" name="Рисунок 6" descr="image011.jpg"/>
          <p:cNvPicPr>
            <a:picLocks noChangeAspect="1"/>
          </p:cNvPicPr>
          <p:nvPr/>
        </p:nvPicPr>
        <p:blipFill>
          <a:blip r:embed="rId3"/>
          <a:srcRect l="19653" t="4167" r="40174" b="2083"/>
          <a:stretch>
            <a:fillRect/>
          </a:stretch>
        </p:blipFill>
        <p:spPr>
          <a:xfrm rot="16200000">
            <a:off x="5268918" y="3517901"/>
            <a:ext cx="1320809" cy="3714776"/>
          </a:xfrm>
          <a:prstGeom prst="rect">
            <a:avLst/>
          </a:prstGeom>
          <a:ln>
            <a:noFill/>
          </a:ln>
          <a:effectLst>
            <a:outerShdw blurRad="190500" algn="tl" rotWithShape="0">
              <a:srgbClr val="000000">
                <a:alpha val="70000"/>
              </a:srgbClr>
            </a:outerShdw>
          </a:effectLst>
        </p:spPr>
      </p:pic>
      <p:pic>
        <p:nvPicPr>
          <p:cNvPr id="10" name="Рисунок 9" descr="a2ed46bc-81f4-4f40-89c4-5bdd2341b499.jpg"/>
          <p:cNvPicPr>
            <a:picLocks noChangeAspect="1"/>
          </p:cNvPicPr>
          <p:nvPr/>
        </p:nvPicPr>
        <p:blipFill>
          <a:blip r:embed="rId4" cstate="print"/>
          <a:srcRect l="18019" r="18917"/>
          <a:stretch>
            <a:fillRect/>
          </a:stretch>
        </p:blipFill>
        <p:spPr>
          <a:xfrm rot="16200000">
            <a:off x="4918969" y="1367519"/>
            <a:ext cx="1285884" cy="4408714"/>
          </a:xfrm>
          <a:prstGeom prst="rect">
            <a:avLst/>
          </a:prstGeom>
          <a:ln>
            <a:noFill/>
          </a:ln>
          <a:effectLst>
            <a:outerShdw blurRad="190500" algn="tl" rotWithShape="0">
              <a:srgbClr val="000000">
                <a:alpha val="70000"/>
              </a:srgbClr>
            </a:outerShdw>
          </a:effectLst>
        </p:spPr>
      </p:pic>
      <p:pic>
        <p:nvPicPr>
          <p:cNvPr id="11" name="Рисунок 10" descr="ae7535a8-3e1a-49fd-b82d-1ae72c491581.jpg"/>
          <p:cNvPicPr>
            <a:picLocks noChangeAspect="1"/>
          </p:cNvPicPr>
          <p:nvPr/>
        </p:nvPicPr>
        <p:blipFill>
          <a:blip r:embed="rId5" cstate="print"/>
          <a:srcRect t="20625" r="2703" b="20000"/>
          <a:stretch>
            <a:fillRect/>
          </a:stretch>
        </p:blipFill>
        <p:spPr>
          <a:xfrm rot="16200000">
            <a:off x="2759740" y="240600"/>
            <a:ext cx="1624256" cy="2143140"/>
          </a:xfrm>
          <a:prstGeom prst="rect">
            <a:avLst/>
          </a:prstGeom>
          <a:ln>
            <a:noFill/>
          </a:ln>
          <a:effectLst>
            <a:outerShdw blurRad="190500" algn="tl" rotWithShape="0">
              <a:srgbClr val="000000">
                <a:alpha val="70000"/>
              </a:srgbClr>
            </a:outerShdw>
          </a:effectLst>
        </p:spPr>
      </p:pic>
      <p:pic>
        <p:nvPicPr>
          <p:cNvPr id="13" name="Рисунок 12" descr="8a62e71d-fa63-43d4-a5f2-e1e5fa51febc.jpg"/>
          <p:cNvPicPr>
            <a:picLocks noChangeAspect="1"/>
          </p:cNvPicPr>
          <p:nvPr/>
        </p:nvPicPr>
        <p:blipFill>
          <a:blip r:embed="rId6" cstate="print"/>
          <a:srcRect l="2252" t="17708" b="17708"/>
          <a:stretch>
            <a:fillRect/>
          </a:stretch>
        </p:blipFill>
        <p:spPr>
          <a:xfrm>
            <a:off x="1071538" y="2500306"/>
            <a:ext cx="1571636" cy="1981058"/>
          </a:xfrm>
          <a:prstGeom prst="rect">
            <a:avLst/>
          </a:prstGeom>
          <a:ln>
            <a:noFill/>
          </a:ln>
          <a:effectLst>
            <a:outerShdw blurRad="190500" algn="tl" rotWithShape="0">
              <a:srgbClr val="000000">
                <a:alpha val="70000"/>
              </a:srgbClr>
            </a:outerShdw>
          </a:effectLst>
        </p:spPr>
      </p:pic>
      <p:pic>
        <p:nvPicPr>
          <p:cNvPr id="14" name="Рисунок 13" descr="b9e1ba2a-20ae-415e-8181-ddb97bb0c2eb.jpg"/>
          <p:cNvPicPr>
            <a:picLocks noChangeAspect="1"/>
          </p:cNvPicPr>
          <p:nvPr/>
        </p:nvPicPr>
        <p:blipFill>
          <a:blip r:embed="rId7" cstate="print">
            <a:lum bright="20000"/>
          </a:blip>
          <a:srcRect t="14583" r="-1352" b="14583"/>
          <a:stretch>
            <a:fillRect/>
          </a:stretch>
        </p:blipFill>
        <p:spPr>
          <a:xfrm>
            <a:off x="1142976" y="357166"/>
            <a:ext cx="1276428" cy="1928826"/>
          </a:xfrm>
          <a:prstGeom prst="rect">
            <a:avLst/>
          </a:prstGeom>
          <a:ln>
            <a:noFill/>
          </a:ln>
          <a:effectLst>
            <a:outerShdw blurRad="190500" algn="tl" rotWithShape="0">
              <a:srgbClr val="000000">
                <a:alpha val="70000"/>
              </a:srgbClr>
            </a:outerShdw>
          </a:effectLst>
        </p:spPr>
      </p:pic>
      <p:pic>
        <p:nvPicPr>
          <p:cNvPr id="8" name="Рисунок 7" descr="7829e1e4-e616-486b-a72f-7cf3bcc8b75b.jpg"/>
          <p:cNvPicPr>
            <a:picLocks noChangeAspect="1"/>
          </p:cNvPicPr>
          <p:nvPr/>
        </p:nvPicPr>
        <p:blipFill>
          <a:blip r:embed="rId8" cstate="print"/>
          <a:srcRect l="-1802" t="17708" r="2702" b="17708"/>
          <a:stretch>
            <a:fillRect/>
          </a:stretch>
        </p:blipFill>
        <p:spPr>
          <a:xfrm rot="16200000">
            <a:off x="1352419" y="4148251"/>
            <a:ext cx="2071702" cy="2919216"/>
          </a:xfrm>
          <a:prstGeom prst="rect">
            <a:avLst/>
          </a:prstGeom>
          <a:ln>
            <a:noFill/>
          </a:ln>
          <a:effectLst>
            <a:outerShdw blurRad="190500" algn="tl" rotWithShape="0">
              <a:srgbClr val="000000">
                <a:alpha val="70000"/>
              </a:srgbClr>
            </a:outerShdw>
          </a:effectLst>
        </p:spPr>
      </p:pic>
    </p:spTree>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image008.jpg"/>
          <p:cNvPicPr>
            <a:picLocks noChangeAspect="1"/>
          </p:cNvPicPr>
          <p:nvPr/>
        </p:nvPicPr>
        <p:blipFill>
          <a:blip r:embed="rId2"/>
          <a:srcRect l="11758" t="2083" r="52945" b="4166"/>
          <a:stretch>
            <a:fillRect/>
          </a:stretch>
        </p:blipFill>
        <p:spPr>
          <a:xfrm rot="16200000">
            <a:off x="2011345" y="-11137"/>
            <a:ext cx="977907" cy="3143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Рисунок 3" descr="image007.jpg"/>
          <p:cNvPicPr>
            <a:picLocks noChangeAspect="1"/>
          </p:cNvPicPr>
          <p:nvPr/>
        </p:nvPicPr>
        <p:blipFill>
          <a:blip r:embed="rId3"/>
          <a:srcRect l="15970" t="1042" r="40659"/>
          <a:stretch>
            <a:fillRect/>
          </a:stretch>
        </p:blipFill>
        <p:spPr>
          <a:xfrm rot="16200000">
            <a:off x="5757110" y="-42125"/>
            <a:ext cx="1058805" cy="3143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image009.jpg"/>
          <p:cNvPicPr>
            <a:picLocks noChangeAspect="1"/>
          </p:cNvPicPr>
          <p:nvPr/>
        </p:nvPicPr>
        <p:blipFill>
          <a:blip r:embed="rId4"/>
          <a:srcRect l="3310" t="2772" r="57075"/>
          <a:stretch>
            <a:fillRect/>
          </a:stretch>
        </p:blipFill>
        <p:spPr>
          <a:xfrm rot="16200000">
            <a:off x="5843628" y="1585868"/>
            <a:ext cx="1028645" cy="3429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33054da3-1a88-452d-867a-8bb572dd1dca.jpg"/>
          <p:cNvPicPr>
            <a:picLocks noChangeAspect="1"/>
          </p:cNvPicPr>
          <p:nvPr/>
        </p:nvPicPr>
        <p:blipFill>
          <a:blip r:embed="rId5" cstate="print"/>
          <a:srcRect l="13963" t="1875" r="11712" b="2291"/>
          <a:stretch>
            <a:fillRect/>
          </a:stretch>
        </p:blipFill>
        <p:spPr>
          <a:xfrm rot="16200000">
            <a:off x="5745681" y="3469766"/>
            <a:ext cx="1153102" cy="3214711"/>
          </a:xfrm>
          <a:prstGeom prst="rect">
            <a:avLst/>
          </a:prstGeom>
          <a:ln>
            <a:noFill/>
          </a:ln>
          <a:effectLst>
            <a:outerShdw blurRad="292100" dist="139700" dir="2700000" algn="tl" rotWithShape="0">
              <a:srgbClr val="333333">
                <a:alpha val="65000"/>
              </a:srgbClr>
            </a:outerShdw>
          </a:effectLst>
        </p:spPr>
      </p:pic>
      <p:pic>
        <p:nvPicPr>
          <p:cNvPr id="9" name="Рисунок 8" descr="bea8c9da-8ac7-48ac-84a1-88d729b9e519.jpg"/>
          <p:cNvPicPr>
            <a:picLocks noChangeAspect="1"/>
          </p:cNvPicPr>
          <p:nvPr/>
        </p:nvPicPr>
        <p:blipFill>
          <a:blip r:embed="rId6" cstate="print">
            <a:lum bright="30000"/>
          </a:blip>
          <a:srcRect l="16216" t="2083" r="16216" b="2083"/>
          <a:stretch>
            <a:fillRect/>
          </a:stretch>
        </p:blipFill>
        <p:spPr>
          <a:xfrm rot="16200000">
            <a:off x="1987808" y="3584300"/>
            <a:ext cx="1024980" cy="3143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image008.jpg"/>
          <p:cNvPicPr>
            <a:picLocks noChangeAspect="1"/>
          </p:cNvPicPr>
          <p:nvPr/>
        </p:nvPicPr>
        <p:blipFill>
          <a:blip r:embed="rId2"/>
          <a:srcRect l="11758" t="2083" r="52945" b="4166"/>
          <a:stretch>
            <a:fillRect/>
          </a:stretch>
        </p:blipFill>
        <p:spPr>
          <a:xfrm rot="16200000">
            <a:off x="1964513" y="1678769"/>
            <a:ext cx="1143008" cy="32147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ChangeArrowheads="1"/>
          </p:cNvSpPr>
          <p:nvPr/>
        </p:nvSpPr>
        <p:spPr bwMode="auto">
          <a:xfrm>
            <a:off x="1142976" y="1571612"/>
            <a:ext cx="7072362"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just" fontAlgn="base">
              <a:spcBef>
                <a:spcPct val="0"/>
              </a:spcBef>
              <a:spcAft>
                <a:spcPct val="0"/>
              </a:spcAft>
            </a:pP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І. Жоспар – жарты жұмыс. Ағымдағы ақпарат беру мерзімінде кешенді жоспарлы жұмыс атқарылды. </a:t>
            </a:r>
            <a:r>
              <a:rPr kumimoji="0" lang="kk-KZ"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«Болашаққа бағдар: рухани жаңғыру», «Ұлы Даланың жеті қыры»</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атты бағдарламалық мақалаларының негізгі бағыттары мен нақты жобаларын іске асыруға қатысты университет бойынша «Рухани жаңғыру» институтының жетекшілігімен ұйымдастырылған іс-шаралар саны: </a:t>
            </a:r>
            <a:r>
              <a:rPr kumimoji="0" lang="kk-KZ" sz="14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519 </a:t>
            </a:r>
            <a:r>
              <a:rPr kumimoji="0" lang="kk-KZ"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lang="kk-KZ" sz="1400" i="1" dirty="0" smtClean="0">
                <a:latin typeface="Times New Roman" pitchFamily="18" charset="0"/>
                <a:ea typeface="Times New Roman" pitchFamily="18" charset="0"/>
                <a:cs typeface="Times New Roman" pitchFamily="18" charset="0"/>
              </a:rPr>
              <a:t>бес жүз он тоғыз</a:t>
            </a:r>
            <a:r>
              <a:rPr kumimoji="0" lang="kk-KZ"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Оның ішінде:</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Халықаралық, республикалық, облыстық, қалалық және университетішілік дөңгелек үстел-33</a:t>
            </a:r>
            <a:r>
              <a:rPr lang="kk-KZ" sz="1400" dirty="0" smtClean="0">
                <a:latin typeface="Times New Roman" pitchFamily="18" charset="0"/>
                <a:ea typeface="Times New Roman" pitchFamily="18" charset="0"/>
                <a:cs typeface="Times New Roman" pitchFamily="18" charset="0"/>
              </a:rPr>
              <a:t>; Халықаралық, республикалық, облыстық, қалалық және университетішілік семинарлар</a:t>
            </a:r>
            <a:r>
              <a:rPr kumimoji="0" lang="kk-KZ"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(шеберлік сағаттары (мастер класс), презентация-таныстырылымдар, конкурс-байқаулар, т.б.-</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23</a:t>
            </a:r>
            <a:r>
              <a:rPr lang="kk-KZ" sz="1400" dirty="0" smtClean="0">
                <a:latin typeface="Times New Roman" pitchFamily="18" charset="0"/>
                <a:ea typeface="Times New Roman" pitchFamily="18" charset="0"/>
                <a:cs typeface="Times New Roman" pitchFamily="18" charset="0"/>
              </a:rPr>
              <a:t>; Халықаралық, республикалық, облыстық, қалалық және университетішілік конференциялар-29</a:t>
            </a:r>
            <a:r>
              <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кездесулер,</a:t>
            </a:r>
            <a:r>
              <a:rPr kumimoji="0" lang="kk-KZ" sz="1400" b="0" i="0"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сұхбат (телесұхбат, газет, журнал бетіндегі сұхбаттар)- 21; факультеттер арасында ұйымдастырылған іс-шаралар-183; “Қоғамдық рухани жаңғыру” бағдарламасы аясында жарық көрген жарияланымдар (монография, ғылыми жинақ, халықаралық, республикалық журнал, газет беттеріндегі мақала, т.б.) – 230.</a:t>
            </a:r>
            <a:endParaRPr kumimoji="0" lang="kk-KZ" sz="1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a:spLocks noChangeArrowheads="1"/>
          </p:cNvSpPr>
          <p:nvPr/>
        </p:nvSpPr>
        <p:spPr bwMode="auto">
          <a:xfrm>
            <a:off x="1000100" y="214290"/>
            <a:ext cx="7358114"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1600" b="1" i="0" u="none" strike="noStrike" cap="none" normalizeH="0" baseline="0" dirty="0" smtClean="0">
                <a:ln>
                  <a:noFill/>
                </a:ln>
                <a:solidFill>
                  <a:schemeClr val="tx1"/>
                </a:solidFill>
                <a:latin typeface="Times New Roman" pitchFamily="18" charset="0"/>
                <a:ea typeface="Times New Roman" pitchFamily="18" charset="0"/>
                <a:cs typeface="Times New Roman" pitchFamily="18" charset="0"/>
              </a:rPr>
              <a:t>М.Өтемісов атындағы Батыс Қазақстан университетінің </a:t>
            </a:r>
            <a:r>
              <a:rPr kumimoji="0" lang="kk-KZ" sz="1600" b="1" i="0" u="none" strike="noStrike" cap="none" normalizeH="0" baseline="0" dirty="0" smtClean="0">
                <a:ln>
                  <a:noFill/>
                </a:ln>
                <a:solidFill>
                  <a:schemeClr val="tx1"/>
                </a:solidFill>
                <a:latin typeface="Calibri"/>
                <a:ea typeface="Times New Roman" pitchFamily="18" charset="0"/>
                <a:cs typeface="Times New Roman" pitchFamily="18" charset="0"/>
              </a:rPr>
              <a:t>«</a:t>
            </a:r>
            <a:r>
              <a:rPr kumimoji="0" lang="kk-KZ" sz="1600" b="1" i="0" u="none" strike="noStrike" cap="none" normalizeH="0" baseline="0" dirty="0" smtClean="0">
                <a:ln>
                  <a:noFill/>
                </a:ln>
                <a:solidFill>
                  <a:schemeClr val="tx1"/>
                </a:solidFill>
                <a:latin typeface="Times New Roman" pitchFamily="18" charset="0"/>
                <a:ea typeface="Times New Roman" pitchFamily="18" charset="0"/>
                <a:cs typeface="Times New Roman" pitchFamily="18" charset="0"/>
              </a:rPr>
              <a:t>Рухани жаңғыру</a:t>
            </a:r>
            <a:r>
              <a:rPr kumimoji="0" lang="kk-KZ" sz="1600" b="1" i="0" u="none" strike="noStrike" cap="none" normalizeH="0" baseline="0" dirty="0" smtClean="0">
                <a:ln>
                  <a:noFill/>
                </a:ln>
                <a:solidFill>
                  <a:schemeClr val="tx1"/>
                </a:solidFill>
                <a:latin typeface="Calibri"/>
                <a:ea typeface="Times New Roman" pitchFamily="18" charset="0"/>
                <a:cs typeface="Times New Roman" pitchFamily="18" charset="0"/>
              </a:rPr>
              <a:t>»</a:t>
            </a:r>
            <a:r>
              <a:rPr kumimoji="0" lang="kk-KZ" sz="1600" b="1" i="0" u="none" strike="noStrike" cap="none" normalizeH="0" baseline="0" dirty="0" smtClean="0">
                <a:ln>
                  <a:noFill/>
                </a:ln>
                <a:solidFill>
                  <a:schemeClr val="tx1"/>
                </a:solidFill>
                <a:latin typeface="Times New Roman" pitchFamily="18" charset="0"/>
                <a:ea typeface="Times New Roman" pitchFamily="18" charset="0"/>
                <a:cs typeface="Times New Roman" pitchFamily="18" charset="0"/>
              </a:rPr>
              <a:t> институты бойынша </a:t>
            </a:r>
            <a:r>
              <a:rPr kumimoji="0" lang="kk-KZ" sz="1600" b="1" i="0" u="none" strike="noStrike" cap="none" normalizeH="0" baseline="0" dirty="0" smtClean="0">
                <a:ln>
                  <a:noFill/>
                </a:ln>
                <a:solidFill>
                  <a:schemeClr val="tx1"/>
                </a:solidFill>
                <a:latin typeface="Calibri"/>
                <a:ea typeface="Times New Roman" pitchFamily="18" charset="0"/>
                <a:cs typeface="Times New Roman" pitchFamily="18" charset="0"/>
              </a:rPr>
              <a:t>«</a:t>
            </a:r>
            <a:r>
              <a:rPr kumimoji="0" lang="kk-KZ" sz="1600" b="1" i="0" u="none" strike="noStrike" cap="none" normalizeH="0" baseline="0" dirty="0" smtClean="0">
                <a:ln>
                  <a:noFill/>
                </a:ln>
                <a:solidFill>
                  <a:schemeClr val="tx1"/>
                </a:solidFill>
                <a:latin typeface="Times New Roman" pitchFamily="18" charset="0"/>
                <a:ea typeface="Times New Roman" pitchFamily="18" charset="0"/>
                <a:cs typeface="Times New Roman" pitchFamily="18" charset="0"/>
              </a:rPr>
              <a:t>Рухани жаңғыру</a:t>
            </a:r>
            <a:r>
              <a:rPr kumimoji="0" lang="kk-KZ" sz="1600" b="1" i="0" u="none" strike="noStrike" cap="none" normalizeH="0" baseline="0" dirty="0" smtClean="0">
                <a:ln>
                  <a:noFill/>
                </a:ln>
                <a:solidFill>
                  <a:schemeClr val="tx1"/>
                </a:solidFill>
                <a:latin typeface="Calibri"/>
                <a:ea typeface="Times New Roman" pitchFamily="18" charset="0"/>
                <a:cs typeface="Times New Roman" pitchFamily="18" charset="0"/>
              </a:rPr>
              <a:t>»</a:t>
            </a:r>
            <a:r>
              <a:rPr kumimoji="0" lang="kk-KZ" sz="1600" b="1" i="0" u="none" strike="noStrike" cap="none" normalizeH="0" baseline="0" dirty="0" smtClean="0">
                <a:ln>
                  <a:noFill/>
                </a:ln>
                <a:solidFill>
                  <a:schemeClr val="tx1"/>
                </a:solidFill>
                <a:latin typeface="Times New Roman" pitchFamily="18" charset="0"/>
                <a:ea typeface="Times New Roman" pitchFamily="18" charset="0"/>
                <a:cs typeface="Times New Roman" pitchFamily="18" charset="0"/>
              </a:rPr>
              <a:t> бағдарламасы аясында атқарылған іс-шаралар туралы </a:t>
            </a:r>
          </a:p>
          <a:p>
            <a:pPr marL="0" marR="0" lvl="0" indent="0" algn="ctr" defTabSz="914400" rtl="0" eaLnBrk="1" fontAlgn="base" latinLnBrk="0" hangingPunct="1">
              <a:lnSpc>
                <a:spcPct val="100000"/>
              </a:lnSpc>
              <a:spcBef>
                <a:spcPct val="0"/>
              </a:spcBef>
              <a:spcAft>
                <a:spcPct val="0"/>
              </a:spcAft>
              <a:buClrTx/>
              <a:buSzTx/>
              <a:buFontTx/>
              <a:buNone/>
              <a:tabLst/>
            </a:pPr>
            <a:r>
              <a:rPr kumimoji="0" lang="kk-KZ" sz="1600" b="0" i="1" u="none" strike="noStrike" cap="none" normalizeH="0" baseline="0" dirty="0" smtClean="0">
                <a:ln>
                  <a:noFill/>
                </a:ln>
                <a:solidFill>
                  <a:schemeClr val="tx1"/>
                </a:solidFill>
                <a:latin typeface="Times New Roman" pitchFamily="18" charset="0"/>
                <a:ea typeface="Times New Roman" pitchFamily="18" charset="0"/>
                <a:cs typeface="Times New Roman" pitchFamily="18" charset="0"/>
              </a:rPr>
              <a:t>(2021 ж., қаңтар </a:t>
            </a:r>
            <a:r>
              <a:rPr kumimoji="0" lang="kk-KZ" sz="1600" b="0" i="1" u="none" strike="noStrike" cap="none" normalizeH="0" baseline="0" dirty="0" smtClean="0">
                <a:ln>
                  <a:noFill/>
                </a:ln>
                <a:solidFill>
                  <a:schemeClr val="tx1"/>
                </a:solidFill>
                <a:latin typeface="Calibri"/>
                <a:ea typeface="Times New Roman" pitchFamily="18" charset="0"/>
                <a:cs typeface="Times New Roman" pitchFamily="18" charset="0"/>
              </a:rPr>
              <a:t>–</a:t>
            </a:r>
            <a:r>
              <a:rPr kumimoji="0" lang="kk-KZ" sz="1600" b="0" i="1" u="none" strike="noStrike" cap="none" normalizeH="0" baseline="0" dirty="0" smtClean="0">
                <a:ln>
                  <a:noFill/>
                </a:ln>
                <a:solidFill>
                  <a:schemeClr val="tx1"/>
                </a:solidFill>
                <a:latin typeface="Times New Roman" pitchFamily="18" charset="0"/>
                <a:ea typeface="Times New Roman" pitchFamily="18" charset="0"/>
                <a:cs typeface="Times New Roman" pitchFamily="18" charset="0"/>
              </a:rPr>
              <a:t> 2022 ж., желтоқсан аралығы)</a:t>
            </a:r>
            <a:r>
              <a:rPr kumimoji="0" lang="kk-KZ" sz="1600" b="1" i="0" u="none" strike="noStrike" cap="none" normalizeH="0" baseline="0" dirty="0" smtClean="0">
                <a:ln>
                  <a:noFill/>
                </a:ln>
                <a:solidFill>
                  <a:schemeClr val="tx1"/>
                </a:solidFill>
                <a:latin typeface="Times New Roman" pitchFamily="18" charset="0"/>
                <a:ea typeface="Times New Roman" pitchFamily="18" charset="0"/>
                <a:cs typeface="Times New Roman" pitchFamily="18" charset="0"/>
              </a:rPr>
              <a:t> </a:t>
            </a:r>
            <a:endParaRPr kumimoji="0" lang="ru-RU" sz="700" b="0" i="0" u="none" strike="noStrike" cap="none" normalizeH="0" baseline="0" dirty="0" smtClean="0">
              <a:ln>
                <a:noFill/>
              </a:ln>
              <a:solidFill>
                <a:schemeClr val="tx1"/>
              </a:solidFill>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kk-KZ" sz="1600" b="1" i="0" u="none" strike="noStrike" cap="none" normalizeH="0" baseline="0" dirty="0" smtClean="0">
                <a:ln>
                  <a:noFill/>
                </a:ln>
                <a:solidFill>
                  <a:schemeClr val="tx1"/>
                </a:solidFill>
                <a:latin typeface="Times New Roman" pitchFamily="18" charset="0"/>
                <a:ea typeface="Times New Roman" pitchFamily="18" charset="0"/>
                <a:cs typeface="Times New Roman" pitchFamily="18" charset="0"/>
              </a:rPr>
              <a:t>а қ п а р а т</a:t>
            </a:r>
          </a:p>
        </p:txBody>
      </p:sp>
      <p:pic>
        <p:nvPicPr>
          <p:cNvPr id="4" name="Рисунок 3" descr="IMG_5381.JPG"/>
          <p:cNvPicPr>
            <a:picLocks noChangeAspect="1"/>
          </p:cNvPicPr>
          <p:nvPr/>
        </p:nvPicPr>
        <p:blipFill>
          <a:blip r:embed="rId2" cstate="print"/>
          <a:stretch>
            <a:fillRect/>
          </a:stretch>
        </p:blipFill>
        <p:spPr>
          <a:xfrm>
            <a:off x="1142976" y="4714884"/>
            <a:ext cx="2250297" cy="142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IMG_0078.JPG"/>
          <p:cNvPicPr>
            <a:picLocks noChangeAspect="1"/>
          </p:cNvPicPr>
          <p:nvPr/>
        </p:nvPicPr>
        <p:blipFill>
          <a:blip r:embed="rId3" cstate="print"/>
          <a:stretch>
            <a:fillRect/>
          </a:stretch>
        </p:blipFill>
        <p:spPr>
          <a:xfrm>
            <a:off x="3571868" y="4714884"/>
            <a:ext cx="2143140" cy="14287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IMG_0062.JPG"/>
          <p:cNvPicPr>
            <a:picLocks noChangeAspect="1"/>
          </p:cNvPicPr>
          <p:nvPr/>
        </p:nvPicPr>
        <p:blipFill>
          <a:blip r:embed="rId4" cstate="print"/>
          <a:stretch>
            <a:fillRect/>
          </a:stretch>
        </p:blipFill>
        <p:spPr>
          <a:xfrm>
            <a:off x="5857884" y="4714884"/>
            <a:ext cx="2178863" cy="1452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825028920"/>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5786" y="928670"/>
            <a:ext cx="7500990" cy="4701287"/>
          </a:xfrm>
          <a:prstGeom prst="rect">
            <a:avLst/>
          </a:prstGeom>
          <a:noFill/>
        </p:spPr>
        <p:txBody>
          <a:bodyPr wrap="square">
            <a:spAutoFit/>
          </a:bodyPr>
          <a:lstStyle/>
          <a:p>
            <a:pPr algn="ctr"/>
            <a:r>
              <a:rPr lang="ru-RU" sz="1600" b="1" i="1" dirty="0" err="1" smtClean="0">
                <a:solidFill>
                  <a:schemeClr val="bg2">
                    <a:lumMod val="25000"/>
                  </a:schemeClr>
                </a:solidFill>
                <a:latin typeface="Times New Roman" pitchFamily="18" charset="0"/>
                <a:cs typeface="Times New Roman" pitchFamily="18" charset="0"/>
              </a:rPr>
              <a:t>«Қоғамдық рухани</a:t>
            </a:r>
            <a:r>
              <a:rPr lang="ru-RU" sz="1600" b="1" i="1" dirty="0" smtClean="0">
                <a:solidFill>
                  <a:schemeClr val="bg2">
                    <a:lumMod val="25000"/>
                  </a:schemeClr>
                </a:solidFill>
                <a:latin typeface="Times New Roman" pitchFamily="18" charset="0"/>
                <a:cs typeface="Times New Roman" pitchFamily="18" charset="0"/>
              </a:rPr>
              <a:t> </a:t>
            </a:r>
            <a:r>
              <a:rPr lang="ru-RU" sz="1600" b="1" i="1" dirty="0" err="1">
                <a:solidFill>
                  <a:schemeClr val="bg2">
                    <a:lumMod val="25000"/>
                  </a:schemeClr>
                </a:solidFill>
                <a:latin typeface="Times New Roman" pitchFamily="18" charset="0"/>
                <a:cs typeface="Times New Roman" pitchFamily="18" charset="0"/>
              </a:rPr>
              <a:t>жаңғыру» бағдарламасы негізінде</a:t>
            </a:r>
            <a:r>
              <a:rPr lang="ru-RU" sz="1600" b="1" i="1" dirty="0">
                <a:solidFill>
                  <a:schemeClr val="bg2">
                    <a:lumMod val="25000"/>
                  </a:schemeClr>
                </a:solidFill>
                <a:latin typeface="Times New Roman" pitchFamily="18" charset="0"/>
                <a:cs typeface="Times New Roman" pitchFamily="18" charset="0"/>
              </a:rPr>
              <a:t> </a:t>
            </a:r>
            <a:r>
              <a:rPr lang="ru-RU" sz="1600" b="1" i="1" dirty="0" err="1">
                <a:solidFill>
                  <a:schemeClr val="bg2">
                    <a:lumMod val="25000"/>
                  </a:schemeClr>
                </a:solidFill>
                <a:latin typeface="Times New Roman" pitchFamily="18" charset="0"/>
                <a:cs typeface="Times New Roman" pitchFamily="18" charset="0"/>
              </a:rPr>
              <a:t>жүргізілетін іс-шаралардың тиімділігін</a:t>
            </a:r>
            <a:r>
              <a:rPr lang="ru-RU" sz="1600" b="1" i="1" dirty="0">
                <a:solidFill>
                  <a:schemeClr val="bg2">
                    <a:lumMod val="25000"/>
                  </a:schemeClr>
                </a:solidFill>
                <a:latin typeface="Times New Roman" pitchFamily="18" charset="0"/>
                <a:cs typeface="Times New Roman" pitchFamily="18" charset="0"/>
              </a:rPr>
              <a:t> </a:t>
            </a:r>
            <a:r>
              <a:rPr lang="ru-RU" sz="1600" b="1" i="1" dirty="0" err="1">
                <a:solidFill>
                  <a:schemeClr val="bg2">
                    <a:lumMod val="25000"/>
                  </a:schemeClr>
                </a:solidFill>
                <a:latin typeface="Times New Roman" pitchFamily="18" charset="0"/>
                <a:cs typeface="Times New Roman" pitchFamily="18" charset="0"/>
              </a:rPr>
              <a:t>арттыру</a:t>
            </a:r>
            <a:r>
              <a:rPr lang="ru-RU" sz="1600" b="1" i="1" dirty="0">
                <a:solidFill>
                  <a:schemeClr val="bg2">
                    <a:lumMod val="25000"/>
                  </a:schemeClr>
                </a:solidFill>
                <a:latin typeface="Times New Roman" pitchFamily="18" charset="0"/>
                <a:cs typeface="Times New Roman" pitchFamily="18" charset="0"/>
              </a:rPr>
              <a:t> </a:t>
            </a:r>
            <a:r>
              <a:rPr lang="ru-RU" sz="1600" b="1" i="1" dirty="0" err="1">
                <a:solidFill>
                  <a:schemeClr val="bg2">
                    <a:lumMod val="25000"/>
                  </a:schemeClr>
                </a:solidFill>
                <a:latin typeface="Times New Roman" pitchFamily="18" charset="0"/>
                <a:cs typeface="Times New Roman" pitchFamily="18" charset="0"/>
              </a:rPr>
              <a:t>мақсатында ескерілер</a:t>
            </a:r>
            <a:r>
              <a:rPr lang="ru-RU" sz="1600" b="1" i="1" dirty="0">
                <a:solidFill>
                  <a:schemeClr val="bg2">
                    <a:lumMod val="25000"/>
                  </a:schemeClr>
                </a:solidFill>
                <a:latin typeface="Times New Roman" pitchFamily="18" charset="0"/>
                <a:cs typeface="Times New Roman" pitchFamily="18" charset="0"/>
              </a:rPr>
              <a:t> </a:t>
            </a:r>
            <a:r>
              <a:rPr lang="ru-RU" sz="1600" b="1" i="1" dirty="0" err="1" smtClean="0">
                <a:solidFill>
                  <a:schemeClr val="bg2">
                    <a:lumMod val="25000"/>
                  </a:schemeClr>
                </a:solidFill>
                <a:latin typeface="Times New Roman" pitchFamily="18" charset="0"/>
                <a:cs typeface="Times New Roman" pitchFamily="18" charset="0"/>
              </a:rPr>
              <a:t>тұжырым-кеңестер:</a:t>
            </a:r>
            <a:endParaRPr lang="ru-RU" sz="1600" b="1" i="1" dirty="0">
              <a:solidFill>
                <a:schemeClr val="bg2">
                  <a:lumMod val="25000"/>
                </a:schemeClr>
              </a:solidFill>
              <a:latin typeface="Times New Roman" pitchFamily="18" charset="0"/>
              <a:cs typeface="Times New Roman" pitchFamily="18" charset="0"/>
            </a:endParaRPr>
          </a:p>
          <a:p>
            <a:endParaRPr lang="ru-RU" sz="1400" dirty="0">
              <a:latin typeface="Times New Roman" pitchFamily="18" charset="0"/>
              <a:cs typeface="Times New Roman" pitchFamily="18" charset="0"/>
            </a:endParaRPr>
          </a:p>
          <a:p>
            <a:pPr algn="just"/>
            <a:r>
              <a:rPr lang="ru-RU" sz="1350" b="1" dirty="0" smtClean="0">
                <a:solidFill>
                  <a:schemeClr val="bg2">
                    <a:lumMod val="25000"/>
                  </a:schemeClr>
                </a:solidFill>
                <a:latin typeface="Times New Roman" pitchFamily="18" charset="0"/>
                <a:cs typeface="Times New Roman" pitchFamily="18" charset="0"/>
              </a:rPr>
              <a:t>    </a:t>
            </a:r>
            <a:r>
              <a:rPr lang="ru-RU" sz="1200" b="1" dirty="0" smtClean="0">
                <a:solidFill>
                  <a:schemeClr val="bg2">
                    <a:lumMod val="25000"/>
                  </a:schemeClr>
                </a:solidFill>
                <a:latin typeface="Times New Roman" pitchFamily="18" charset="0"/>
                <a:cs typeface="Times New Roman" pitchFamily="18" charset="0"/>
              </a:rPr>
              <a:t>1</a:t>
            </a:r>
            <a:r>
              <a:rPr lang="ru-RU" sz="1200" b="1" dirty="0">
                <a:solidFill>
                  <a:schemeClr val="bg2">
                    <a:lumMod val="25000"/>
                  </a:schemeClr>
                </a:solidFill>
                <a:latin typeface="Times New Roman" pitchFamily="18" charset="0"/>
                <a:cs typeface="Times New Roman" pitchFamily="18" charset="0"/>
              </a:rPr>
              <a:t>. </a:t>
            </a:r>
            <a:r>
              <a:rPr lang="ru-RU" sz="1200" dirty="0" err="1" smtClean="0">
                <a:solidFill>
                  <a:schemeClr val="bg2">
                    <a:lumMod val="25000"/>
                  </a:schemeClr>
                </a:solidFill>
                <a:latin typeface="Times New Roman" pitchFamily="18" charset="0"/>
                <a:cs typeface="Times New Roman" pitchFamily="18" charset="0"/>
              </a:rPr>
              <a:t>Еліміздегі</a:t>
            </a:r>
            <a:r>
              <a:rPr lang="ru-RU" sz="1200" dirty="0" smtClean="0">
                <a:solidFill>
                  <a:schemeClr val="bg2">
                    <a:lumMod val="25000"/>
                  </a:schemeClr>
                </a:solidFill>
                <a:latin typeface="Times New Roman" pitchFamily="18" charset="0"/>
                <a:cs typeface="Times New Roman" pitchFamily="18" charset="0"/>
              </a:rPr>
              <a:t> </a:t>
            </a:r>
            <a:r>
              <a:rPr lang="ru-RU" sz="1200" dirty="0" err="1" smtClean="0">
                <a:solidFill>
                  <a:schemeClr val="bg2">
                    <a:lumMod val="25000"/>
                  </a:schemeClr>
                </a:solidFill>
                <a:latin typeface="Times New Roman" pitchFamily="18" charset="0"/>
                <a:cs typeface="Times New Roman" pitchFamily="18" charset="0"/>
              </a:rPr>
              <a:t>оқу-ағарту, тәрбие мекемелеріндегі</a:t>
            </a:r>
            <a:r>
              <a:rPr lang="ru-RU" sz="1200" dirty="0" smtClean="0">
                <a:solidFill>
                  <a:schemeClr val="bg2">
                    <a:lumMod val="25000"/>
                  </a:schemeClr>
                </a:solidFill>
                <a:latin typeface="Times New Roman" pitchFamily="18" charset="0"/>
                <a:cs typeface="Times New Roman" pitchFamily="18" charset="0"/>
              </a:rPr>
              <a:t> «</a:t>
            </a:r>
            <a:r>
              <a:rPr lang="ru-RU" sz="1200" dirty="0" err="1" smtClean="0">
                <a:solidFill>
                  <a:schemeClr val="bg2">
                    <a:lumMod val="25000"/>
                  </a:schemeClr>
                </a:solidFill>
                <a:latin typeface="Times New Roman" pitchFamily="18" charset="0"/>
                <a:cs typeface="Times New Roman" pitchFamily="18" charset="0"/>
              </a:rPr>
              <a:t>Рухани</a:t>
            </a:r>
            <a:r>
              <a:rPr lang="ru-RU" sz="1200" dirty="0" smtClean="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жаңғыру» бағдарламасы аясындағы кешенді</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іс-шараларды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нақтылы әрі жүйелі жүргізуді </a:t>
            </a:r>
            <a:r>
              <a:rPr lang="ru-RU" sz="1200" dirty="0">
                <a:solidFill>
                  <a:schemeClr val="bg2">
                    <a:lumMod val="25000"/>
                  </a:schemeClr>
                </a:solidFill>
                <a:latin typeface="Times New Roman" pitchFamily="18" charset="0"/>
                <a:cs typeface="Times New Roman" pitchFamily="18" charset="0"/>
              </a:rPr>
              <a:t>баса </a:t>
            </a:r>
            <a:r>
              <a:rPr lang="ru-RU" sz="1200" dirty="0" err="1">
                <a:solidFill>
                  <a:schemeClr val="bg2">
                    <a:lumMod val="25000"/>
                  </a:schemeClr>
                </a:solidFill>
                <a:latin typeface="Times New Roman" pitchFamily="18" charset="0"/>
                <a:cs typeface="Times New Roman" pitchFamily="18" charset="0"/>
              </a:rPr>
              <a:t>ескеру</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қажет</a:t>
            </a:r>
            <a:r>
              <a:rPr lang="ru-RU" sz="1200" dirty="0">
                <a:solidFill>
                  <a:schemeClr val="bg2">
                    <a:lumMod val="25000"/>
                  </a:schemeClr>
                </a:solidFill>
                <a:latin typeface="Times New Roman" pitchFamily="18" charset="0"/>
                <a:cs typeface="Times New Roman" pitchFamily="18" charset="0"/>
              </a:rPr>
              <a:t>. Осы </a:t>
            </a:r>
            <a:r>
              <a:rPr lang="ru-RU" sz="1200" dirty="0" err="1">
                <a:solidFill>
                  <a:schemeClr val="bg2">
                    <a:lumMod val="25000"/>
                  </a:schemeClr>
                </a:solidFill>
                <a:latin typeface="Times New Roman" pitchFamily="18" charset="0"/>
                <a:cs typeface="Times New Roman" pitchFamily="18" charset="0"/>
              </a:rPr>
              <a:t>бағыттағы іс-шаралар</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негізінде</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жаңа ұрпақты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ертеңгі кәсіби маманды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отансүйгіштікке</a:t>
            </a:r>
            <a:r>
              <a:rPr lang="ru-RU" sz="1200" dirty="0">
                <a:solidFill>
                  <a:schemeClr val="bg2">
                    <a:lumMod val="25000"/>
                  </a:schemeClr>
                </a:solidFill>
                <a:latin typeface="Times New Roman" pitchFamily="18" charset="0"/>
                <a:cs typeface="Times New Roman" pitchFamily="18" charset="0"/>
              </a:rPr>
              <a:t>, патриот </a:t>
            </a:r>
            <a:r>
              <a:rPr lang="ru-RU" sz="1200" dirty="0" err="1">
                <a:solidFill>
                  <a:schemeClr val="bg2">
                    <a:lumMod val="25000"/>
                  </a:schemeClr>
                </a:solidFill>
                <a:latin typeface="Times New Roman" pitchFamily="18" charset="0"/>
                <a:cs typeface="Times New Roman" pitchFamily="18" charset="0"/>
              </a:rPr>
              <a:t>тұлға тұрғысында саналылыққа баулуға </a:t>
            </a:r>
            <a:r>
              <a:rPr lang="ru-RU" sz="1200" dirty="0">
                <a:solidFill>
                  <a:schemeClr val="bg2">
                    <a:lumMod val="25000"/>
                  </a:schemeClr>
                </a:solidFill>
                <a:latin typeface="Times New Roman" pitchFamily="18" charset="0"/>
                <a:cs typeface="Times New Roman" pitchFamily="18" charset="0"/>
              </a:rPr>
              <a:t>баса акцент беру </a:t>
            </a:r>
            <a:r>
              <a:rPr lang="ru-RU" sz="1200" dirty="0" err="1" smtClean="0">
                <a:solidFill>
                  <a:schemeClr val="bg2">
                    <a:lumMod val="25000"/>
                  </a:schemeClr>
                </a:solidFill>
                <a:latin typeface="Times New Roman" pitchFamily="18" charset="0"/>
                <a:cs typeface="Times New Roman" pitchFamily="18" charset="0"/>
              </a:rPr>
              <a:t>керек</a:t>
            </a:r>
            <a:r>
              <a:rPr lang="ru-RU" sz="1200" dirty="0" smtClean="0">
                <a:solidFill>
                  <a:schemeClr val="bg2">
                    <a:lumMod val="25000"/>
                  </a:schemeClr>
                </a:solidFill>
                <a:latin typeface="Times New Roman" pitchFamily="18" charset="0"/>
                <a:cs typeface="Times New Roman" pitchFamily="18" charset="0"/>
              </a:rPr>
              <a:t>;</a:t>
            </a:r>
            <a:endParaRPr lang="ru-RU" sz="1200" dirty="0">
              <a:solidFill>
                <a:schemeClr val="bg2">
                  <a:lumMod val="25000"/>
                </a:schemeClr>
              </a:solidFill>
              <a:latin typeface="Times New Roman" pitchFamily="18" charset="0"/>
              <a:cs typeface="Times New Roman" pitchFamily="18" charset="0"/>
            </a:endParaRPr>
          </a:p>
          <a:p>
            <a:pPr algn="just"/>
            <a:r>
              <a:rPr lang="ru-RU" sz="1200" b="1" dirty="0" smtClean="0">
                <a:solidFill>
                  <a:schemeClr val="bg2">
                    <a:lumMod val="25000"/>
                  </a:schemeClr>
                </a:solidFill>
                <a:latin typeface="Times New Roman" pitchFamily="18" charset="0"/>
                <a:cs typeface="Times New Roman" pitchFamily="18" charset="0"/>
              </a:rPr>
              <a:t>    2</a:t>
            </a:r>
            <a:r>
              <a:rPr lang="ru-RU" sz="1200" b="1" dirty="0">
                <a:solidFill>
                  <a:schemeClr val="bg2">
                    <a:lumMod val="25000"/>
                  </a:schemeClr>
                </a:solidFill>
                <a:latin typeface="Times New Roman" pitchFamily="18" charset="0"/>
                <a:cs typeface="Times New Roman" pitchFamily="18" charset="0"/>
              </a:rPr>
              <a:t>. </a:t>
            </a:r>
            <a:r>
              <a:rPr lang="ru-RU" sz="1200" dirty="0" err="1" smtClean="0">
                <a:solidFill>
                  <a:schemeClr val="bg2">
                    <a:lumMod val="25000"/>
                  </a:schemeClr>
                </a:solidFill>
                <a:latin typeface="Times New Roman" pitchFamily="18" charset="0"/>
                <a:cs typeface="Times New Roman" pitchFamily="18" charset="0"/>
              </a:rPr>
              <a:t>«Қоғамдық рухани</a:t>
            </a:r>
            <a:r>
              <a:rPr lang="ru-RU" sz="1200" dirty="0" smtClean="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жаңғыру» бағдарламасы аясындағы қағидалы қағидаттар негізінде</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ұлттық құндылықтарды дәріптеу мақсатында ғылыми жобаларды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қолға алуды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жүзеге асыру</a:t>
            </a:r>
            <a:r>
              <a:rPr lang="ru-RU" sz="1200" dirty="0">
                <a:solidFill>
                  <a:schemeClr val="bg2">
                    <a:lumMod val="25000"/>
                  </a:schemeClr>
                </a:solidFill>
                <a:latin typeface="Times New Roman" pitchFamily="18" charset="0"/>
                <a:cs typeface="Times New Roman" pitchFamily="18" charset="0"/>
              </a:rPr>
              <a:t> аса </a:t>
            </a:r>
            <a:r>
              <a:rPr lang="ru-RU" sz="1200" dirty="0" err="1">
                <a:solidFill>
                  <a:schemeClr val="bg2">
                    <a:lumMod val="25000"/>
                  </a:schemeClr>
                </a:solidFill>
                <a:latin typeface="Times New Roman" pitchFamily="18" charset="0"/>
                <a:cs typeface="Times New Roman" pitchFamily="18" charset="0"/>
              </a:rPr>
              <a:t>өзекті мәселе</a:t>
            </a:r>
            <a:r>
              <a:rPr lang="ru-RU" sz="1200" dirty="0">
                <a:solidFill>
                  <a:schemeClr val="bg2">
                    <a:lumMod val="25000"/>
                  </a:schemeClr>
                </a:solidFill>
                <a:latin typeface="Times New Roman" pitchFamily="18" charset="0"/>
                <a:cs typeface="Times New Roman" pitchFamily="18" charset="0"/>
              </a:rPr>
              <a:t>;</a:t>
            </a:r>
          </a:p>
          <a:p>
            <a:pPr algn="just"/>
            <a:r>
              <a:rPr lang="ru-RU" sz="1200" b="1" dirty="0" smtClean="0">
                <a:solidFill>
                  <a:schemeClr val="bg2">
                    <a:lumMod val="25000"/>
                  </a:schemeClr>
                </a:solidFill>
                <a:latin typeface="Times New Roman" pitchFamily="18" charset="0"/>
                <a:cs typeface="Times New Roman" pitchFamily="18" charset="0"/>
              </a:rPr>
              <a:t>    3</a:t>
            </a:r>
            <a:r>
              <a:rPr lang="ru-RU" sz="1200" b="1"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Облыстық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қалалық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Білім</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басқармаларымен</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бірлестікте</a:t>
            </a:r>
            <a:r>
              <a:rPr lang="ru-RU" sz="1200" dirty="0">
                <a:solidFill>
                  <a:schemeClr val="bg2">
                    <a:lumMod val="25000"/>
                  </a:schemeClr>
                </a:solidFill>
                <a:latin typeface="Times New Roman" pitchFamily="18" charset="0"/>
                <a:cs typeface="Times New Roman" pitchFamily="18" charset="0"/>
              </a:rPr>
              <a:t> ЖОО – колледж – </a:t>
            </a:r>
            <a:r>
              <a:rPr lang="ru-RU" sz="1200" dirty="0" err="1">
                <a:solidFill>
                  <a:schemeClr val="bg2">
                    <a:lumMod val="25000"/>
                  </a:schemeClr>
                </a:solidFill>
                <a:latin typeface="Times New Roman" pitchFamily="18" charset="0"/>
                <a:cs typeface="Times New Roman" pitchFamily="18" charset="0"/>
              </a:rPr>
              <a:t>мектеп</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байланысын</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жүзеге</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асырар</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өзекті</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ұлттық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мектеп</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ұлттық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оқулық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ұлттық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тәрбие</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мәселелеріне</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қатысты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қалалық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облыстық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аудандық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семинарларды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өткізу</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мүмкіндігін</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қарастырған</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жөн</a:t>
            </a:r>
            <a:r>
              <a:rPr lang="ru-RU" sz="1200" dirty="0">
                <a:solidFill>
                  <a:schemeClr val="bg2">
                    <a:lumMod val="25000"/>
                  </a:schemeClr>
                </a:solidFill>
                <a:latin typeface="Times New Roman" pitchFamily="18" charset="0"/>
                <a:cs typeface="Times New Roman" pitchFamily="18" charset="0"/>
              </a:rPr>
              <a:t>;</a:t>
            </a:r>
          </a:p>
          <a:p>
            <a:pPr algn="just"/>
            <a:r>
              <a:rPr lang="ru-RU" sz="1200" b="1" dirty="0" smtClean="0">
                <a:solidFill>
                  <a:schemeClr val="bg2">
                    <a:lumMod val="25000"/>
                  </a:schemeClr>
                </a:solidFill>
                <a:latin typeface="Times New Roman" pitchFamily="18" charset="0"/>
                <a:cs typeface="Times New Roman" pitchFamily="18" charset="0"/>
              </a:rPr>
              <a:t>   4</a:t>
            </a:r>
            <a:r>
              <a:rPr lang="ru-RU" sz="1200" b="1" dirty="0">
                <a:solidFill>
                  <a:schemeClr val="bg2">
                    <a:lumMod val="25000"/>
                  </a:schemeClr>
                </a:solidFill>
                <a:latin typeface="Times New Roman" pitchFamily="18" charset="0"/>
                <a:cs typeface="Times New Roman" pitchFamily="18" charset="0"/>
              </a:rPr>
              <a:t>. </a:t>
            </a:r>
            <a:r>
              <a:rPr lang="ru-RU" sz="1200" dirty="0">
                <a:solidFill>
                  <a:schemeClr val="bg2">
                    <a:lumMod val="25000"/>
                  </a:schemeClr>
                </a:solidFill>
                <a:latin typeface="Times New Roman" pitchFamily="18" charset="0"/>
                <a:cs typeface="Times New Roman" pitchFamily="18" charset="0"/>
              </a:rPr>
              <a:t>«</a:t>
            </a:r>
            <a:r>
              <a:rPr lang="ru-RU" sz="1200" dirty="0" err="1">
                <a:solidFill>
                  <a:schemeClr val="bg2">
                    <a:lumMod val="25000"/>
                  </a:schemeClr>
                </a:solidFill>
                <a:latin typeface="Times New Roman" pitchFamily="18" charset="0"/>
                <a:cs typeface="Times New Roman" pitchFamily="18" charset="0"/>
              </a:rPr>
              <a:t>Рухани</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жаңғыру</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бағдарламасы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аясында</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әдістемелік</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құралдар</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оқу</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құралдары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монографиялар</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даярлауды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кешенді</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тұрғыда</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қолға</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алу</a:t>
            </a:r>
            <a:r>
              <a:rPr lang="ru-RU" sz="1200" dirty="0">
                <a:solidFill>
                  <a:schemeClr val="bg2">
                    <a:lumMod val="25000"/>
                  </a:schemeClr>
                </a:solidFill>
                <a:latin typeface="Times New Roman" pitchFamily="18" charset="0"/>
                <a:cs typeface="Times New Roman" pitchFamily="18" charset="0"/>
              </a:rPr>
              <a:t> аса </a:t>
            </a:r>
            <a:r>
              <a:rPr lang="ru-RU" sz="1200" dirty="0" err="1">
                <a:solidFill>
                  <a:schemeClr val="bg2">
                    <a:lumMod val="25000"/>
                  </a:schemeClr>
                </a:solidFill>
                <a:latin typeface="Times New Roman" pitchFamily="18" charset="0"/>
                <a:cs typeface="Times New Roman" pitchFamily="18" charset="0"/>
              </a:rPr>
              <a:t>қажет</a:t>
            </a:r>
            <a:r>
              <a:rPr lang="ru-RU" sz="1200" dirty="0">
                <a:solidFill>
                  <a:schemeClr val="bg2">
                    <a:lumMod val="25000"/>
                  </a:schemeClr>
                </a:solidFill>
                <a:latin typeface="Times New Roman" pitchFamily="18" charset="0"/>
                <a:cs typeface="Times New Roman" pitchFamily="18" charset="0"/>
              </a:rPr>
              <a:t>;</a:t>
            </a:r>
          </a:p>
          <a:p>
            <a:pPr algn="just"/>
            <a:r>
              <a:rPr lang="ru-RU" sz="1200" b="1" dirty="0" smtClean="0">
                <a:solidFill>
                  <a:schemeClr val="bg2">
                    <a:lumMod val="25000"/>
                  </a:schemeClr>
                </a:solidFill>
                <a:latin typeface="Times New Roman" pitchFamily="18" charset="0"/>
                <a:cs typeface="Times New Roman" pitchFamily="18" charset="0"/>
              </a:rPr>
              <a:t>   5</a:t>
            </a:r>
            <a:r>
              <a:rPr lang="ru-RU" sz="1200" b="1" dirty="0">
                <a:solidFill>
                  <a:schemeClr val="bg2">
                    <a:lumMod val="25000"/>
                  </a:schemeClr>
                </a:solidFill>
                <a:latin typeface="Times New Roman" pitchFamily="18" charset="0"/>
                <a:cs typeface="Times New Roman" pitchFamily="18" charset="0"/>
              </a:rPr>
              <a:t>. </a:t>
            </a:r>
            <a:r>
              <a:rPr lang="ru-RU" sz="1200" dirty="0">
                <a:solidFill>
                  <a:schemeClr val="bg2">
                    <a:lumMod val="25000"/>
                  </a:schemeClr>
                </a:solidFill>
                <a:latin typeface="Times New Roman" pitchFamily="18" charset="0"/>
                <a:cs typeface="Times New Roman" pitchFamily="18" charset="0"/>
              </a:rPr>
              <a:t>«</a:t>
            </a:r>
            <a:r>
              <a:rPr lang="ru-RU" sz="1200" dirty="0" err="1">
                <a:solidFill>
                  <a:schemeClr val="bg2">
                    <a:lumMod val="25000"/>
                  </a:schemeClr>
                </a:solidFill>
                <a:latin typeface="Times New Roman" pitchFamily="18" charset="0"/>
                <a:cs typeface="Times New Roman" pitchFamily="18" charset="0"/>
              </a:rPr>
              <a:t>Қоғамдық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рухани</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жаңғыру</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бағдарламасы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аясында</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дипломдық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жұмыстарды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курстық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жұмыстарды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әзірлеу</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тиімді</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болар</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еді</a:t>
            </a:r>
            <a:r>
              <a:rPr lang="ru-RU" sz="1200" dirty="0">
                <a:solidFill>
                  <a:schemeClr val="bg2">
                    <a:lumMod val="25000"/>
                  </a:schemeClr>
                </a:solidFill>
                <a:latin typeface="Times New Roman" pitchFamily="18" charset="0"/>
                <a:cs typeface="Times New Roman" pitchFamily="18" charset="0"/>
              </a:rPr>
              <a:t>;</a:t>
            </a:r>
          </a:p>
          <a:p>
            <a:pPr algn="just"/>
            <a:r>
              <a:rPr lang="ru-RU" sz="1200" b="1" dirty="0" smtClean="0">
                <a:solidFill>
                  <a:schemeClr val="bg2">
                    <a:lumMod val="25000"/>
                  </a:schemeClr>
                </a:solidFill>
                <a:latin typeface="Times New Roman" pitchFamily="18" charset="0"/>
                <a:cs typeface="Times New Roman" pitchFamily="18" charset="0"/>
              </a:rPr>
              <a:t>   6</a:t>
            </a:r>
            <a:r>
              <a:rPr lang="ru-RU" sz="1200" b="1"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Жаңа оқу жылынан</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бастап</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әр жылдың қараша айының ортасында</a:t>
            </a:r>
            <a:r>
              <a:rPr lang="ru-RU" sz="1200" dirty="0">
                <a:solidFill>
                  <a:schemeClr val="bg2">
                    <a:lumMod val="25000"/>
                  </a:schemeClr>
                </a:solidFill>
                <a:latin typeface="Times New Roman" pitchFamily="18" charset="0"/>
                <a:cs typeface="Times New Roman" pitchFamily="18" charset="0"/>
              </a:rPr>
              <a:t> университет </a:t>
            </a:r>
            <a:r>
              <a:rPr lang="ru-RU" sz="1200" dirty="0" err="1">
                <a:solidFill>
                  <a:schemeClr val="bg2">
                    <a:lumMod val="25000"/>
                  </a:schemeClr>
                </a:solidFill>
                <a:latin typeface="Times New Roman" pitchFamily="18" charset="0"/>
                <a:cs typeface="Times New Roman" pitchFamily="18" charset="0"/>
              </a:rPr>
              <a:t>базасында</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Үздік шешен</a:t>
            </a:r>
            <a:r>
              <a:rPr lang="ru-RU" sz="1200" dirty="0">
                <a:solidFill>
                  <a:schemeClr val="bg2">
                    <a:lumMod val="25000"/>
                  </a:schemeClr>
                </a:solidFill>
                <a:latin typeface="Times New Roman" pitchFamily="18" charset="0"/>
                <a:cs typeface="Times New Roman" pitchFamily="18" charset="0"/>
              </a:rPr>
              <a:t> студент» </a:t>
            </a:r>
            <a:r>
              <a:rPr lang="ru-RU" sz="1200" dirty="0" err="1">
                <a:solidFill>
                  <a:schemeClr val="bg2">
                    <a:lumMod val="25000"/>
                  </a:schemeClr>
                </a:solidFill>
                <a:latin typeface="Times New Roman" pitchFamily="18" charset="0"/>
                <a:cs typeface="Times New Roman" pitchFamily="18" charset="0"/>
              </a:rPr>
              <a:t>конкурсын</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республикалық деңгейде өткізуге қолдау көрсетілсе нұр үстіне нұр болар</a:t>
            </a:r>
            <a:r>
              <a:rPr lang="ru-RU" sz="1200" dirty="0">
                <a:solidFill>
                  <a:schemeClr val="bg2">
                    <a:lumMod val="25000"/>
                  </a:schemeClr>
                </a:solidFill>
                <a:latin typeface="Times New Roman" pitchFamily="18" charset="0"/>
                <a:cs typeface="Times New Roman" pitchFamily="18" charset="0"/>
              </a:rPr>
              <a:t> </a:t>
            </a:r>
            <a:r>
              <a:rPr lang="ru-RU" sz="1200" dirty="0" err="1" smtClean="0">
                <a:solidFill>
                  <a:schemeClr val="bg2">
                    <a:lumMod val="25000"/>
                  </a:schemeClr>
                </a:solidFill>
                <a:latin typeface="Times New Roman" pitchFamily="18" charset="0"/>
                <a:cs typeface="Times New Roman" pitchFamily="18" charset="0"/>
              </a:rPr>
              <a:t>еді</a:t>
            </a:r>
            <a:r>
              <a:rPr lang="ru-RU" sz="1200" dirty="0" smtClean="0">
                <a:solidFill>
                  <a:schemeClr val="bg2">
                    <a:lumMod val="25000"/>
                  </a:schemeClr>
                </a:solidFill>
                <a:latin typeface="Times New Roman" pitchFamily="18" charset="0"/>
                <a:cs typeface="Times New Roman" pitchFamily="18" charset="0"/>
              </a:rPr>
              <a:t>. Конкурс </a:t>
            </a:r>
            <a:r>
              <a:rPr lang="ru-RU" sz="1200" dirty="0" err="1" smtClean="0">
                <a:solidFill>
                  <a:schemeClr val="bg2">
                    <a:lumMod val="25000"/>
                  </a:schemeClr>
                </a:solidFill>
                <a:latin typeface="Times New Roman" pitchFamily="18" charset="0"/>
                <a:cs typeface="Times New Roman" pitchFamily="18" charset="0"/>
              </a:rPr>
              <a:t>шарттарын</a:t>
            </a:r>
            <a:r>
              <a:rPr lang="ru-RU" sz="1200" dirty="0" smtClean="0">
                <a:solidFill>
                  <a:schemeClr val="bg2">
                    <a:lumMod val="25000"/>
                  </a:schemeClr>
                </a:solidFill>
                <a:latin typeface="Times New Roman" pitchFamily="18" charset="0"/>
                <a:cs typeface="Times New Roman" pitchFamily="18" charset="0"/>
              </a:rPr>
              <a:t>, </a:t>
            </a:r>
            <a:r>
              <a:rPr lang="ru-RU" sz="1200" dirty="0" err="1" smtClean="0">
                <a:solidFill>
                  <a:schemeClr val="bg2">
                    <a:lumMod val="25000"/>
                  </a:schemeClr>
                </a:solidFill>
                <a:latin typeface="Times New Roman" pitchFamily="18" charset="0"/>
                <a:cs typeface="Times New Roman" pitchFamily="18" charset="0"/>
              </a:rPr>
              <a:t>ақпараттық хатын</a:t>
            </a:r>
            <a:r>
              <a:rPr lang="ru-RU" sz="1200" dirty="0" smtClean="0">
                <a:solidFill>
                  <a:schemeClr val="bg2">
                    <a:lumMod val="25000"/>
                  </a:schemeClr>
                </a:solidFill>
                <a:latin typeface="Times New Roman" pitchFamily="18" charset="0"/>
                <a:cs typeface="Times New Roman" pitchFamily="18" charset="0"/>
              </a:rPr>
              <a:t>, </a:t>
            </a:r>
            <a:r>
              <a:rPr lang="ru-RU" sz="1200" dirty="0" err="1" smtClean="0">
                <a:solidFill>
                  <a:schemeClr val="bg2">
                    <a:lumMod val="25000"/>
                  </a:schemeClr>
                </a:solidFill>
                <a:latin typeface="Times New Roman" pitchFamily="18" charset="0"/>
                <a:cs typeface="Times New Roman" pitchFamily="18" charset="0"/>
              </a:rPr>
              <a:t>қаржылық сметасын</a:t>
            </a:r>
            <a:r>
              <a:rPr lang="ru-RU" sz="1200" dirty="0" smtClean="0">
                <a:solidFill>
                  <a:schemeClr val="bg2">
                    <a:lumMod val="25000"/>
                  </a:schemeClr>
                </a:solidFill>
                <a:latin typeface="Times New Roman" pitchFamily="18" charset="0"/>
                <a:cs typeface="Times New Roman" pitchFamily="18" charset="0"/>
              </a:rPr>
              <a:t> </a:t>
            </a:r>
            <a:r>
              <a:rPr lang="ru-RU" sz="1200" dirty="0" err="1" smtClean="0">
                <a:solidFill>
                  <a:schemeClr val="bg2">
                    <a:lumMod val="25000"/>
                  </a:schemeClr>
                </a:solidFill>
                <a:latin typeface="Times New Roman" pitchFamily="18" charset="0"/>
                <a:cs typeface="Times New Roman" pitchFamily="18" charset="0"/>
              </a:rPr>
              <a:t>даярлау</a:t>
            </a:r>
            <a:r>
              <a:rPr lang="ru-RU" sz="1200" dirty="0" smtClean="0">
                <a:solidFill>
                  <a:schemeClr val="bg2">
                    <a:lumMod val="25000"/>
                  </a:schemeClr>
                </a:solidFill>
                <a:latin typeface="Times New Roman" pitchFamily="18" charset="0"/>
                <a:cs typeface="Times New Roman" pitchFamily="18" charset="0"/>
              </a:rPr>
              <a:t>;</a:t>
            </a:r>
            <a:endParaRPr lang="ru-RU" sz="1200" dirty="0">
              <a:solidFill>
                <a:schemeClr val="bg2">
                  <a:lumMod val="25000"/>
                </a:schemeClr>
              </a:solidFill>
              <a:latin typeface="Times New Roman" pitchFamily="18" charset="0"/>
              <a:cs typeface="Times New Roman" pitchFamily="18" charset="0"/>
            </a:endParaRPr>
          </a:p>
          <a:p>
            <a:pPr algn="just"/>
            <a:r>
              <a:rPr lang="ru-RU" sz="1200" b="1" dirty="0" smtClean="0">
                <a:solidFill>
                  <a:schemeClr val="bg2">
                    <a:lumMod val="25000"/>
                  </a:schemeClr>
                </a:solidFill>
                <a:latin typeface="Times New Roman" pitchFamily="18" charset="0"/>
                <a:cs typeface="Times New Roman" pitchFamily="18" charset="0"/>
              </a:rPr>
              <a:t>   7</a:t>
            </a:r>
            <a:r>
              <a:rPr lang="ru-RU" sz="1200" b="1"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Университеттің барлық факультеттеріндегі</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педагогикалық </a:t>
            </a:r>
            <a:r>
              <a:rPr lang="ru-RU" sz="1200" dirty="0" err="1" smtClean="0">
                <a:solidFill>
                  <a:schemeClr val="bg2">
                    <a:lumMod val="25000"/>
                  </a:schemeClr>
                </a:solidFill>
                <a:latin typeface="Times New Roman" pitchFamily="18" charset="0"/>
                <a:cs typeface="Times New Roman" pitchFamily="18" charset="0"/>
              </a:rPr>
              <a:t>мамандықтардың оқу </a:t>
            </a:r>
            <a:r>
              <a:rPr lang="ru-RU" sz="1200" dirty="0" err="1">
                <a:solidFill>
                  <a:schemeClr val="bg2">
                    <a:lumMod val="25000"/>
                  </a:schemeClr>
                </a:solidFill>
                <a:latin typeface="Times New Roman" pitchFamily="18" charset="0"/>
                <a:cs typeface="Times New Roman" pitchFamily="18" charset="0"/>
              </a:rPr>
              <a:t>жоспарларына</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«Педагогикалық </a:t>
            </a:r>
            <a:r>
              <a:rPr lang="ru-RU" sz="1200" dirty="0">
                <a:solidFill>
                  <a:schemeClr val="bg2">
                    <a:lumMod val="25000"/>
                  </a:schemeClr>
                </a:solidFill>
                <a:latin typeface="Times New Roman" pitchFamily="18" charset="0"/>
                <a:cs typeface="Times New Roman" pitchFamily="18" charset="0"/>
              </a:rPr>
              <a:t>риторика» </a:t>
            </a:r>
            <a:r>
              <a:rPr lang="ru-RU" sz="1200" dirty="0" err="1">
                <a:solidFill>
                  <a:schemeClr val="bg2">
                    <a:lumMod val="25000"/>
                  </a:schemeClr>
                </a:solidFill>
                <a:latin typeface="Times New Roman" pitchFamily="18" charset="0"/>
                <a:cs typeface="Times New Roman" pitchFamily="18" charset="0"/>
              </a:rPr>
              <a:t>курсын</a:t>
            </a:r>
            <a:r>
              <a:rPr lang="ru-RU" sz="1200" dirty="0">
                <a:solidFill>
                  <a:schemeClr val="bg2">
                    <a:lumMod val="25000"/>
                  </a:schemeClr>
                </a:solidFill>
                <a:latin typeface="Times New Roman" pitchFamily="18" charset="0"/>
                <a:cs typeface="Times New Roman" pitchFamily="18" charset="0"/>
              </a:rPr>
              <a:t> (3 кредит) </a:t>
            </a:r>
            <a:r>
              <a:rPr lang="ru-RU" sz="1200" dirty="0" err="1" smtClean="0">
                <a:solidFill>
                  <a:schemeClr val="bg2">
                    <a:lumMod val="25000"/>
                  </a:schemeClr>
                </a:solidFill>
                <a:latin typeface="Times New Roman" pitchFamily="18" charset="0"/>
                <a:cs typeface="Times New Roman" pitchFamily="18" charset="0"/>
              </a:rPr>
              <a:t>енгізу</a:t>
            </a:r>
            <a:r>
              <a:rPr lang="ru-RU" sz="1200" dirty="0" smtClean="0">
                <a:solidFill>
                  <a:schemeClr val="bg2">
                    <a:lumMod val="25000"/>
                  </a:schemeClr>
                </a:solidFill>
                <a:latin typeface="Times New Roman" pitchFamily="18" charset="0"/>
                <a:cs typeface="Times New Roman" pitchFamily="18" charset="0"/>
              </a:rPr>
              <a:t>  </a:t>
            </a:r>
            <a:r>
              <a:rPr lang="ru-RU" sz="1200" dirty="0" err="1" smtClean="0">
                <a:solidFill>
                  <a:schemeClr val="bg2">
                    <a:lumMod val="25000"/>
                  </a:schemeClr>
                </a:solidFill>
                <a:latin typeface="Times New Roman" pitchFamily="18" charset="0"/>
                <a:cs typeface="Times New Roman" pitchFamily="18" charset="0"/>
              </a:rPr>
              <a:t>қажет </a:t>
            </a:r>
            <a:r>
              <a:rPr lang="ru-RU" sz="1200" dirty="0" err="1">
                <a:solidFill>
                  <a:schemeClr val="bg2">
                    <a:lumMod val="25000"/>
                  </a:schemeClr>
                </a:solidFill>
                <a:latin typeface="Times New Roman" pitchFamily="18" charset="0"/>
                <a:cs typeface="Times New Roman" pitchFamily="18" charset="0"/>
              </a:rPr>
              <a:t>әрі </a:t>
            </a:r>
            <a:r>
              <a:rPr lang="ru-RU" sz="1200" dirty="0">
                <a:solidFill>
                  <a:schemeClr val="bg2">
                    <a:lumMod val="25000"/>
                  </a:schemeClr>
                </a:solidFill>
                <a:latin typeface="Times New Roman" pitchFamily="18" charset="0"/>
                <a:cs typeface="Times New Roman" pitchFamily="18" charset="0"/>
              </a:rPr>
              <a:t>аса </a:t>
            </a:r>
            <a:r>
              <a:rPr lang="ru-RU" sz="1200" dirty="0" err="1" smtClean="0">
                <a:solidFill>
                  <a:schemeClr val="bg2">
                    <a:lumMod val="25000"/>
                  </a:schemeClr>
                </a:solidFill>
                <a:latin typeface="Times New Roman" pitchFamily="18" charset="0"/>
                <a:cs typeface="Times New Roman" pitchFamily="18" charset="0"/>
              </a:rPr>
              <a:t>тиімді</a:t>
            </a:r>
            <a:r>
              <a:rPr lang="ru-RU" sz="1200" dirty="0" smtClean="0">
                <a:solidFill>
                  <a:schemeClr val="bg2">
                    <a:lumMod val="25000"/>
                  </a:schemeClr>
                </a:solidFill>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b="1" dirty="0" smtClean="0">
                <a:solidFill>
                  <a:schemeClr val="bg2">
                    <a:lumMod val="25000"/>
                  </a:schemeClr>
                </a:solidFill>
                <a:latin typeface="Times New Roman" pitchFamily="18" charset="0"/>
                <a:cs typeface="Times New Roman" pitchFamily="18" charset="0"/>
              </a:rPr>
              <a:t>   8. </a:t>
            </a:r>
            <a:r>
              <a:rPr lang="ru-RU" sz="1200" dirty="0" err="1">
                <a:solidFill>
                  <a:schemeClr val="bg2">
                    <a:lumMod val="25000"/>
                  </a:schemeClr>
                </a:solidFill>
                <a:latin typeface="Times New Roman" pitchFamily="18" charset="0"/>
                <a:cs typeface="Times New Roman" pitchFamily="18" charset="0"/>
              </a:rPr>
              <a:t>Республикалық</a:t>
            </a:r>
            <a:r>
              <a:rPr lang="ru-RU" sz="1200" dirty="0">
                <a:solidFill>
                  <a:schemeClr val="bg2">
                    <a:lumMod val="25000"/>
                  </a:schemeClr>
                </a:solidFill>
                <a:latin typeface="Times New Roman" pitchFamily="18" charset="0"/>
                <a:cs typeface="Times New Roman" pitchFamily="18" charset="0"/>
              </a:rPr>
              <a:t> «Махамбет» </a:t>
            </a:r>
            <a:r>
              <a:rPr lang="ru-RU" sz="1200" dirty="0" err="1">
                <a:solidFill>
                  <a:schemeClr val="bg2">
                    <a:lumMod val="25000"/>
                  </a:schemeClr>
                </a:solidFill>
                <a:latin typeface="Times New Roman" pitchFamily="18" charset="0"/>
                <a:cs typeface="Times New Roman" pitchFamily="18" charset="0"/>
              </a:rPr>
              <a:t>әдеби</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мәдени</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және</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танымдық</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журналын</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даярлау</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үрдісінің</a:t>
            </a:r>
            <a:r>
              <a:rPr lang="ru-RU" sz="1200" dirty="0">
                <a:solidFill>
                  <a:schemeClr val="bg2">
                    <a:lumMod val="25000"/>
                  </a:schemeClr>
                </a:solidFill>
                <a:latin typeface="Times New Roman" pitchFamily="18" charset="0"/>
                <a:cs typeface="Times New Roman" pitchFamily="18" charset="0"/>
              </a:rPr>
              <a:t> координаторы </a:t>
            </a:r>
            <a:r>
              <a:rPr lang="ru-RU" sz="1200" dirty="0" err="1">
                <a:solidFill>
                  <a:schemeClr val="bg2">
                    <a:lumMod val="25000"/>
                  </a:schemeClr>
                </a:solidFill>
                <a:latin typeface="Times New Roman" pitchFamily="18" charset="0"/>
                <a:cs typeface="Times New Roman" pitchFamily="18" charset="0"/>
              </a:rPr>
              <a:t>университетіміз</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болғандықтан</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Рухани</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жаңғыру</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институтына</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бір</a:t>
            </a:r>
            <a:r>
              <a:rPr lang="ru-RU" sz="1200" dirty="0">
                <a:solidFill>
                  <a:schemeClr val="bg2">
                    <a:lumMod val="25000"/>
                  </a:schemeClr>
                </a:solidFill>
                <a:latin typeface="Times New Roman" pitchFamily="18" charset="0"/>
                <a:cs typeface="Times New Roman" pitchFamily="18" charset="0"/>
              </a:rPr>
              <a:t> штат </a:t>
            </a:r>
            <a:r>
              <a:rPr lang="ru-RU" sz="1200" dirty="0" err="1">
                <a:solidFill>
                  <a:schemeClr val="bg2">
                    <a:lumMod val="25000"/>
                  </a:schemeClr>
                </a:solidFill>
                <a:latin typeface="Times New Roman" pitchFamily="18" charset="0"/>
                <a:cs typeface="Times New Roman" pitchFamily="18" charset="0"/>
              </a:rPr>
              <a:t>бөлу</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мәселесін</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қарастыруды</a:t>
            </a:r>
            <a:r>
              <a:rPr lang="ru-RU" sz="1200" dirty="0">
                <a:solidFill>
                  <a:schemeClr val="bg2">
                    <a:lumMod val="25000"/>
                  </a:schemeClr>
                </a:solidFill>
                <a:latin typeface="Times New Roman" pitchFamily="18" charset="0"/>
                <a:cs typeface="Times New Roman" pitchFamily="18" charset="0"/>
              </a:rPr>
              <a:t>  </a:t>
            </a:r>
            <a:r>
              <a:rPr lang="ru-RU" sz="1200" dirty="0" err="1">
                <a:solidFill>
                  <a:schemeClr val="bg2">
                    <a:lumMod val="25000"/>
                  </a:schemeClr>
                </a:solidFill>
                <a:latin typeface="Times New Roman" pitchFamily="18" charset="0"/>
                <a:cs typeface="Times New Roman" pitchFamily="18" charset="0"/>
              </a:rPr>
              <a:t>сұраймыз</a:t>
            </a:r>
            <a:r>
              <a:rPr lang="ru-RU" sz="1200" dirty="0">
                <a:solidFill>
                  <a:schemeClr val="bg2">
                    <a:lumMod val="25000"/>
                  </a:schemeClr>
                </a:solidFill>
                <a:latin typeface="Times New Roman" pitchFamily="18" charset="0"/>
                <a:cs typeface="Times New Roman" pitchFamily="18" charset="0"/>
              </a:rPr>
              <a:t>.</a:t>
            </a:r>
          </a:p>
        </p:txBody>
      </p:sp>
    </p:spTree>
    <p:extLst>
      <p:ext uri="{BB962C8B-B14F-4D97-AF65-F5344CB8AC3E}">
        <p14:creationId xmlns="" xmlns:p14="http://schemas.microsoft.com/office/powerpoint/2010/main" val="22409220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14414" y="500042"/>
            <a:ext cx="6929486" cy="5740033"/>
          </a:xfrm>
          <a:prstGeom prst="rect">
            <a:avLst/>
          </a:prstGeom>
          <a:noFill/>
        </p:spPr>
        <p:txBody>
          <a:bodyPr wrap="square">
            <a:spAutoFit/>
          </a:bodyPr>
          <a:lstStyle/>
          <a:p>
            <a:pPr algn="ctr"/>
            <a:r>
              <a:rPr lang="ru-RU" sz="1400" b="1" i="1" dirty="0" smtClean="0">
                <a:latin typeface="Times New Roman" pitchFamily="18" charset="0"/>
                <a:cs typeface="Times New Roman" pitchFamily="18" charset="0"/>
              </a:rPr>
              <a:t>ІІ.  </a:t>
            </a:r>
            <a:r>
              <a:rPr lang="ru-RU" sz="1400" b="1" i="1" dirty="0" err="1">
                <a:latin typeface="Times New Roman" pitchFamily="18" charset="0"/>
                <a:cs typeface="Times New Roman" pitchFamily="18" charset="0"/>
              </a:rPr>
              <a:t>Халықаралық, республикалық, облыстық, қалалық, университетішілік</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және факультетішілік</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өткізілген конференциялар</a:t>
            </a:r>
            <a:r>
              <a:rPr lang="ru-RU" sz="1400" b="1" i="1" dirty="0">
                <a:latin typeface="Times New Roman" pitchFamily="18" charset="0"/>
                <a:cs typeface="Times New Roman" pitchFamily="18" charset="0"/>
              </a:rPr>
              <a:t> (симпозиум)  (</a:t>
            </a:r>
            <a:r>
              <a:rPr lang="ru-RU" sz="1400" b="1" i="1" dirty="0" err="1">
                <a:latin typeface="Times New Roman" pitchFamily="18" charset="0"/>
                <a:cs typeface="Times New Roman" pitchFamily="18" charset="0"/>
              </a:rPr>
              <a:t>Барлығы</a:t>
            </a:r>
            <a:r>
              <a:rPr lang="ru-RU" sz="1400" b="1" i="1" dirty="0">
                <a:latin typeface="Times New Roman" pitchFamily="18" charset="0"/>
                <a:cs typeface="Times New Roman" pitchFamily="18" charset="0"/>
              </a:rPr>
              <a:t>: 29 (</a:t>
            </a:r>
            <a:r>
              <a:rPr lang="ru-RU" sz="1400" b="1" i="1" dirty="0" err="1">
                <a:latin typeface="Times New Roman" pitchFamily="18" charset="0"/>
                <a:cs typeface="Times New Roman" pitchFamily="18" charset="0"/>
              </a:rPr>
              <a:t>жиырма</a:t>
            </a:r>
            <a:r>
              <a:rPr lang="ru-RU" sz="1400" b="1" i="1" dirty="0">
                <a:latin typeface="Times New Roman" pitchFamily="18" charset="0"/>
                <a:cs typeface="Times New Roman" pitchFamily="18" charset="0"/>
              </a:rPr>
              <a:t> </a:t>
            </a:r>
            <a:r>
              <a:rPr lang="ru-RU" sz="1400" b="1" i="1" dirty="0" err="1">
                <a:latin typeface="Times New Roman" pitchFamily="18" charset="0"/>
                <a:cs typeface="Times New Roman" pitchFamily="18" charset="0"/>
              </a:rPr>
              <a:t>тоғыз</a:t>
            </a:r>
            <a:r>
              <a:rPr lang="ru-RU" sz="1400" b="1" i="1" dirty="0" smtClean="0">
                <a:latin typeface="Times New Roman" pitchFamily="18" charset="0"/>
                <a:cs typeface="Times New Roman" pitchFamily="18" charset="0"/>
              </a:rPr>
              <a:t>)</a:t>
            </a:r>
            <a:endParaRPr lang="ru-RU" sz="1400" b="1" i="1" dirty="0">
              <a:latin typeface="Times New Roman" pitchFamily="18" charset="0"/>
              <a:cs typeface="Times New Roman" pitchFamily="18" charset="0"/>
            </a:endParaRPr>
          </a:p>
          <a:p>
            <a:pPr algn="just"/>
            <a:endParaRPr lang="ru-RU" sz="1250" b="1" i="1" dirty="0">
              <a:latin typeface="Times New Roman" pitchFamily="18" charset="0"/>
              <a:cs typeface="Times New Roman" pitchFamily="18" charset="0"/>
            </a:endParaRPr>
          </a:p>
          <a:p>
            <a:pPr algn="just"/>
            <a:r>
              <a:rPr lang="ru-RU" sz="1250" b="1" i="1" dirty="0" smtClean="0">
                <a:latin typeface="Times New Roman" pitchFamily="18" charset="0"/>
                <a:cs typeface="Times New Roman" pitchFamily="18" charset="0"/>
              </a:rPr>
              <a:t>   2.1. </a:t>
            </a:r>
            <a:r>
              <a:rPr lang="ru-RU" sz="1250" b="1" i="1" dirty="0" err="1" smtClean="0">
                <a:latin typeface="Times New Roman" pitchFamily="18" charset="0"/>
                <a:cs typeface="Times New Roman" pitchFamily="18" charset="0"/>
              </a:rPr>
              <a:t>Халықаралық </a:t>
            </a:r>
            <a:r>
              <a:rPr lang="ru-RU" sz="1250" b="1" i="1" dirty="0" err="1">
                <a:latin typeface="Times New Roman" pitchFamily="18" charset="0"/>
                <a:cs typeface="Times New Roman" pitchFamily="18" charset="0"/>
              </a:rPr>
              <a:t>ғылыми-тәжірибелік </a:t>
            </a:r>
            <a:r>
              <a:rPr lang="ru-RU" sz="1250" b="1" i="1" dirty="0">
                <a:latin typeface="Times New Roman" pitchFamily="18" charset="0"/>
                <a:cs typeface="Times New Roman" pitchFamily="18" charset="0"/>
              </a:rPr>
              <a:t>конференция. </a:t>
            </a:r>
            <a:r>
              <a:rPr lang="ru-RU" sz="1250" dirty="0">
                <a:latin typeface="Times New Roman" pitchFamily="18" charset="0"/>
                <a:cs typeface="Times New Roman" pitchFamily="18" charset="0"/>
              </a:rPr>
              <a:t>«</a:t>
            </a:r>
            <a:r>
              <a:rPr lang="ru-RU" sz="1250" dirty="0" err="1">
                <a:latin typeface="Times New Roman" pitchFamily="18" charset="0"/>
                <a:cs typeface="Times New Roman" pitchFamily="18" charset="0"/>
              </a:rPr>
              <a:t>Ахмет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Байтұрсынұлы-Алаштың</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рухани</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көсемі</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Ұлт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ұстазы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Ахмет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Байтұрсынұлына</a:t>
            </a:r>
            <a:r>
              <a:rPr lang="ru-RU" sz="1250" dirty="0">
                <a:latin typeface="Times New Roman" pitchFamily="18" charset="0"/>
                <a:cs typeface="Times New Roman" pitchFamily="18" charset="0"/>
              </a:rPr>
              <a:t> – 150 </a:t>
            </a:r>
            <a:r>
              <a:rPr lang="ru-RU" sz="1250" dirty="0" err="1">
                <a:latin typeface="Times New Roman" pitchFamily="18" charset="0"/>
                <a:cs typeface="Times New Roman" pitchFamily="18" charset="0"/>
              </a:rPr>
              <a:t>жыл</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Нұр-Сұлтан</a:t>
            </a:r>
            <a:r>
              <a:rPr lang="ru-RU" sz="1250" dirty="0">
                <a:latin typeface="Times New Roman" pitchFamily="18" charset="0"/>
                <a:cs typeface="Times New Roman" pitchFamily="18" charset="0"/>
              </a:rPr>
              <a:t>, 2022 ж., 25 </a:t>
            </a:r>
            <a:r>
              <a:rPr lang="ru-RU" sz="1250" dirty="0" err="1">
                <a:latin typeface="Times New Roman" pitchFamily="18" charset="0"/>
                <a:cs typeface="Times New Roman" pitchFamily="18" charset="0"/>
              </a:rPr>
              <a:t>ақпан</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Конференцияның</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пленарлық</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мәжілісінде</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Рухани</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жаңғыру</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институтының</a:t>
            </a:r>
            <a:r>
              <a:rPr lang="ru-RU" sz="1250" dirty="0">
                <a:latin typeface="Times New Roman" pitchFamily="18" charset="0"/>
                <a:cs typeface="Times New Roman" pitchFamily="18" charset="0"/>
              </a:rPr>
              <a:t> директоры, </a:t>
            </a:r>
            <a:r>
              <a:rPr lang="ru-RU" sz="1250" dirty="0" err="1">
                <a:latin typeface="Times New Roman" pitchFamily="18" charset="0"/>
                <a:cs typeface="Times New Roman" pitchFamily="18" charset="0"/>
              </a:rPr>
              <a:t>п.ғ.д</a:t>
            </a:r>
            <a:r>
              <a:rPr lang="ru-RU" sz="1250" dirty="0">
                <a:latin typeface="Times New Roman" pitchFamily="18" charset="0"/>
                <a:cs typeface="Times New Roman" pitchFamily="18" charset="0"/>
              </a:rPr>
              <a:t>., профессор, академик </a:t>
            </a:r>
            <a:r>
              <a:rPr lang="ru-RU" sz="1250" dirty="0" err="1">
                <a:latin typeface="Times New Roman" pitchFamily="18" charset="0"/>
                <a:cs typeface="Times New Roman" pitchFamily="18" charset="0"/>
              </a:rPr>
              <a:t>Абат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Сатыбайұлы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Қыдыршаев</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Ахмет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Байтұрсынұлының</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ғылыми</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әдістемелік</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мұрасы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тақырыбында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баяндама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жасады</a:t>
            </a:r>
            <a:r>
              <a:rPr lang="ru-RU" sz="1250" dirty="0">
                <a:latin typeface="Times New Roman" pitchFamily="18" charset="0"/>
                <a:cs typeface="Times New Roman" pitchFamily="18" charset="0"/>
              </a:rPr>
              <a:t>.</a:t>
            </a:r>
          </a:p>
          <a:p>
            <a:pPr algn="just"/>
            <a:r>
              <a:rPr lang="ru-RU" sz="1250" b="1" i="1" dirty="0" smtClean="0">
                <a:latin typeface="Times New Roman" pitchFamily="18" charset="0"/>
                <a:cs typeface="Times New Roman" pitchFamily="18" charset="0"/>
              </a:rPr>
              <a:t>   2.2. </a:t>
            </a:r>
            <a:r>
              <a:rPr lang="ru-RU" sz="1250" b="1" i="1" dirty="0" err="1" smtClean="0">
                <a:latin typeface="Times New Roman" pitchFamily="18" charset="0"/>
                <a:cs typeface="Times New Roman" pitchFamily="18" charset="0"/>
              </a:rPr>
              <a:t>Халықаралық </a:t>
            </a:r>
            <a:r>
              <a:rPr lang="ru-RU" sz="1250" b="1" i="1" dirty="0" err="1">
                <a:latin typeface="Times New Roman" pitchFamily="18" charset="0"/>
                <a:cs typeface="Times New Roman" pitchFamily="18" charset="0"/>
              </a:rPr>
              <a:t>ғылыми-тәжірибелік </a:t>
            </a:r>
            <a:r>
              <a:rPr lang="ru-RU" sz="1250" b="1" i="1" dirty="0">
                <a:latin typeface="Times New Roman" pitchFamily="18" charset="0"/>
                <a:cs typeface="Times New Roman" pitchFamily="18" charset="0"/>
              </a:rPr>
              <a:t>конференция. </a:t>
            </a:r>
            <a:r>
              <a:rPr lang="ru-RU" sz="1250" dirty="0" err="1">
                <a:latin typeface="Times New Roman" pitchFamily="18" charset="0"/>
                <a:cs typeface="Times New Roman" pitchFamily="18" charset="0"/>
              </a:rPr>
              <a:t>Ахмет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Байтұрсынұлының</a:t>
            </a:r>
            <a:r>
              <a:rPr lang="ru-RU" sz="1250" dirty="0">
                <a:latin typeface="Times New Roman" pitchFamily="18" charset="0"/>
                <a:cs typeface="Times New Roman" pitchFamily="18" charset="0"/>
              </a:rPr>
              <a:t> 150 </a:t>
            </a:r>
            <a:r>
              <a:rPr lang="ru-RU" sz="1250" dirty="0" err="1">
                <a:latin typeface="Times New Roman" pitchFamily="18" charset="0"/>
                <a:cs typeface="Times New Roman" pitchFamily="18" charset="0"/>
              </a:rPr>
              <a:t>жылдығына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арналған</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Ахмет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Байтұрсынұлы</a:t>
            </a:r>
            <a:r>
              <a:rPr lang="ru-RU" sz="1250" dirty="0">
                <a:latin typeface="Times New Roman" pitchFamily="18" charset="0"/>
                <a:cs typeface="Times New Roman" pitchFamily="18" charset="0"/>
              </a:rPr>
              <a:t> – </a:t>
            </a:r>
            <a:r>
              <a:rPr lang="ru-RU" sz="1250" dirty="0" err="1">
                <a:latin typeface="Times New Roman" pitchFamily="18" charset="0"/>
                <a:cs typeface="Times New Roman" pitchFamily="18" charset="0"/>
              </a:rPr>
              <a:t>Ұлт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Ұстазы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атты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конференциясы</a:t>
            </a:r>
            <a:r>
              <a:rPr lang="ru-RU" sz="1250" dirty="0">
                <a:latin typeface="Times New Roman" pitchFamily="18" charset="0"/>
                <a:cs typeface="Times New Roman" pitchFamily="18" charset="0"/>
              </a:rPr>
              <a:t>. Алматы, 2021 ж., 11 </a:t>
            </a:r>
            <a:r>
              <a:rPr lang="ru-RU" sz="1250" dirty="0" err="1">
                <a:latin typeface="Times New Roman" pitchFamily="18" charset="0"/>
                <a:cs typeface="Times New Roman" pitchFamily="18" charset="0"/>
              </a:rPr>
              <a:t>қараша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Пленарлық</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мәжілісте</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Рухани</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жаңғыру</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институтының</a:t>
            </a:r>
            <a:r>
              <a:rPr lang="ru-RU" sz="1250" dirty="0">
                <a:latin typeface="Times New Roman" pitchFamily="18" charset="0"/>
                <a:cs typeface="Times New Roman" pitchFamily="18" charset="0"/>
              </a:rPr>
              <a:t> директоры, </a:t>
            </a:r>
            <a:r>
              <a:rPr lang="ru-RU" sz="1250" dirty="0" err="1">
                <a:latin typeface="Times New Roman" pitchFamily="18" charset="0"/>
                <a:cs typeface="Times New Roman" pitchFamily="18" charset="0"/>
              </a:rPr>
              <a:t>п.ғ.д</a:t>
            </a:r>
            <a:r>
              <a:rPr lang="ru-RU" sz="1250" dirty="0">
                <a:latin typeface="Times New Roman" pitchFamily="18" charset="0"/>
                <a:cs typeface="Times New Roman" pitchFamily="18" charset="0"/>
              </a:rPr>
              <a:t>. профессор А.С.</a:t>
            </a:r>
            <a:r>
              <a:rPr lang="ru-RU" sz="1250" dirty="0" err="1">
                <a:latin typeface="Times New Roman" pitchFamily="18" charset="0"/>
                <a:cs typeface="Times New Roman" pitchFamily="18" charset="0"/>
              </a:rPr>
              <a:t>Қыдыршаев </a:t>
            </a:r>
            <a:r>
              <a:rPr lang="ru-RU" sz="1250" dirty="0">
                <a:latin typeface="Times New Roman" pitchFamily="18" charset="0"/>
                <a:cs typeface="Times New Roman" pitchFamily="18" charset="0"/>
              </a:rPr>
              <a:t>«</a:t>
            </a:r>
            <a:r>
              <a:rPr lang="ru-RU" sz="1250" dirty="0" err="1">
                <a:latin typeface="Times New Roman" pitchFamily="18" charset="0"/>
                <a:cs typeface="Times New Roman" pitchFamily="18" charset="0"/>
              </a:rPr>
              <a:t>Ахмет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Байтұрсынұлының әдістемелік мұрасы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әліппелері</a:t>
            </a:r>
            <a:r>
              <a:rPr lang="ru-RU" sz="1250" dirty="0">
                <a:latin typeface="Times New Roman" pitchFamily="18" charset="0"/>
                <a:cs typeface="Times New Roman" pitchFamily="18" charset="0"/>
              </a:rPr>
              <a:t>, </a:t>
            </a:r>
            <a:r>
              <a:rPr lang="ru-RU" sz="1250" dirty="0" err="1" smtClean="0">
                <a:latin typeface="Times New Roman" pitchFamily="18" charset="0"/>
                <a:cs typeface="Times New Roman" pitchFamily="18" charset="0"/>
              </a:rPr>
              <a:t>тіл-құралдары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әдістемеліктері</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құрылымы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маңызы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тақырыбында баяндама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жасады</a:t>
            </a:r>
            <a:r>
              <a:rPr lang="ru-RU" sz="1250" dirty="0">
                <a:latin typeface="Times New Roman" pitchFamily="18" charset="0"/>
                <a:cs typeface="Times New Roman" pitchFamily="18" charset="0"/>
              </a:rPr>
              <a:t>.</a:t>
            </a:r>
          </a:p>
          <a:p>
            <a:pPr algn="just"/>
            <a:r>
              <a:rPr lang="ru-RU" sz="1250" b="1" i="1" dirty="0" smtClean="0">
                <a:latin typeface="Times New Roman" pitchFamily="18" charset="0"/>
                <a:cs typeface="Times New Roman" pitchFamily="18" charset="0"/>
              </a:rPr>
              <a:t>   2.3. </a:t>
            </a:r>
            <a:r>
              <a:rPr lang="ru-RU" sz="1250" b="1" i="1" dirty="0" err="1" smtClean="0">
                <a:latin typeface="Times New Roman" pitchFamily="18" charset="0"/>
                <a:cs typeface="Times New Roman" pitchFamily="18" charset="0"/>
              </a:rPr>
              <a:t>Халықаралық </a:t>
            </a:r>
            <a:r>
              <a:rPr lang="ru-RU" sz="1250" b="1" i="1" dirty="0" err="1">
                <a:latin typeface="Times New Roman" pitchFamily="18" charset="0"/>
                <a:cs typeface="Times New Roman" pitchFamily="18" charset="0"/>
              </a:rPr>
              <a:t>ғылыми-тәжірибелік </a:t>
            </a:r>
            <a:r>
              <a:rPr lang="ru-RU" sz="1250" b="1" i="1" dirty="0">
                <a:latin typeface="Times New Roman" pitchFamily="18" charset="0"/>
                <a:cs typeface="Times New Roman" pitchFamily="18" charset="0"/>
              </a:rPr>
              <a:t>конференция</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Тәуелсіз</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Қазақстан</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әлеуметтік</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және</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мәдени</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кеңістіктегі</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кітапханалардың</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орны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Жұбан</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Молдағалиев</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атындағы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облыстық</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әмбебап</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ғылыми</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кітапханасының</a:t>
            </a:r>
            <a:r>
              <a:rPr lang="ru-RU" sz="1250" dirty="0">
                <a:latin typeface="Times New Roman" pitchFamily="18" charset="0"/>
                <a:cs typeface="Times New Roman" pitchFamily="18" charset="0"/>
              </a:rPr>
              <a:t> 150 </a:t>
            </a:r>
            <a:r>
              <a:rPr lang="ru-RU" sz="1250" dirty="0" err="1">
                <a:latin typeface="Times New Roman" pitchFamily="18" charset="0"/>
                <a:cs typeface="Times New Roman" pitchFamily="18" charset="0"/>
              </a:rPr>
              <a:t>жылдығына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арналған</a:t>
            </a:r>
            <a:r>
              <a:rPr lang="ru-RU" sz="1250" dirty="0">
                <a:latin typeface="Times New Roman" pitchFamily="18" charset="0"/>
                <a:cs typeface="Times New Roman" pitchFamily="18" charset="0"/>
              </a:rPr>
              <a:t>. Орал, 2021 ж., </a:t>
            </a:r>
            <a:r>
              <a:rPr lang="ru-RU" sz="1250" dirty="0" err="1">
                <a:latin typeface="Times New Roman" pitchFamily="18" charset="0"/>
                <a:cs typeface="Times New Roman" pitchFamily="18" charset="0"/>
              </a:rPr>
              <a:t>қыркүйек</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Конференцияның</a:t>
            </a:r>
            <a:r>
              <a:rPr lang="ru-RU" sz="1250" dirty="0">
                <a:latin typeface="Times New Roman" pitchFamily="18" charset="0"/>
                <a:cs typeface="Times New Roman" pitchFamily="18" charset="0"/>
              </a:rPr>
              <a:t> модераторы </a:t>
            </a:r>
            <a:r>
              <a:rPr lang="ru-RU" sz="1250" dirty="0" err="1">
                <a:latin typeface="Times New Roman" pitchFamily="18" charset="0"/>
                <a:cs typeface="Times New Roman" pitchFamily="18" charset="0"/>
              </a:rPr>
              <a:t>ретінде</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пленарлық</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мәжілісінде</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Рухани</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жаңғыру</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институтының</a:t>
            </a:r>
            <a:r>
              <a:rPr lang="ru-RU" sz="1250" dirty="0">
                <a:latin typeface="Times New Roman" pitchFamily="18" charset="0"/>
                <a:cs typeface="Times New Roman" pitchFamily="18" charset="0"/>
              </a:rPr>
              <a:t> директоры, </a:t>
            </a:r>
            <a:r>
              <a:rPr lang="ru-RU" sz="1250" dirty="0" err="1">
                <a:latin typeface="Times New Roman" pitchFamily="18" charset="0"/>
                <a:cs typeface="Times New Roman" pitchFamily="18" charset="0"/>
              </a:rPr>
              <a:t>п.ғ.д</a:t>
            </a:r>
            <a:r>
              <a:rPr lang="ru-RU" sz="1250" dirty="0">
                <a:latin typeface="Times New Roman" pitchFamily="18" charset="0"/>
                <a:cs typeface="Times New Roman" pitchFamily="18" charset="0"/>
              </a:rPr>
              <a:t>., профессор, академик </a:t>
            </a:r>
            <a:r>
              <a:rPr lang="ru-RU" sz="1250" dirty="0" err="1">
                <a:latin typeface="Times New Roman" pitchFamily="18" charset="0"/>
                <a:cs typeface="Times New Roman" pitchFamily="18" charset="0"/>
              </a:rPr>
              <a:t>А.С.Қыдыршаев</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Жұбан</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кітапханасы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Рухани</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жаңғыру</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бағдарламасы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аясындағы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қарымды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қадамдары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және</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көркем</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шығарма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оқу</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мәселесі</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тақырыбында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баяндама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жасады</a:t>
            </a:r>
            <a:r>
              <a:rPr lang="ru-RU" sz="1250" dirty="0">
                <a:latin typeface="Times New Roman" pitchFamily="18" charset="0"/>
                <a:cs typeface="Times New Roman" pitchFamily="18" charset="0"/>
              </a:rPr>
              <a:t>.</a:t>
            </a:r>
          </a:p>
          <a:p>
            <a:pPr algn="just"/>
            <a:r>
              <a:rPr lang="ru-RU" sz="1250" b="1" i="1" dirty="0" smtClean="0">
                <a:latin typeface="Times New Roman" pitchFamily="18" charset="0"/>
                <a:cs typeface="Times New Roman" pitchFamily="18" charset="0"/>
              </a:rPr>
              <a:t>   2.4. </a:t>
            </a:r>
            <a:r>
              <a:rPr lang="ru-RU" sz="1250" b="1" i="1" dirty="0" err="1" smtClean="0">
                <a:latin typeface="Times New Roman" pitchFamily="18" charset="0"/>
                <a:cs typeface="Times New Roman" pitchFamily="18" charset="0"/>
              </a:rPr>
              <a:t>Халықаралық </a:t>
            </a:r>
            <a:r>
              <a:rPr lang="ru-RU" sz="1250" b="1" i="1" dirty="0" err="1">
                <a:latin typeface="Times New Roman" pitchFamily="18" charset="0"/>
                <a:cs typeface="Times New Roman" pitchFamily="18" charset="0"/>
              </a:rPr>
              <a:t>ғылыми-тәжірибелік  </a:t>
            </a:r>
            <a:r>
              <a:rPr lang="ru-RU" sz="1250" b="1" i="1" dirty="0">
                <a:latin typeface="Times New Roman" pitchFamily="18" charset="0"/>
                <a:cs typeface="Times New Roman" pitchFamily="18" charset="0"/>
              </a:rPr>
              <a:t>конференция. </a:t>
            </a:r>
            <a:r>
              <a:rPr lang="ru-RU" sz="1250" dirty="0" err="1">
                <a:latin typeface="Times New Roman" pitchFamily="18" charset="0"/>
                <a:cs typeface="Times New Roman" pitchFamily="18" charset="0"/>
              </a:rPr>
              <a:t>Қазақтың</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рухани</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көсемі</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Алаш</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ардақтысы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Ұлт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ұстазы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Ахмет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Байтұрсынұлының</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туғанына</a:t>
            </a:r>
            <a:r>
              <a:rPr lang="ru-RU" sz="1250" dirty="0">
                <a:latin typeface="Times New Roman" pitchFamily="18" charset="0"/>
                <a:cs typeface="Times New Roman" pitchFamily="18" charset="0"/>
              </a:rPr>
              <a:t>  150 </a:t>
            </a:r>
            <a:r>
              <a:rPr lang="ru-RU" sz="1250" dirty="0" err="1">
                <a:latin typeface="Times New Roman" pitchFamily="18" charset="0"/>
                <a:cs typeface="Times New Roman" pitchFamily="18" charset="0"/>
              </a:rPr>
              <a:t>жыл</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толуына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арналған</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Ахмет</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Байтұрсынұлының</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мұрасы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зерттеу</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жүйелеу</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және</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насихаттау</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атты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халықаралық</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ғылыми-практикалық</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конференциясы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М.Өтемісов</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атындағы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Батыс</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Қазақстан</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университеті</a:t>
            </a:r>
            <a:r>
              <a:rPr lang="ru-RU" sz="1250" dirty="0">
                <a:latin typeface="Times New Roman" pitchFamily="18" charset="0"/>
                <a:cs typeface="Times New Roman" pitchFamily="18" charset="0"/>
              </a:rPr>
              <a:t>, Орал, 2022 ж., 15 </a:t>
            </a:r>
            <a:r>
              <a:rPr lang="ru-RU" sz="1250" dirty="0" err="1">
                <a:latin typeface="Times New Roman" pitchFamily="18" charset="0"/>
                <a:cs typeface="Times New Roman" pitchFamily="18" charset="0"/>
              </a:rPr>
              <a:t>сәуір</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Конференцияның </a:t>
            </a:r>
            <a:r>
              <a:rPr lang="ru-RU" sz="1250" dirty="0">
                <a:latin typeface="Times New Roman" pitchFamily="18" charset="0"/>
                <a:cs typeface="Times New Roman" pitchFamily="18" charset="0"/>
              </a:rPr>
              <a:t>модераторы </a:t>
            </a:r>
            <a:r>
              <a:rPr lang="ru-RU" sz="1250" dirty="0" err="1">
                <a:latin typeface="Times New Roman" pitchFamily="18" charset="0"/>
                <a:cs typeface="Times New Roman" pitchFamily="18" charset="0"/>
              </a:rPr>
              <a:t>және пленарлық мәжілісте </a:t>
            </a:r>
            <a:r>
              <a:rPr lang="ru-RU" sz="1250" dirty="0">
                <a:latin typeface="Times New Roman" pitchFamily="18" charset="0"/>
                <a:cs typeface="Times New Roman" pitchFamily="18" charset="0"/>
              </a:rPr>
              <a:t>«</a:t>
            </a:r>
            <a:r>
              <a:rPr lang="ru-RU" sz="1250" dirty="0" err="1">
                <a:latin typeface="Times New Roman" pitchFamily="18" charset="0"/>
                <a:cs typeface="Times New Roman" pitchFamily="18" charset="0"/>
              </a:rPr>
              <a:t>Ахметтану</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әдістеме тарихы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теориясы</a:t>
            </a:r>
            <a:r>
              <a:rPr lang="ru-RU" sz="1250" dirty="0">
                <a:latin typeface="Times New Roman" pitchFamily="18" charset="0"/>
                <a:cs typeface="Times New Roman" pitchFamily="18" charset="0"/>
              </a:rPr>
              <a:t> мен </a:t>
            </a:r>
            <a:r>
              <a:rPr lang="ru-RU" sz="1250" dirty="0" err="1">
                <a:latin typeface="Times New Roman" pitchFamily="18" charset="0"/>
                <a:cs typeface="Times New Roman" pitchFamily="18" charset="0"/>
              </a:rPr>
              <a:t>тәжірибесі және бүгінгі оқыту жүйесімен сабақтастығы</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тақырыбында баяндама</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жасаушы</a:t>
            </a:r>
            <a:r>
              <a:rPr lang="ru-RU" sz="1250" dirty="0">
                <a:latin typeface="Times New Roman" pitchFamily="18" charset="0"/>
                <a:cs typeface="Times New Roman" pitchFamily="18" charset="0"/>
              </a:rPr>
              <a:t> - «</a:t>
            </a:r>
            <a:r>
              <a:rPr lang="ru-RU" sz="1250" dirty="0" err="1">
                <a:latin typeface="Times New Roman" pitchFamily="18" charset="0"/>
                <a:cs typeface="Times New Roman" pitchFamily="18" charset="0"/>
              </a:rPr>
              <a:t>Рухани</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жаңғыру</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институтының </a:t>
            </a:r>
            <a:r>
              <a:rPr lang="ru-RU" sz="1250" dirty="0">
                <a:latin typeface="Times New Roman" pitchFamily="18" charset="0"/>
                <a:cs typeface="Times New Roman" pitchFamily="18" charset="0"/>
              </a:rPr>
              <a:t>директоры, </a:t>
            </a:r>
            <a:r>
              <a:rPr lang="ru-RU" sz="1250" dirty="0" err="1">
                <a:latin typeface="Times New Roman" pitchFamily="18" charset="0"/>
                <a:cs typeface="Times New Roman" pitchFamily="18" charset="0"/>
              </a:rPr>
              <a:t>п.ғ.д., </a:t>
            </a:r>
            <a:r>
              <a:rPr lang="ru-RU" sz="1250" dirty="0">
                <a:latin typeface="Times New Roman" pitchFamily="18" charset="0"/>
                <a:cs typeface="Times New Roman" pitchFamily="18" charset="0"/>
              </a:rPr>
              <a:t>профессор </a:t>
            </a:r>
            <a:r>
              <a:rPr lang="ru-RU" sz="1250" dirty="0" smtClean="0">
                <a:latin typeface="Times New Roman" pitchFamily="18" charset="0"/>
                <a:cs typeface="Times New Roman" pitchFamily="18" charset="0"/>
              </a:rPr>
              <a:t>А.С</a:t>
            </a:r>
            <a:r>
              <a:rPr lang="ru-RU" sz="1250" dirty="0">
                <a:latin typeface="Times New Roman" pitchFamily="18" charset="0"/>
                <a:cs typeface="Times New Roman" pitchFamily="18" charset="0"/>
              </a:rPr>
              <a:t>. </a:t>
            </a:r>
            <a:r>
              <a:rPr lang="ru-RU" sz="1250" dirty="0" err="1">
                <a:latin typeface="Times New Roman" pitchFamily="18" charset="0"/>
                <a:cs typeface="Times New Roman" pitchFamily="18" charset="0"/>
              </a:rPr>
              <a:t>Қыдыршаев</a:t>
            </a:r>
            <a:r>
              <a:rPr lang="ru-RU" sz="1250" dirty="0" smtClean="0">
                <a:latin typeface="Times New Roman" pitchFamily="18" charset="0"/>
                <a:cs typeface="Times New Roman" pitchFamily="18" charset="0"/>
              </a:rPr>
              <a:t>.</a:t>
            </a:r>
            <a:endParaRPr lang="ru-RU" sz="1250" dirty="0">
              <a:latin typeface="Times New Roman" pitchFamily="18" charset="0"/>
              <a:cs typeface="Times New Roman" pitchFamily="18" charset="0"/>
            </a:endParaRPr>
          </a:p>
        </p:txBody>
      </p:sp>
    </p:spTree>
    <p:extLst>
      <p:ext uri="{BB962C8B-B14F-4D97-AF65-F5344CB8AC3E}">
        <p14:creationId xmlns="" xmlns:p14="http://schemas.microsoft.com/office/powerpoint/2010/main" val="208228730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bc44400f-bd9e-4a3a-819a-590fcb295e41.jpg"/>
          <p:cNvPicPr>
            <a:picLocks noChangeAspect="1"/>
          </p:cNvPicPr>
          <p:nvPr/>
        </p:nvPicPr>
        <p:blipFill>
          <a:blip r:embed="rId2" cstate="print"/>
          <a:stretch>
            <a:fillRect/>
          </a:stretch>
        </p:blipFill>
        <p:spPr>
          <a:xfrm>
            <a:off x="1071538" y="3929066"/>
            <a:ext cx="2643206" cy="1519843"/>
          </a:xfrm>
          <a:prstGeom prst="rect">
            <a:avLst/>
          </a:prstGeom>
          <a:effectLst>
            <a:outerShdw blurRad="152400" dist="317500" dir="5400000" sx="90000" sy="-19000" rotWithShape="0">
              <a:prstClr val="black">
                <a:alpha val="15000"/>
              </a:prstClr>
            </a:outerShdw>
          </a:effectLst>
          <a:scene3d>
            <a:camera prst="obliqueTopRight"/>
            <a:lightRig rig="threePt" dir="t"/>
          </a:scene3d>
        </p:spPr>
      </p:pic>
      <p:sp>
        <p:nvSpPr>
          <p:cNvPr id="33793" name="Rectangle 1"/>
          <p:cNvSpPr>
            <a:spLocks noChangeArrowheads="1"/>
          </p:cNvSpPr>
          <p:nvPr/>
        </p:nvSpPr>
        <p:spPr bwMode="auto">
          <a:xfrm>
            <a:off x="3286116" y="3643314"/>
            <a:ext cx="4929222" cy="2323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57200" marR="0" lvl="1" indent="0" algn="just" defTabSz="914400" rtl="0" eaLnBrk="1" fontAlgn="base" latinLnBrk="0" hangingPunct="1">
              <a:lnSpc>
                <a:spcPct val="100000"/>
              </a:lnSpc>
              <a:spcBef>
                <a:spcPct val="0"/>
              </a:spcBef>
              <a:spcAft>
                <a:spcPct val="0"/>
              </a:spcAft>
              <a:buClrTx/>
              <a:buSzTx/>
              <a:tabLst/>
            </a:pPr>
            <a:r>
              <a:rPr kumimoji="0" lang="kk-KZ" sz="1300" b="1"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kk-KZ" sz="1200" b="1" i="1" u="none" strike="noStrike" cap="none" normalizeH="0" baseline="0" dirty="0" smtClean="0">
                <a:ln>
                  <a:noFill/>
                </a:ln>
                <a:effectLst/>
                <a:latin typeface="Times New Roman" pitchFamily="18" charset="0"/>
                <a:ea typeface="Times New Roman" pitchFamily="18" charset="0"/>
                <a:cs typeface="Times New Roman" pitchFamily="18" charset="0"/>
              </a:rPr>
              <a:t>Республикалық</a:t>
            </a:r>
            <a:r>
              <a:rPr kumimoji="0" lang="kk-KZ" sz="1200" b="1" i="1" u="none" strike="noStrike" cap="none" normalizeH="0" dirty="0" smtClean="0">
                <a:ln>
                  <a:noFill/>
                </a:ln>
                <a:effectLst/>
                <a:latin typeface="Times New Roman" pitchFamily="18" charset="0"/>
                <a:ea typeface="Times New Roman" pitchFamily="18" charset="0"/>
                <a:cs typeface="Times New Roman" pitchFamily="18" charset="0"/>
              </a:rPr>
              <a:t> </a:t>
            </a:r>
            <a:r>
              <a:rPr kumimoji="0" lang="kk-KZ" sz="1200" b="1" i="1" u="none" strike="noStrike" cap="none" normalizeH="0" baseline="0" dirty="0" smtClean="0">
                <a:ln>
                  <a:noFill/>
                </a:ln>
                <a:effectLst/>
                <a:latin typeface="Times New Roman" pitchFamily="18" charset="0"/>
                <a:ea typeface="Times New Roman" pitchFamily="18" charset="0"/>
                <a:cs typeface="Times New Roman" pitchFamily="18" charset="0"/>
              </a:rPr>
              <a:t>ғылыми-тәжірибелік конференциясы</a:t>
            </a:r>
            <a:r>
              <a:rPr kumimoji="0" lang="kk-KZ" sz="12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kk-KZ" sz="1200" b="0" i="0" u="none" strike="noStrike" cap="none" normalizeH="0" baseline="0" dirty="0" smtClean="0">
                <a:ln>
                  <a:noFill/>
                </a:ln>
                <a:effectLst/>
                <a:latin typeface="Calibri"/>
                <a:ea typeface="Times New Roman" pitchFamily="18" charset="0"/>
                <a:cs typeface="Times New Roman" pitchFamily="18" charset="0"/>
              </a:rPr>
              <a:t>«</a:t>
            </a:r>
            <a:r>
              <a:rPr kumimoji="0" lang="kk-KZ" sz="1200" b="1" i="0" u="none" strike="noStrike" cap="none" normalizeH="0" baseline="0" dirty="0" smtClean="0">
                <a:ln>
                  <a:noFill/>
                </a:ln>
                <a:effectLst/>
                <a:latin typeface="Times New Roman" pitchFamily="18" charset="0"/>
                <a:ea typeface="Times New Roman" pitchFamily="18" charset="0"/>
                <a:cs typeface="Times New Roman" pitchFamily="18" charset="0"/>
              </a:rPr>
              <a:t>Сейітқали</a:t>
            </a:r>
            <a:r>
              <a:rPr lang="ru-RU" sz="1200" dirty="0" smtClean="0">
                <a:latin typeface="Arial" pitchFamily="34" charset="0"/>
                <a:ea typeface="Times New Roman" pitchFamily="18" charset="0"/>
                <a:cs typeface="Arial" pitchFamily="34" charset="0"/>
              </a:rPr>
              <a:t>   </a:t>
            </a:r>
            <a:r>
              <a:rPr kumimoji="0" lang="kk-KZ" sz="1200" b="1" i="0" u="none" strike="noStrike" cap="none" normalizeH="0" baseline="0" dirty="0" smtClean="0">
                <a:ln>
                  <a:noFill/>
                </a:ln>
                <a:effectLst/>
                <a:latin typeface="Times New Roman" pitchFamily="18" charset="0"/>
                <a:ea typeface="Times New Roman" pitchFamily="18" charset="0"/>
                <a:cs typeface="Times New Roman" pitchFamily="18" charset="0"/>
              </a:rPr>
              <a:t>Меңдешев </a:t>
            </a:r>
            <a:r>
              <a:rPr kumimoji="0" lang="kk-KZ" sz="1200" b="1" i="0" u="none" strike="noStrike" cap="none" normalizeH="0" baseline="0" dirty="0" smtClean="0">
                <a:ln>
                  <a:noFill/>
                </a:ln>
                <a:effectLst/>
                <a:latin typeface="Calibri"/>
                <a:ea typeface="Times New Roman" pitchFamily="18" charset="0"/>
                <a:cs typeface="Times New Roman" pitchFamily="18" charset="0"/>
              </a:rPr>
              <a:t>–</a:t>
            </a:r>
            <a:r>
              <a:rPr kumimoji="0" lang="kk-KZ" sz="1200" b="1" i="0" u="none" strike="noStrike" cap="none" normalizeH="0" baseline="0" dirty="0" smtClean="0">
                <a:ln>
                  <a:noFill/>
                </a:ln>
                <a:effectLst/>
                <a:latin typeface="Times New Roman" pitchFamily="18" charset="0"/>
                <a:ea typeface="Times New Roman" pitchFamily="18" charset="0"/>
                <a:cs typeface="Times New Roman" pitchFamily="18" charset="0"/>
              </a:rPr>
              <a:t> мемлекет және қоғам қайраткері</a:t>
            </a:r>
            <a:r>
              <a:rPr kumimoji="0" lang="kk-KZ" sz="1200" b="1" i="0" u="none" strike="noStrike" cap="none" normalizeH="0" baseline="0" dirty="0" smtClean="0">
                <a:ln>
                  <a:noFill/>
                </a:ln>
                <a:effectLst/>
                <a:latin typeface="Calibri"/>
                <a:ea typeface="Times New Roman" pitchFamily="18" charset="0"/>
                <a:cs typeface="Times New Roman" pitchFamily="18" charset="0"/>
              </a:rPr>
              <a:t>»</a:t>
            </a:r>
            <a:r>
              <a:rPr kumimoji="0" lang="kk-KZ" sz="1200" b="0" i="0" u="none" strike="noStrike" cap="none" normalizeH="0" baseline="0" dirty="0" smtClean="0">
                <a:ln>
                  <a:noFill/>
                </a:ln>
                <a:effectLst/>
                <a:latin typeface="Times New Roman" pitchFamily="18" charset="0"/>
                <a:ea typeface="Times New Roman" pitchFamily="18" charset="0"/>
                <a:cs typeface="Times New Roman" pitchFamily="18" charset="0"/>
              </a:rPr>
              <a:t>. Жаңақала  ауданының қайта құрылғанына 50 жыл толуына және көрнекті мемлекет және қоғам қайраткері Меңдешев Сейітқали Меңдешұлының туғанына 140 жыл толуына орай өткізілген республикалық ғылыми-тәжірибелік конференциясы. БҚО, Жаңақала ауданы, Жаңақала ауылы, 2022 ж., 28 қыркүйек. Пл</a:t>
            </a:r>
            <a:r>
              <a:rPr lang="kk-KZ" sz="1200" dirty="0" smtClean="0">
                <a:latin typeface="Times New Roman" pitchFamily="18" charset="0"/>
                <a:ea typeface="Times New Roman" pitchFamily="18" charset="0"/>
                <a:cs typeface="Times New Roman" pitchFamily="18" charset="0"/>
              </a:rPr>
              <a:t>е</a:t>
            </a:r>
            <a:r>
              <a:rPr kumimoji="0" lang="kk-KZ" sz="1200" b="0" i="0" u="none" strike="noStrike" cap="none" normalizeH="0" baseline="0" dirty="0" smtClean="0">
                <a:ln>
                  <a:noFill/>
                </a:ln>
                <a:effectLst/>
                <a:latin typeface="Times New Roman" pitchFamily="18" charset="0"/>
                <a:ea typeface="Times New Roman" pitchFamily="18" charset="0"/>
                <a:cs typeface="Times New Roman" pitchFamily="18" charset="0"/>
              </a:rPr>
              <a:t>нарлық мәжілісте </a:t>
            </a:r>
            <a:r>
              <a:rPr kumimoji="0" lang="kk-KZ" sz="1200" b="0" i="0" u="none" strike="noStrike" cap="none" normalizeH="0" baseline="0" dirty="0" smtClean="0">
                <a:ln>
                  <a:noFill/>
                </a:ln>
                <a:effectLst/>
                <a:latin typeface="Calibri"/>
                <a:ea typeface="Times New Roman" pitchFamily="18" charset="0"/>
                <a:cs typeface="Times New Roman" pitchFamily="18" charset="0"/>
              </a:rPr>
              <a:t>«</a:t>
            </a:r>
            <a:r>
              <a:rPr kumimoji="0" lang="kk-KZ" sz="1200" b="0" i="0" u="none" strike="noStrike" cap="none" normalizeH="0" baseline="0" dirty="0" smtClean="0">
                <a:ln>
                  <a:noFill/>
                </a:ln>
                <a:effectLst/>
                <a:latin typeface="Times New Roman" pitchFamily="18" charset="0"/>
                <a:ea typeface="Times New Roman" pitchFamily="18" charset="0"/>
                <a:cs typeface="Times New Roman" pitchFamily="18" charset="0"/>
              </a:rPr>
              <a:t>Рухани жаңғыру</a:t>
            </a:r>
            <a:r>
              <a:rPr kumimoji="0" lang="kk-KZ" sz="1200" b="0" i="0" u="none" strike="noStrike" cap="none" normalizeH="0" baseline="0" dirty="0" smtClean="0">
                <a:ln>
                  <a:noFill/>
                </a:ln>
                <a:effectLst/>
                <a:latin typeface="Calibri"/>
                <a:ea typeface="Times New Roman" pitchFamily="18" charset="0"/>
                <a:cs typeface="Times New Roman" pitchFamily="18" charset="0"/>
              </a:rPr>
              <a:t>»</a:t>
            </a:r>
            <a:r>
              <a:rPr kumimoji="0" lang="kk-KZ" sz="1200" b="0" i="0" u="none" strike="noStrike" cap="none" normalizeH="0" baseline="0" dirty="0" smtClean="0">
                <a:ln>
                  <a:noFill/>
                </a:ln>
                <a:effectLst/>
                <a:latin typeface="Times New Roman" pitchFamily="18" charset="0"/>
                <a:ea typeface="Times New Roman" pitchFamily="18" charset="0"/>
                <a:cs typeface="Times New Roman" pitchFamily="18" charset="0"/>
              </a:rPr>
              <a:t> институтының директоры </a:t>
            </a:r>
            <a:r>
              <a:rPr kumimoji="0" lang="kk-KZ" sz="1200" b="1" i="0" u="none" strike="noStrike" cap="none" normalizeH="0" baseline="0" dirty="0" smtClean="0">
                <a:ln>
                  <a:noFill/>
                </a:ln>
                <a:effectLst/>
                <a:latin typeface="Times New Roman" pitchFamily="18" charset="0"/>
                <a:ea typeface="Times New Roman" pitchFamily="18" charset="0"/>
                <a:cs typeface="Times New Roman" pitchFamily="18" charset="0"/>
              </a:rPr>
              <a:t>А.С.Қыдыршаев</a:t>
            </a:r>
            <a:r>
              <a:rPr kumimoji="0" lang="kk-KZ" sz="1200" b="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kk-KZ" sz="1200" b="1" i="1" u="none" strike="noStrike" cap="none" normalizeH="0" baseline="0" dirty="0" smtClean="0">
                <a:ln>
                  <a:noFill/>
                </a:ln>
                <a:effectLst/>
                <a:latin typeface="Calibri"/>
                <a:ea typeface="Times New Roman" pitchFamily="18" charset="0"/>
                <a:cs typeface="Times New Roman" pitchFamily="18" charset="0"/>
              </a:rPr>
              <a:t>«</a:t>
            </a:r>
            <a:r>
              <a:rPr kumimoji="0" lang="kk-KZ" sz="1200" b="1" i="1" u="none" strike="noStrike" cap="none" normalizeH="0" baseline="0" dirty="0" smtClean="0">
                <a:ln>
                  <a:noFill/>
                </a:ln>
                <a:effectLst/>
                <a:latin typeface="Times New Roman" pitchFamily="18" charset="0"/>
                <a:ea typeface="Times New Roman" pitchFamily="18" charset="0"/>
                <a:cs typeface="Times New Roman" pitchFamily="18" charset="0"/>
              </a:rPr>
              <a:t>Алаш арыстарының мұрасы: тұлғатану үрдісі және жаңа ұрпақты ұлттық рух, ұлттық мүдде және тарихи сананы жаңғырту үдесіндегі зиялы қауым ісі</a:t>
            </a:r>
            <a:r>
              <a:rPr kumimoji="0" lang="kk-KZ" sz="1200" b="1" i="1" u="none" strike="noStrike" cap="none" normalizeH="0" baseline="0" dirty="0" smtClean="0">
                <a:ln>
                  <a:noFill/>
                </a:ln>
                <a:effectLst/>
                <a:latin typeface="Calibri"/>
                <a:ea typeface="Times New Roman" pitchFamily="18" charset="0"/>
                <a:cs typeface="Times New Roman" pitchFamily="18" charset="0"/>
              </a:rPr>
              <a:t>»</a:t>
            </a:r>
            <a:r>
              <a:rPr kumimoji="0" lang="kk-KZ" sz="1200" b="0" i="0" u="none" strike="noStrike" cap="none" normalizeH="0" baseline="0" dirty="0" smtClean="0">
                <a:ln>
                  <a:noFill/>
                </a:ln>
                <a:effectLst/>
                <a:latin typeface="Times New Roman" pitchFamily="18" charset="0"/>
                <a:ea typeface="Times New Roman" pitchFamily="18" charset="0"/>
                <a:cs typeface="Times New Roman" pitchFamily="18" charset="0"/>
              </a:rPr>
              <a:t> тақырыбында баяндама жасады. </a:t>
            </a:r>
            <a:endParaRPr kumimoji="0" lang="kk-KZ" sz="1200" b="0" i="0" u="none" strike="noStrike" cap="none" normalizeH="0" baseline="0" dirty="0" smtClean="0">
              <a:ln>
                <a:noFill/>
              </a:ln>
              <a:effectLst/>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000100" y="1142984"/>
            <a:ext cx="3428992" cy="30202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857620" y="928670"/>
            <a:ext cx="4286280" cy="2308324"/>
          </a:xfrm>
          <a:prstGeom prst="rect">
            <a:avLst/>
          </a:prstGeom>
        </p:spPr>
        <p:txBody>
          <a:bodyPr wrap="square">
            <a:spAutoFit/>
          </a:bodyPr>
          <a:lstStyle/>
          <a:p>
            <a:pPr algn="just"/>
            <a:r>
              <a:rPr lang="ru-RU" sz="1200" b="1" i="1" dirty="0">
                <a:latin typeface="Times New Roman" pitchFamily="18" charset="0"/>
                <a:cs typeface="Times New Roman" pitchFamily="18" charset="0"/>
              </a:rPr>
              <a:t> </a:t>
            </a:r>
            <a:r>
              <a:rPr lang="ru-RU" sz="1200" b="1" i="1" dirty="0" smtClean="0">
                <a:latin typeface="Times New Roman" pitchFamily="18" charset="0"/>
                <a:cs typeface="Times New Roman" pitchFamily="18" charset="0"/>
              </a:rPr>
              <a:t>     </a:t>
            </a:r>
            <a:r>
              <a:rPr lang="ru-RU" sz="1200" b="1" i="1" dirty="0" err="1" smtClean="0">
                <a:latin typeface="Times New Roman" pitchFamily="18" charset="0"/>
                <a:cs typeface="Times New Roman" pitchFamily="18" charset="0"/>
              </a:rPr>
              <a:t>Халықаралық</a:t>
            </a:r>
            <a:r>
              <a:rPr lang="ru-RU" sz="1200" b="1" i="1" dirty="0" smtClean="0">
                <a:latin typeface="Times New Roman" pitchFamily="18" charset="0"/>
                <a:cs typeface="Times New Roman" pitchFamily="18" charset="0"/>
              </a:rPr>
              <a:t> </a:t>
            </a:r>
            <a:r>
              <a:rPr lang="ru-RU" sz="1200" b="1" i="1" dirty="0" err="1">
                <a:latin typeface="Times New Roman" pitchFamily="18" charset="0"/>
                <a:cs typeface="Times New Roman" pitchFamily="18" charset="0"/>
              </a:rPr>
              <a:t>ғылыми-тәжірибелік</a:t>
            </a:r>
            <a:r>
              <a:rPr lang="ru-RU" sz="1200" b="1" i="1" dirty="0">
                <a:latin typeface="Times New Roman" pitchFamily="18" charset="0"/>
                <a:cs typeface="Times New Roman" pitchFamily="18" charset="0"/>
              </a:rPr>
              <a:t>  конференция. </a:t>
            </a:r>
            <a:r>
              <a:rPr lang="ru-RU" sz="1200" dirty="0" err="1">
                <a:latin typeface="Times New Roman" pitchFamily="18" charset="0"/>
                <a:cs typeface="Times New Roman" pitchFamily="18" charset="0"/>
              </a:rPr>
              <a:t>Қазақтың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рухани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көсемі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Алаш</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ардақтысы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Ұлт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ұстазы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Ахмет</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Байтұрсынұлының</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туғанына</a:t>
            </a:r>
            <a:r>
              <a:rPr lang="ru-RU" sz="1200" dirty="0">
                <a:latin typeface="Times New Roman" pitchFamily="18" charset="0"/>
                <a:cs typeface="Times New Roman" pitchFamily="18" charset="0"/>
              </a:rPr>
              <a:t>  150 </a:t>
            </a:r>
            <a:r>
              <a:rPr lang="ru-RU" sz="1200" dirty="0" err="1">
                <a:latin typeface="Times New Roman" pitchFamily="18" charset="0"/>
                <a:cs typeface="Times New Roman" pitchFamily="18" charset="0"/>
              </a:rPr>
              <a:t>жыл</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толуына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арналған</a:t>
            </a:r>
            <a:r>
              <a:rPr lang="ru-RU" sz="1200"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Ахмет</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Байтұрсынұлының</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мұрасы</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зерттеу</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жүйелеу</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және</a:t>
            </a:r>
            <a:r>
              <a:rPr lang="ru-RU" sz="1200" b="1" i="1" dirty="0">
                <a:latin typeface="Times New Roman" pitchFamily="18" charset="0"/>
                <a:cs typeface="Times New Roman" pitchFamily="18" charset="0"/>
              </a:rPr>
              <a:t> </a:t>
            </a:r>
            <a:r>
              <a:rPr lang="ru-RU" sz="1200" b="1" i="1" dirty="0" err="1">
                <a:latin typeface="Times New Roman" pitchFamily="18" charset="0"/>
                <a:cs typeface="Times New Roman" pitchFamily="18" charset="0"/>
              </a:rPr>
              <a:t>насихаттау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атты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халықаралық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ғылыми-практикалық</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конференциясы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М.Өтемісов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атындағы</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Батыс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Қазақстан</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университеті</a:t>
            </a:r>
            <a:r>
              <a:rPr lang="ru-RU" sz="1200" dirty="0">
                <a:latin typeface="Times New Roman" pitchFamily="18" charset="0"/>
                <a:cs typeface="Times New Roman" pitchFamily="18" charset="0"/>
              </a:rPr>
              <a:t>, Орал, 2022 ж., 15 </a:t>
            </a:r>
            <a:r>
              <a:rPr lang="ru-RU" sz="1200" dirty="0" err="1">
                <a:latin typeface="Times New Roman" pitchFamily="18" charset="0"/>
                <a:cs typeface="Times New Roman" pitchFamily="18" charset="0"/>
              </a:rPr>
              <a:t>сәуір</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Конференцияның </a:t>
            </a:r>
            <a:r>
              <a:rPr lang="ru-RU" sz="1200" dirty="0">
                <a:latin typeface="Times New Roman" pitchFamily="18" charset="0"/>
                <a:cs typeface="Times New Roman" pitchFamily="18" charset="0"/>
              </a:rPr>
              <a:t>модераторы </a:t>
            </a:r>
            <a:r>
              <a:rPr lang="ru-RU" sz="1200" dirty="0" err="1">
                <a:latin typeface="Times New Roman" pitchFamily="18" charset="0"/>
                <a:cs typeface="Times New Roman" pitchFamily="18" charset="0"/>
              </a:rPr>
              <a:t>және пленарлық мәжілісте </a:t>
            </a:r>
            <a:r>
              <a:rPr lang="ru-RU" sz="1200" b="1" dirty="0">
                <a:latin typeface="Times New Roman" pitchFamily="18" charset="0"/>
                <a:cs typeface="Times New Roman" pitchFamily="18" charset="0"/>
              </a:rPr>
              <a:t>«</a:t>
            </a:r>
            <a:r>
              <a:rPr lang="ru-RU" sz="1200" b="1" dirty="0" err="1">
                <a:latin typeface="Times New Roman" pitchFamily="18" charset="0"/>
                <a:cs typeface="Times New Roman" pitchFamily="18" charset="0"/>
              </a:rPr>
              <a:t>Ахметтану</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әдістеме тарихы</a:t>
            </a:r>
            <a:r>
              <a:rPr lang="ru-RU" sz="1200" b="1" dirty="0">
                <a:latin typeface="Times New Roman" pitchFamily="18" charset="0"/>
                <a:cs typeface="Times New Roman" pitchFamily="18" charset="0"/>
              </a:rPr>
              <a:t>, </a:t>
            </a:r>
            <a:r>
              <a:rPr lang="ru-RU" sz="1200" b="1" dirty="0" err="1">
                <a:latin typeface="Times New Roman" pitchFamily="18" charset="0"/>
                <a:cs typeface="Times New Roman" pitchFamily="18" charset="0"/>
              </a:rPr>
              <a:t>теориясы</a:t>
            </a:r>
            <a:r>
              <a:rPr lang="ru-RU" sz="1200" b="1" dirty="0">
                <a:latin typeface="Times New Roman" pitchFamily="18" charset="0"/>
                <a:cs typeface="Times New Roman" pitchFamily="18" charset="0"/>
              </a:rPr>
              <a:t> мен </a:t>
            </a:r>
            <a:r>
              <a:rPr lang="ru-RU" sz="1200" b="1" dirty="0" err="1">
                <a:latin typeface="Times New Roman" pitchFamily="18" charset="0"/>
                <a:cs typeface="Times New Roman" pitchFamily="18" charset="0"/>
              </a:rPr>
              <a:t>тәжірибесі және бүгінгі оқыту жүйесімен сабақтастығы</a:t>
            </a:r>
            <a:r>
              <a:rPr lang="ru-RU" sz="1200" b="1" dirty="0">
                <a:latin typeface="Times New Roman" pitchFamily="18" charset="0"/>
                <a:cs typeface="Times New Roman" pitchFamily="18" charset="0"/>
              </a:rPr>
              <a:t>» </a:t>
            </a:r>
            <a:r>
              <a:rPr lang="ru-RU" sz="1200" dirty="0" err="1">
                <a:latin typeface="Times New Roman" pitchFamily="18" charset="0"/>
                <a:cs typeface="Times New Roman" pitchFamily="18" charset="0"/>
              </a:rPr>
              <a:t>тақырыбында баяндама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жасаушы</a:t>
            </a:r>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Рухани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жаңғыру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институтының </a:t>
            </a:r>
            <a:r>
              <a:rPr lang="ru-RU" sz="1200" dirty="0">
                <a:latin typeface="Times New Roman" pitchFamily="18" charset="0"/>
                <a:cs typeface="Times New Roman" pitchFamily="18" charset="0"/>
              </a:rPr>
              <a:t>директоры, </a:t>
            </a:r>
            <a:r>
              <a:rPr lang="ru-RU" sz="1200" dirty="0" err="1">
                <a:latin typeface="Times New Roman" pitchFamily="18" charset="0"/>
                <a:cs typeface="Times New Roman" pitchFamily="18" charset="0"/>
              </a:rPr>
              <a:t>п.ғ.д., </a:t>
            </a:r>
            <a:r>
              <a:rPr lang="ru-RU" sz="1200" dirty="0" smtClean="0">
                <a:latin typeface="Times New Roman" pitchFamily="18" charset="0"/>
                <a:cs typeface="Times New Roman" pitchFamily="18" charset="0"/>
              </a:rPr>
              <a:t>профессор А.С</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Қыдыршаев.</a:t>
            </a:r>
            <a:endParaRPr lang="ru-RU" sz="1200"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4346" y="357166"/>
            <a:ext cx="9358346" cy="400110"/>
          </a:xfrm>
          <a:prstGeom prst="rect">
            <a:avLst/>
          </a:prstGeom>
        </p:spPr>
        <p:txBody>
          <a:bodyPr wrap="square">
            <a:spAutoFit/>
          </a:bodyPr>
          <a:lstStyle/>
          <a:p>
            <a:pPr indent="361950" algn="ctr"/>
            <a:r>
              <a:rPr lang="kk-KZ" sz="2000" b="1" i="1" dirty="0" smtClean="0">
                <a:effectLst>
                  <a:outerShdw blurRad="38100" dist="38100" dir="2700000" algn="tl">
                    <a:srgbClr val="000000">
                      <a:alpha val="43137"/>
                    </a:srgbClr>
                  </a:outerShdw>
                </a:effectLst>
                <a:latin typeface="Times New Roman" pitchFamily="18" charset="0"/>
                <a:cs typeface="Times New Roman" pitchFamily="18" charset="0"/>
              </a:rPr>
              <a:t>Халықаралық ғылыми-тәжірибелік конференциялар жинақтары</a:t>
            </a:r>
            <a:endParaRPr lang="ru-RU" sz="2000" b="1" i="1" dirty="0">
              <a:effectLst>
                <a:outerShdw blurRad="38100" dist="38100" dir="2700000" algn="tl">
                  <a:srgbClr val="000000">
                    <a:alpha val="43137"/>
                  </a:srgbClr>
                </a:outerShdw>
              </a:effectLst>
            </a:endParaRPr>
          </a:p>
        </p:txBody>
      </p:sp>
      <p:pic>
        <p:nvPicPr>
          <p:cNvPr id="10" name="Рисунок 9" descr="07010269-399a-4c11-8fad-7682801b16b6.jpg"/>
          <p:cNvPicPr>
            <a:picLocks noChangeAspect="1"/>
          </p:cNvPicPr>
          <p:nvPr/>
        </p:nvPicPr>
        <p:blipFill>
          <a:blip r:embed="rId2"/>
          <a:srcRect l="2778" t="17708" r="20833" b="3125"/>
          <a:stretch>
            <a:fillRect/>
          </a:stretch>
        </p:blipFill>
        <p:spPr>
          <a:xfrm>
            <a:off x="857224" y="2571744"/>
            <a:ext cx="2214578" cy="3526682"/>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rotWithShape="1">
          <a:blip r:embed="rId3" cstate="print">
            <a:extLst>
              <a:ext uri="{28A0092B-C50C-407E-A947-70E740481C1C}">
                <a14:useLocalDpi xmlns="" xmlns:a14="http://schemas.microsoft.com/office/drawing/2010/main" val="0"/>
              </a:ext>
            </a:extLst>
          </a:blip>
          <a:srcRect l="11673" t="13109" r="19062" b="4416"/>
          <a:stretch/>
        </p:blipFill>
        <p:spPr>
          <a:xfrm>
            <a:off x="5857884" y="2571744"/>
            <a:ext cx="2000264" cy="3429024"/>
          </a:xfrm>
          <a:prstGeom prst="rect">
            <a:avLst/>
          </a:prstGeom>
          <a:effectLst>
            <a:outerShdw blurRad="76200" dir="18900000" sy="23000" kx="-1200000" algn="bl" rotWithShape="0">
              <a:prstClr val="black">
                <a:alpha val="20000"/>
              </a:prstClr>
            </a:outerShdw>
            <a:reflection blurRad="6350" stA="50000" endA="300" endPos="38500" dist="50800" dir="5400000" sy="-100000" algn="bl" rotWithShape="0"/>
          </a:effectLst>
        </p:spPr>
      </p:pic>
      <p:pic>
        <p:nvPicPr>
          <p:cNvPr id="6" name="Рисунок 5" descr="ab9b7bf7-8bd1-4d78-82cb-ecf9c6785f19.jpg"/>
          <p:cNvPicPr>
            <a:picLocks noChangeAspect="1"/>
          </p:cNvPicPr>
          <p:nvPr/>
        </p:nvPicPr>
        <p:blipFill>
          <a:blip r:embed="rId4" cstate="print"/>
          <a:srcRect l="450" t="13541" r="450" b="14583"/>
          <a:stretch>
            <a:fillRect/>
          </a:stretch>
        </p:blipFill>
        <p:spPr>
          <a:xfrm>
            <a:off x="3286116" y="1000108"/>
            <a:ext cx="2357454" cy="3696917"/>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bb0846be36d4333fca81a01d79b5d290a464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9938</TotalTime>
  <Words>11007</Words>
  <Application>Microsoft Office PowerPoint</Application>
  <PresentationFormat>Экран (4:3)</PresentationFormat>
  <Paragraphs>395</Paragraphs>
  <Slides>60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60</vt:i4>
      </vt:variant>
    </vt:vector>
  </HeadingPairs>
  <TitlesOfParts>
    <vt:vector size="61" baseType="lpstr">
      <vt:lpstr>Эркер</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vector>
  </TitlesOfParts>
  <Company>presentation-creation.ru</Company>
  <LinksUpToDate>false</LinksUpToDate>
  <SharedDoc>false</SharedDoc>
  <HyperlinkBase>https://presentation-creation.ru/powerpoint-templates.html</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Разноцветные треугольники по углам</dc:title>
  <dc:creator>obstinate</dc:creator>
  <dc:description>Шаблон презентации с сайта https://presentation-creation.ru/</dc:description>
  <cp:lastModifiedBy>Пользователь Windows</cp:lastModifiedBy>
  <cp:revision>1968</cp:revision>
  <cp:lastPrinted>2022-12-26T04:55:59Z</cp:lastPrinted>
  <dcterms:created xsi:type="dcterms:W3CDTF">2018-02-25T09:09:03Z</dcterms:created>
  <dcterms:modified xsi:type="dcterms:W3CDTF">2023-01-24T11:29:09Z</dcterms:modified>
</cp:coreProperties>
</file>