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256" r:id="rId2"/>
    <p:sldId id="300" r:id="rId3"/>
    <p:sldId id="306" r:id="rId4"/>
    <p:sldId id="301" r:id="rId5"/>
    <p:sldId id="302" r:id="rId6"/>
    <p:sldId id="307" r:id="rId7"/>
    <p:sldId id="303" r:id="rId8"/>
    <p:sldId id="308" r:id="rId9"/>
    <p:sldId id="313" r:id="rId10"/>
    <p:sldId id="309" r:id="rId11"/>
    <p:sldId id="310" r:id="rId12"/>
    <p:sldId id="311" r:id="rId13"/>
    <p:sldId id="31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1578B-1EDB-4AE4-8A5C-5B3AECEE8C25}" type="datetimeFigureOut">
              <a:rPr lang="ru-RU" smtClean="0"/>
              <a:pPr/>
              <a:t>20.10.2021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3EF75-C417-4A86-9FB5-3F05101D8FA9}" type="slidenum">
              <a:rPr lang="ru-RU" smtClean="0"/>
              <a:pPr/>
              <a:t>‹#›</a:t>
            </a:fld>
            <a:endParaRPr lang="ru-RU"/>
          </a:p>
        </p:txBody>
      </p:sp>
    </p:spTree>
    <p:extLst>
      <p:ext uri="{BB962C8B-B14F-4D97-AF65-F5344CB8AC3E}">
        <p14:creationId xmlns:p14="http://schemas.microsoft.com/office/powerpoint/2010/main" val="96663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83EF75-C417-4A86-9FB5-3F05101D8FA9}"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20.10.2021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53AB3C31-DBEE-4BD8-ACF3-2FE8FD5667A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20.10.2021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20.10.2021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20.10.2021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20.10.2021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20.10.2021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20.10.2021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20.10.2021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 Id="rId9"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3.wmf"/><Relationship Id="rId5" Type="http://schemas.openxmlformats.org/officeDocument/2006/relationships/image" Target="../media/image1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188640"/>
            <a:ext cx="7560840" cy="490776"/>
          </a:xfrm>
          <a:prstGeom prst="bevel">
            <a:avLst/>
          </a:prstGeom>
          <a:solidFill>
            <a:schemeClr val="accent4">
              <a:lumMod val="20000"/>
              <a:lumOff val="80000"/>
            </a:schemeClr>
          </a:solidFill>
          <a:effectLst>
            <a:glow rad="228600">
              <a:schemeClr val="accent5">
                <a:satMod val="175000"/>
                <a:alpha val="40000"/>
              </a:schemeClr>
            </a:glow>
            <a:innerShdw blurRad="63500" dist="50800" dir="16200000">
              <a:prstClr val="black">
                <a:alpha val="50000"/>
              </a:prstClr>
            </a:innerShdw>
          </a:effectLst>
        </p:spPr>
        <p:txBody>
          <a:bodyPr wrap="square" rtlCol="0">
            <a:spAutoFit/>
          </a:bodyPr>
          <a:lstStyle/>
          <a:p>
            <a:pPr algn="ctr"/>
            <a:r>
              <a:rPr lang="kk-KZ" b="1" dirty="0" smtClean="0">
                <a:latin typeface="Times New Roman" pitchFamily="18" charset="0"/>
                <a:cs typeface="Times New Roman" pitchFamily="18" charset="0"/>
              </a:rPr>
              <a:t>М.Өтемісов атындағы Батыс Қазақстан университеті</a:t>
            </a:r>
            <a:endParaRPr lang="ru-RU" b="1"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32656"/>
            <a:ext cx="785786" cy="548595"/>
          </a:xfrm>
          <a:prstGeom prst="rect">
            <a:avLst/>
          </a:prstGeom>
        </p:spPr>
      </p:pic>
      <p:sp>
        <p:nvSpPr>
          <p:cNvPr id="9" name="TextBox 8"/>
          <p:cNvSpPr txBox="1"/>
          <p:nvPr/>
        </p:nvSpPr>
        <p:spPr>
          <a:xfrm>
            <a:off x="2213484" y="2852936"/>
            <a:ext cx="5958916" cy="578882"/>
          </a:xfrm>
          <a:prstGeom prst="flowChartAlternateProcess">
            <a:avLst/>
          </a:prstGeom>
          <a:solidFill>
            <a:schemeClr val="accent4">
              <a:lumMod val="20000"/>
              <a:lumOff val="80000"/>
            </a:schemeClr>
          </a:solidFill>
          <a:effectLst>
            <a:glow rad="63500">
              <a:schemeClr val="accent1">
                <a:satMod val="175000"/>
                <a:alpha val="40000"/>
              </a:schemeClr>
            </a:glow>
          </a:effectLst>
        </p:spPr>
        <p:txBody>
          <a:bodyPr wrap="square" rtlCol="0">
            <a:spAutoFit/>
          </a:bodyPr>
          <a:lstStyle/>
          <a:p>
            <a:pPr algn="ctr"/>
            <a:r>
              <a:rPr lang="kk-KZ" sz="2000" b="1" dirty="0" smtClean="0">
                <a:latin typeface="Times New Roman" pitchFamily="18" charset="0"/>
                <a:cs typeface="Times New Roman" pitchFamily="18" charset="0"/>
              </a:rPr>
              <a:t>  </a:t>
            </a:r>
            <a:r>
              <a:rPr lang="kk-KZ" sz="2800" b="1" dirty="0" smtClean="0">
                <a:latin typeface="Times New Roman" pitchFamily="18" charset="0"/>
                <a:cs typeface="Times New Roman" pitchFamily="18" charset="0"/>
              </a:rPr>
              <a:t>Дәріс 10. Максвелдің теңдеулері.</a:t>
            </a:r>
            <a:endParaRPr lang="ru-RU" sz="2800" b="1" dirty="0">
              <a:latin typeface="Times New Roman" pitchFamily="18" charset="0"/>
              <a:cs typeface="Times New Roman" pitchFamily="18" charset="0"/>
            </a:endParaRPr>
          </a:p>
        </p:txBody>
      </p:sp>
      <p:sp>
        <p:nvSpPr>
          <p:cNvPr id="10" name="Прямоугольник 9"/>
          <p:cNvSpPr/>
          <p:nvPr/>
        </p:nvSpPr>
        <p:spPr>
          <a:xfrm>
            <a:off x="3707904" y="6237312"/>
            <a:ext cx="1180131" cy="369332"/>
          </a:xfrm>
          <a:prstGeom prst="rect">
            <a:avLst/>
          </a:prstGeom>
        </p:spPr>
        <p:txBody>
          <a:bodyPr wrap="none">
            <a:spAutoFit/>
          </a:bodyPr>
          <a:lstStyle/>
          <a:p>
            <a:pPr algn="ctr"/>
            <a:r>
              <a:rPr lang="kk-KZ" b="1" dirty="0" smtClean="0">
                <a:latin typeface="Times New Roman" pitchFamily="18" charset="0"/>
                <a:cs typeface="Times New Roman" pitchFamily="18" charset="0"/>
              </a:rPr>
              <a:t>2021 жыл</a:t>
            </a:r>
            <a:endParaRPr lang="ru-RU" b="1" dirty="0">
              <a:latin typeface="Times New Roman" pitchFamily="18" charset="0"/>
              <a:cs typeface="Times New Roman" pitchFamily="18" charset="0"/>
            </a:endParaRPr>
          </a:p>
        </p:txBody>
      </p:sp>
      <p:sp>
        <p:nvSpPr>
          <p:cNvPr id="8" name="TextBox 7"/>
          <p:cNvSpPr txBox="1"/>
          <p:nvPr/>
        </p:nvSpPr>
        <p:spPr>
          <a:xfrm>
            <a:off x="1259632" y="1916832"/>
            <a:ext cx="7344816" cy="523220"/>
          </a:xfrm>
          <a:prstGeom prst="rect">
            <a:avLst/>
          </a:prstGeom>
          <a:noFill/>
        </p:spPr>
        <p:txBody>
          <a:bodyPr wrap="square" rtlCol="0">
            <a:spAutoFit/>
          </a:bodyPr>
          <a:lstStyle/>
          <a:p>
            <a:pPr lvl="0" algn="ctr"/>
            <a:r>
              <a:rPr lang="kk-KZ" sz="2800" b="1" dirty="0"/>
              <a:t>Электр және магнетизм</a:t>
            </a:r>
            <a:endParaRPr lang="ru-RU" dirty="0"/>
          </a:p>
        </p:txBody>
      </p:sp>
      <p:sp>
        <p:nvSpPr>
          <p:cNvPr id="7" name="TextBox 6"/>
          <p:cNvSpPr txBox="1"/>
          <p:nvPr/>
        </p:nvSpPr>
        <p:spPr>
          <a:xfrm>
            <a:off x="3570204" y="5248015"/>
            <a:ext cx="5544616" cy="369332"/>
          </a:xfrm>
          <a:prstGeom prst="rect">
            <a:avLst/>
          </a:prstGeom>
          <a:noFill/>
        </p:spPr>
        <p:txBody>
          <a:bodyPr wrap="square" rtlCol="0">
            <a:spAutoFit/>
          </a:bodyPr>
          <a:lstStyle/>
          <a:p>
            <a:pPr lvl="0" algn="ctr"/>
            <a:r>
              <a:rPr lang="kk-KZ" b="1" dirty="0" smtClean="0">
                <a:latin typeface="Times New Roman" pitchFamily="18" charset="0"/>
                <a:cs typeface="Times New Roman" pitchFamily="18" charset="0"/>
              </a:rPr>
              <a:t>Физ.-мат.ғ.к.ғ доцент Кушеккалиев А.Н.</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10</a:t>
            </a:fld>
            <a:endParaRPr/>
          </a:p>
        </p:txBody>
      </p:sp>
      <p:sp>
        <p:nvSpPr>
          <p:cNvPr id="147" name="Google Shape;147;p18"/>
          <p:cNvSpPr txBox="1"/>
          <p:nvPr/>
        </p:nvSpPr>
        <p:spPr>
          <a:xfrm>
            <a:off x="0" y="32194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 name="Google Shape;151;p18"/>
          <p:cNvSpPr txBox="1"/>
          <p:nvPr/>
        </p:nvSpPr>
        <p:spPr>
          <a:xfrm>
            <a:off x="0" y="32337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3" name="Google Shape;153;p18"/>
          <p:cNvSpPr txBox="1"/>
          <p:nvPr/>
        </p:nvSpPr>
        <p:spPr>
          <a:xfrm>
            <a:off x="3708400" y="4292600"/>
            <a:ext cx="4967287"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dirty="0">
              <a:latin typeface="Times New Roman" pitchFamily="18" charset="0"/>
              <a:cs typeface="Times New Roman" pitchFamily="18" charset="0"/>
            </a:endParaRPr>
          </a:p>
        </p:txBody>
      </p:sp>
      <p:sp>
        <p:nvSpPr>
          <p:cNvPr id="154" name="Google Shape;154;p18"/>
          <p:cNvSpPr txBox="1"/>
          <p:nvPr/>
        </p:nvSpPr>
        <p:spPr>
          <a:xfrm>
            <a:off x="0" y="32956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7" name="Google Shape;157;p18"/>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8" name="Google Shape;158;p18"/>
          <p:cNvSpPr txBox="1"/>
          <p:nvPr/>
        </p:nvSpPr>
        <p:spPr>
          <a:xfrm>
            <a:off x="0" y="333851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0" name="Google Shape;160;p18"/>
          <p:cNvSpPr txBox="1"/>
          <p:nvPr/>
        </p:nvSpPr>
        <p:spPr>
          <a:xfrm>
            <a:off x="0" y="330041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2" name="Google Shape;162;p18"/>
          <p:cNvSpPr txBox="1"/>
          <p:nvPr/>
        </p:nvSpPr>
        <p:spPr>
          <a:xfrm>
            <a:off x="0" y="335756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Объект 2"/>
          <p:cNvSpPr>
            <a:spLocks noGrp="1"/>
          </p:cNvSpPr>
          <p:nvPr>
            <p:ph sz="quarter" idx="1"/>
          </p:nvPr>
        </p:nvSpPr>
        <p:spPr>
          <a:xfrm>
            <a:off x="179512" y="836712"/>
            <a:ext cx="8568952" cy="5305800"/>
          </a:xfrm>
        </p:spPr>
        <p:txBody>
          <a:bodyPr/>
          <a:lstStyle/>
          <a:p>
            <a:r>
              <a:rPr lang="kk-KZ" dirty="0" smtClean="0"/>
              <a:t>Максвелдің екінші теңдеуі  векторының циркуляциясы туралы теореманы жалпылау. Бұл теңдеу магнит өрісін электр тогы (қозғалыстағы зарядтар) не айнымалы электр өрісі (ығысу тогы) тудыратынын көрсетеді, яғни</a:t>
            </a:r>
          </a:p>
          <a:p>
            <a:endParaRPr lang="kk-KZ" dirty="0" smtClean="0"/>
          </a:p>
          <a:p>
            <a:endParaRPr lang="kk-KZ" dirty="0" smtClean="0"/>
          </a:p>
          <a:p>
            <a:endParaRPr lang="kk-KZ" dirty="0" smtClean="0"/>
          </a:p>
          <a:p>
            <a:r>
              <a:rPr lang="kk-KZ" dirty="0" smtClean="0"/>
              <a:t>Максвелдің үшінші теңдеуі – Гаусс теоремасының жалпыламасы</a:t>
            </a:r>
            <a:endParaRPr lang="ru-RU" dirty="0" smtClean="0"/>
          </a:p>
          <a:p>
            <a:pPr>
              <a:buNone/>
            </a:pPr>
            <a:endParaRPr lang="ru-RU" dirty="0" smtClean="0"/>
          </a:p>
          <a:p>
            <a:pPr lvl="0" algn="just">
              <a:buNone/>
              <a:defRPr/>
            </a:pPr>
            <a:endParaRPr lang="en-US" noProof="1" smtClean="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3" cstate="print"/>
          <a:srcRect/>
          <a:stretch>
            <a:fillRect/>
          </a:stretch>
        </p:blipFill>
        <p:spPr bwMode="auto">
          <a:xfrm>
            <a:off x="1979712" y="2492896"/>
            <a:ext cx="4608512" cy="1029234"/>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cstate="print"/>
          <a:srcRect/>
          <a:stretch>
            <a:fillRect/>
          </a:stretch>
        </p:blipFill>
        <p:spPr bwMode="auto">
          <a:xfrm>
            <a:off x="2483768" y="4561088"/>
            <a:ext cx="3168352" cy="1096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9"/>
          <p:cNvGraphicFramePr>
            <a:graphicFrameLocks noChangeAspect="1"/>
          </p:cNvGraphicFramePr>
          <p:nvPr/>
        </p:nvGraphicFramePr>
        <p:xfrm>
          <a:off x="539750" y="4068763"/>
          <a:ext cx="1655763" cy="506412"/>
        </p:xfrm>
        <a:graphic>
          <a:graphicData uri="http://schemas.openxmlformats.org/presentationml/2006/ole">
            <mc:AlternateContent xmlns:mc="http://schemas.openxmlformats.org/markup-compatibility/2006">
              <mc:Choice xmlns:v="urn:schemas-microsoft-com:vml" Requires="v">
                <p:oleObj spid="_x0000_s1031" name="Формула" r:id="rId3" imgW="723586" imgH="215806" progId="">
                  <p:embed/>
                </p:oleObj>
              </mc:Choice>
              <mc:Fallback>
                <p:oleObj name="Формула" r:id="rId3" imgW="723586" imgH="215806" progId="">
                  <p:embed/>
                  <p:pic>
                    <p:nvPicPr>
                      <p:cNvPr id="0" name="Object 9"/>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539750" y="4068763"/>
                        <a:ext cx="1655763"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11"/>
          <p:cNvGraphicFramePr>
            <a:graphicFrameLocks noChangeAspect="1"/>
          </p:cNvGraphicFramePr>
          <p:nvPr/>
        </p:nvGraphicFramePr>
        <p:xfrm>
          <a:off x="2555875" y="4076700"/>
          <a:ext cx="1728788" cy="508000"/>
        </p:xfrm>
        <a:graphic>
          <a:graphicData uri="http://schemas.openxmlformats.org/presentationml/2006/ole">
            <mc:AlternateContent xmlns:mc="http://schemas.openxmlformats.org/markup-compatibility/2006">
              <mc:Choice xmlns:v="urn:schemas-microsoft-com:vml" Requires="v">
                <p:oleObj spid="_x0000_s1032" name="Формула" r:id="rId5" imgW="710891" imgH="215806" progId="">
                  <p:embed/>
                </p:oleObj>
              </mc:Choice>
              <mc:Fallback>
                <p:oleObj name="Формула" r:id="rId5" imgW="710891" imgH="215806" progId="">
                  <p:embed/>
                  <p:pic>
                    <p:nvPicPr>
                      <p:cNvPr id="0" name="Object 11"/>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2555875" y="4076700"/>
                        <a:ext cx="172878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15"/>
          <p:cNvGraphicFramePr>
            <a:graphicFrameLocks noChangeAspect="1"/>
          </p:cNvGraphicFramePr>
          <p:nvPr/>
        </p:nvGraphicFramePr>
        <p:xfrm>
          <a:off x="827088" y="5445125"/>
          <a:ext cx="2928937" cy="777875"/>
        </p:xfrm>
        <a:graphic>
          <a:graphicData uri="http://schemas.openxmlformats.org/presentationml/2006/ole">
            <mc:AlternateContent xmlns:mc="http://schemas.openxmlformats.org/markup-compatibility/2006">
              <mc:Choice xmlns:v="urn:schemas-microsoft-com:vml" Requires="v">
                <p:oleObj spid="_x0000_s1033" name="Формула" r:id="rId7" imgW="1473120" imgH="393480" progId="">
                  <p:embed/>
                </p:oleObj>
              </mc:Choice>
              <mc:Fallback>
                <p:oleObj name="Формула" r:id="rId7" imgW="1473120" imgH="393480" progId="">
                  <p:embed/>
                  <p:pic>
                    <p:nvPicPr>
                      <p:cNvPr id="0" name="Object 15"/>
                      <p:cNvPicPr>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827088" y="5445125"/>
                        <a:ext cx="2928937"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51520" y="260648"/>
            <a:ext cx="8496944" cy="954107"/>
          </a:xfrm>
          <a:prstGeom prst="rect">
            <a:avLst/>
          </a:prstGeom>
          <a:noFill/>
        </p:spPr>
        <p:txBody>
          <a:bodyPr wrap="square" rtlCol="0">
            <a:spAutoFit/>
          </a:bodyPr>
          <a:lstStyle/>
          <a:p>
            <a:r>
              <a:rPr lang="kk-KZ" sz="2800" b="1" dirty="0" smtClean="0"/>
              <a:t>4. </a:t>
            </a:r>
            <a:r>
              <a:rPr lang="ru-RU" sz="2800" b="1" dirty="0" smtClean="0"/>
              <a:t>Энергия </a:t>
            </a:r>
            <a:r>
              <a:rPr lang="ru-RU" sz="2800" b="1" dirty="0" err="1" smtClean="0"/>
              <a:t>ағынының тығыздығы</a:t>
            </a:r>
            <a:r>
              <a:rPr lang="ru-RU" sz="2800" b="1" dirty="0" smtClean="0"/>
              <a:t>. </a:t>
            </a:r>
            <a:r>
              <a:rPr lang="ru-RU" sz="2800" b="1" dirty="0" err="1" smtClean="0"/>
              <a:t>Умов-Пой</a:t>
            </a:r>
            <a:r>
              <a:rPr lang="kk-KZ" sz="2800" b="1" dirty="0" smtClean="0"/>
              <a:t>н</a:t>
            </a:r>
            <a:r>
              <a:rPr lang="ru-RU" sz="2800" b="1" dirty="0" err="1" smtClean="0"/>
              <a:t>тинг</a:t>
            </a:r>
            <a:r>
              <a:rPr lang="ru-RU" sz="2800" b="1" dirty="0" smtClean="0"/>
              <a:t> векторы</a:t>
            </a:r>
            <a:endParaRPr lang="ru-RU" sz="2800" b="1" dirty="0">
              <a:latin typeface="Times New Roman" pitchFamily="18" charset="0"/>
              <a:cs typeface="Times New Roman" pitchFamily="18" charset="0"/>
            </a:endParaRPr>
          </a:p>
        </p:txBody>
      </p:sp>
      <p:graphicFrame>
        <p:nvGraphicFramePr>
          <p:cNvPr id="1030" name="Object 9"/>
          <p:cNvGraphicFramePr>
            <a:graphicFrameLocks noChangeAspect="1"/>
          </p:cNvGraphicFramePr>
          <p:nvPr/>
        </p:nvGraphicFramePr>
        <p:xfrm>
          <a:off x="755576" y="4293096"/>
          <a:ext cx="1655763" cy="506412"/>
        </p:xfrm>
        <a:graphic>
          <a:graphicData uri="http://schemas.openxmlformats.org/presentationml/2006/ole">
            <mc:AlternateContent xmlns:mc="http://schemas.openxmlformats.org/markup-compatibility/2006">
              <mc:Choice xmlns:v="urn:schemas-microsoft-com:vml" Requires="v">
                <p:oleObj spid="_x0000_s1034" name="Формула" r:id="rId9" imgW="723586" imgH="215806" progId="">
                  <p:embed/>
                </p:oleObj>
              </mc:Choice>
              <mc:Fallback>
                <p:oleObj name="Формула" r:id="rId9" imgW="723586" imgH="215806" progId="">
                  <p:embed/>
                  <p:pic>
                    <p:nvPicPr>
                      <p:cNvPr id="0" name="Picture 6"/>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755576" y="4293096"/>
                        <a:ext cx="1655763"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Объект 2"/>
          <p:cNvSpPr>
            <a:spLocks noGrp="1"/>
          </p:cNvSpPr>
          <p:nvPr>
            <p:ph sz="quarter" idx="1"/>
          </p:nvPr>
        </p:nvSpPr>
        <p:spPr>
          <a:xfrm>
            <a:off x="179512" y="1124744"/>
            <a:ext cx="8568952" cy="5472608"/>
          </a:xfrm>
        </p:spPr>
        <p:txBody>
          <a:bodyPr>
            <a:normAutofit fontScale="92500" lnSpcReduction="20000"/>
          </a:bodyPr>
          <a:lstStyle/>
          <a:p>
            <a:r>
              <a:rPr lang="kk-KZ" dirty="0" smtClean="0"/>
              <a:t>Максвелл теориясынан мынадай тұжырым жасауға болады: уақыт бойынша айнымалы электр өрісі құйынды магнит өрісін тұдырса, айнымалы магнит өрісі құйынды электр өрісін тудырады. Бұл екі өріс өзара тығыз байланысты, сондықтан бұл құбылыс </a:t>
            </a:r>
            <a:r>
              <a:rPr lang="kk-KZ" b="1" dirty="0" smtClean="0"/>
              <a:t>электрмагниттік өріс </a:t>
            </a:r>
            <a:r>
              <a:rPr lang="kk-KZ" dirty="0" smtClean="0"/>
              <a:t>деп аталады.</a:t>
            </a:r>
          </a:p>
          <a:p>
            <a:r>
              <a:rPr lang="kk-KZ" dirty="0" smtClean="0"/>
              <a:t> Электрмагниттік өріс кеңістіктің белгілі бір жерінде өзгермей тұра алмайды. Кеңістіктің қандайда бір нүктесінде қоздырылған айнымалы электр өрісі айнымалы магнит өрісін тұдырса, өз кезегінде айнымалы магнит өрісі айнымалы электр өрісін қоздырады. Олай болса, бүл құбылыс қайталанып отыратындықтан, кеңістікте электр және магнит өрістерінің кезектескен түрленуі, оның бір нүктесінен келесі бір нүктесіне тарайды. Бұл құбылыс кеңістікте уақыт бойынша периодты өтеді, өрістердің кеңістікте таралуын </a:t>
            </a:r>
            <a:r>
              <a:rPr lang="kk-KZ" b="1" dirty="0" smtClean="0"/>
              <a:t>электрмагниттік толқын </a:t>
            </a:r>
            <a:r>
              <a:rPr lang="kk-KZ" dirty="0" smtClean="0"/>
              <a:t>деп атаймыз. Электрмагниттік толқынның пайда болуы және қасиеттері Максвелл теңдеулері арқылы анықталады.</a:t>
            </a:r>
            <a:endParaRPr lang="ru-RU" dirty="0" smtClean="0"/>
          </a:p>
          <a:p>
            <a:pPr>
              <a:buNone/>
            </a:pPr>
            <a:endParaRPr lang="ru-RU" dirty="0" smtClean="0"/>
          </a:p>
          <a:p>
            <a:pPr lvl="0" algn="just">
              <a:buNone/>
              <a:defRPr/>
            </a:pPr>
            <a:endParaRPr lang="en-US" noProof="1" smtClean="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12</a:t>
            </a:fld>
            <a:endParaRPr/>
          </a:p>
        </p:txBody>
      </p:sp>
      <p:sp>
        <p:nvSpPr>
          <p:cNvPr id="226" name="Google Shape;226;p21"/>
          <p:cNvSpPr txBox="1">
            <a:spLocks noGrp="1"/>
          </p:cNvSpPr>
          <p:nvPr>
            <p:ph type="title"/>
          </p:nvPr>
        </p:nvSpPr>
        <p:spPr>
          <a:xfrm>
            <a:off x="2051050" y="404812"/>
            <a:ext cx="4691062" cy="2873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
            </a:r>
            <a:br>
              <a:rPr lang="en-US" sz="4000" b="0" i="0" u="none">
                <a:solidFill>
                  <a:schemeClr val="dk2"/>
                </a:solidFill>
                <a:latin typeface="Arial"/>
                <a:ea typeface="Arial"/>
                <a:cs typeface="Arial"/>
                <a:sym typeface="Arial"/>
              </a:rPr>
            </a:br>
            <a:endParaRPr/>
          </a:p>
        </p:txBody>
      </p:sp>
      <p:sp>
        <p:nvSpPr>
          <p:cNvPr id="229" name="Google Shape;229;p21"/>
          <p:cNvSpPr txBox="1"/>
          <p:nvPr/>
        </p:nvSpPr>
        <p:spPr>
          <a:xfrm>
            <a:off x="0" y="30194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1" name="Google Shape;231;p21"/>
          <p:cNvSpPr txBox="1"/>
          <p:nvPr/>
        </p:nvSpPr>
        <p:spPr>
          <a:xfrm>
            <a:off x="0" y="30670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3" name="Google Shape;233;p21"/>
          <p:cNvSpPr txBox="1"/>
          <p:nvPr/>
        </p:nvSpPr>
        <p:spPr>
          <a:xfrm>
            <a:off x="328612" y="3284537"/>
            <a:ext cx="8491537" cy="9159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Arial"/>
              <a:buNone/>
            </a:pPr>
            <a:endParaRPr dirty="0">
              <a:latin typeface="Times New Roman" pitchFamily="18" charset="0"/>
              <a:cs typeface="Times New Roman" pitchFamily="18" charset="0"/>
            </a:endParaRPr>
          </a:p>
        </p:txBody>
      </p:sp>
      <p:sp>
        <p:nvSpPr>
          <p:cNvPr id="234" name="Google Shape;234;p21"/>
          <p:cNvSpPr txBox="1"/>
          <p:nvPr/>
        </p:nvSpPr>
        <p:spPr>
          <a:xfrm>
            <a:off x="0" y="30432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6" name="Google Shape;236;p21"/>
          <p:cNvSpPr txBox="1"/>
          <p:nvPr/>
        </p:nvSpPr>
        <p:spPr>
          <a:xfrm>
            <a:off x="0" y="3509962"/>
            <a:ext cx="113665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a:t>
            </a:r>
            <a:r>
              <a:rPr lang="en-US" sz="1100" b="0" i="0" u="none">
                <a:solidFill>
                  <a:schemeClr val="dk1"/>
                </a:solidFill>
                <a:latin typeface="Arimo"/>
                <a:ea typeface="Arimo"/>
                <a:cs typeface="Arimo"/>
                <a:sym typeface="Arimo"/>
              </a:rPr>
              <a:t> </a:t>
            </a:r>
            <a:endParaRPr/>
          </a:p>
        </p:txBody>
      </p:sp>
      <p:sp>
        <p:nvSpPr>
          <p:cNvPr id="238" name="Google Shape;238;p21"/>
          <p:cNvSpPr txBox="1"/>
          <p:nvPr/>
        </p:nvSpPr>
        <p:spPr>
          <a:xfrm>
            <a:off x="0" y="305276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0" name="Google Shape;240;p21"/>
          <p:cNvSpPr txBox="1"/>
          <p:nvPr/>
        </p:nvSpPr>
        <p:spPr>
          <a:xfrm>
            <a:off x="0" y="3500437"/>
            <a:ext cx="2667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a:t>
            </a:r>
            <a:r>
              <a:rPr lang="en-US" sz="1100" b="0" i="0" u="none">
                <a:solidFill>
                  <a:schemeClr val="dk1"/>
                </a:solidFill>
                <a:latin typeface="Arimo"/>
                <a:ea typeface="Arimo"/>
                <a:cs typeface="Arimo"/>
                <a:sym typeface="Arimo"/>
              </a:rPr>
              <a:t> </a:t>
            </a:r>
            <a:endParaRPr/>
          </a:p>
        </p:txBody>
      </p:sp>
      <p:sp>
        <p:nvSpPr>
          <p:cNvPr id="241" name="Google Shape;241;p21"/>
          <p:cNvSpPr txBox="1"/>
          <p:nvPr/>
        </p:nvSpPr>
        <p:spPr>
          <a:xfrm>
            <a:off x="0" y="30289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3" name="Google Shape;243;p21"/>
          <p:cNvSpPr txBox="1"/>
          <p:nvPr/>
        </p:nvSpPr>
        <p:spPr>
          <a:xfrm>
            <a:off x="0" y="3524250"/>
            <a:ext cx="2667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a:t>
            </a:r>
            <a:r>
              <a:rPr lang="en-US" sz="1100" b="0" i="0" u="none">
                <a:solidFill>
                  <a:schemeClr val="dk1"/>
                </a:solidFill>
                <a:latin typeface="Arimo"/>
                <a:ea typeface="Arimo"/>
                <a:cs typeface="Arimo"/>
                <a:sym typeface="Arimo"/>
              </a:rPr>
              <a:t> </a:t>
            </a:r>
            <a:endParaRPr/>
          </a:p>
        </p:txBody>
      </p:sp>
      <p:sp>
        <p:nvSpPr>
          <p:cNvPr id="18" name="Объект 2"/>
          <p:cNvSpPr>
            <a:spLocks noGrp="1"/>
          </p:cNvSpPr>
          <p:nvPr>
            <p:ph sz="quarter" idx="1"/>
          </p:nvPr>
        </p:nvSpPr>
        <p:spPr>
          <a:xfrm>
            <a:off x="179512" y="3645024"/>
            <a:ext cx="8568952" cy="2952328"/>
          </a:xfrm>
        </p:spPr>
        <p:txBody>
          <a:bodyPr>
            <a:normAutofit/>
          </a:bodyPr>
          <a:lstStyle/>
          <a:p>
            <a:r>
              <a:rPr lang="kk-KZ" dirty="0" smtClean="0"/>
              <a:t>Электрмагнит толқынның вакуумде таралу жылдамдығы </a:t>
            </a:r>
            <a:r>
              <a:rPr lang="kk-KZ" i="1" dirty="0" smtClean="0"/>
              <a:t>с</a:t>
            </a:r>
            <a:r>
              <a:rPr lang="kk-KZ" dirty="0" smtClean="0"/>
              <a:t>-ны есептеп табу Максвелл теңдеулерінен алынған ең маңызды қортындылардың бірі болып табылады. Бұл жарықтың электромагниттік тегін көрсетеді. </a:t>
            </a:r>
            <a:endParaRPr lang="ru-RU" dirty="0" smtClean="0"/>
          </a:p>
          <a:p>
            <a:pPr lvl="0" algn="just">
              <a:buNone/>
              <a:defRPr/>
            </a:pPr>
            <a:endParaRPr lang="en-US" noProof="1" smtClean="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pic>
        <p:nvPicPr>
          <p:cNvPr id="34817" name="Picture 1"/>
          <p:cNvPicPr>
            <a:picLocks noChangeAspect="1" noChangeArrowheads="1"/>
          </p:cNvPicPr>
          <p:nvPr/>
        </p:nvPicPr>
        <p:blipFill>
          <a:blip r:embed="rId3" cstate="print"/>
          <a:srcRect/>
          <a:stretch>
            <a:fillRect/>
          </a:stretch>
        </p:blipFill>
        <p:spPr bwMode="auto">
          <a:xfrm>
            <a:off x="2195736" y="0"/>
            <a:ext cx="4248472" cy="3356992"/>
          </a:xfrm>
          <a:prstGeom prst="rect">
            <a:avLst/>
          </a:prstGeom>
          <a:noFill/>
          <a:ln w="9525">
            <a:noFill/>
            <a:miter lim="800000"/>
            <a:headEnd/>
            <a:tailEnd/>
          </a:ln>
          <a:effectLst/>
        </p:spPr>
      </p:pic>
      <p:pic>
        <p:nvPicPr>
          <p:cNvPr id="34818" name="Picture 2"/>
          <p:cNvPicPr>
            <a:picLocks noChangeAspect="1" noChangeArrowheads="1"/>
          </p:cNvPicPr>
          <p:nvPr/>
        </p:nvPicPr>
        <p:blipFill>
          <a:blip r:embed="rId4" cstate="print"/>
          <a:srcRect/>
          <a:stretch>
            <a:fillRect/>
          </a:stretch>
        </p:blipFill>
        <p:spPr bwMode="auto">
          <a:xfrm>
            <a:off x="1331640" y="5517232"/>
            <a:ext cx="5657276" cy="102259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13</a:t>
            </a:fld>
            <a:endParaRPr/>
          </a:p>
        </p:txBody>
      </p:sp>
      <p:sp>
        <p:nvSpPr>
          <p:cNvPr id="226" name="Google Shape;226;p21"/>
          <p:cNvSpPr txBox="1">
            <a:spLocks noGrp="1"/>
          </p:cNvSpPr>
          <p:nvPr>
            <p:ph type="title"/>
          </p:nvPr>
        </p:nvSpPr>
        <p:spPr>
          <a:xfrm>
            <a:off x="2051050" y="404812"/>
            <a:ext cx="4691062" cy="2873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
            </a:r>
            <a:br>
              <a:rPr lang="en-US" sz="4000" b="0" i="0" u="none">
                <a:solidFill>
                  <a:schemeClr val="dk2"/>
                </a:solidFill>
                <a:latin typeface="Arial"/>
                <a:ea typeface="Arial"/>
                <a:cs typeface="Arial"/>
                <a:sym typeface="Arial"/>
              </a:rPr>
            </a:br>
            <a:endParaRPr/>
          </a:p>
        </p:txBody>
      </p:sp>
      <p:sp>
        <p:nvSpPr>
          <p:cNvPr id="229" name="Google Shape;229;p21"/>
          <p:cNvSpPr txBox="1"/>
          <p:nvPr/>
        </p:nvSpPr>
        <p:spPr>
          <a:xfrm>
            <a:off x="0" y="30194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1" name="Google Shape;231;p21"/>
          <p:cNvSpPr txBox="1"/>
          <p:nvPr/>
        </p:nvSpPr>
        <p:spPr>
          <a:xfrm>
            <a:off x="0" y="30670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Google Shape;234;p21"/>
          <p:cNvSpPr txBox="1"/>
          <p:nvPr/>
        </p:nvSpPr>
        <p:spPr>
          <a:xfrm>
            <a:off x="0" y="30432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6" name="Google Shape;236;p21"/>
          <p:cNvSpPr txBox="1"/>
          <p:nvPr/>
        </p:nvSpPr>
        <p:spPr>
          <a:xfrm>
            <a:off x="0" y="3509962"/>
            <a:ext cx="113665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a:t>
            </a:r>
            <a:r>
              <a:rPr lang="en-US" sz="1100" b="0" i="0" u="none">
                <a:solidFill>
                  <a:schemeClr val="dk1"/>
                </a:solidFill>
                <a:latin typeface="Arimo"/>
                <a:ea typeface="Arimo"/>
                <a:cs typeface="Arimo"/>
                <a:sym typeface="Arimo"/>
              </a:rPr>
              <a:t> </a:t>
            </a:r>
            <a:endParaRPr/>
          </a:p>
        </p:txBody>
      </p:sp>
      <p:sp>
        <p:nvSpPr>
          <p:cNvPr id="238" name="Google Shape;238;p21"/>
          <p:cNvSpPr txBox="1"/>
          <p:nvPr/>
        </p:nvSpPr>
        <p:spPr>
          <a:xfrm>
            <a:off x="0" y="305276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0" name="Google Shape;240;p21"/>
          <p:cNvSpPr txBox="1"/>
          <p:nvPr/>
        </p:nvSpPr>
        <p:spPr>
          <a:xfrm>
            <a:off x="0" y="3500437"/>
            <a:ext cx="2667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a:t>
            </a:r>
            <a:r>
              <a:rPr lang="en-US" sz="1100" b="0" i="0" u="none">
                <a:solidFill>
                  <a:schemeClr val="dk1"/>
                </a:solidFill>
                <a:latin typeface="Arimo"/>
                <a:ea typeface="Arimo"/>
                <a:cs typeface="Arimo"/>
                <a:sym typeface="Arimo"/>
              </a:rPr>
              <a:t> </a:t>
            </a:r>
            <a:endParaRPr/>
          </a:p>
        </p:txBody>
      </p:sp>
      <p:sp>
        <p:nvSpPr>
          <p:cNvPr id="241" name="Google Shape;241;p21"/>
          <p:cNvSpPr txBox="1"/>
          <p:nvPr/>
        </p:nvSpPr>
        <p:spPr>
          <a:xfrm>
            <a:off x="0" y="30289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3" name="Google Shape;243;p21"/>
          <p:cNvSpPr txBox="1"/>
          <p:nvPr/>
        </p:nvSpPr>
        <p:spPr>
          <a:xfrm>
            <a:off x="0" y="3524250"/>
            <a:ext cx="2667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a:t>
            </a:r>
            <a:r>
              <a:rPr lang="en-US" sz="1100" b="0" i="0" u="none">
                <a:solidFill>
                  <a:schemeClr val="dk1"/>
                </a:solidFill>
                <a:latin typeface="Arimo"/>
                <a:ea typeface="Arimo"/>
                <a:cs typeface="Arimo"/>
                <a:sym typeface="Arimo"/>
              </a:rPr>
              <a:t> </a:t>
            </a:r>
            <a:endParaRPr/>
          </a:p>
        </p:txBody>
      </p:sp>
      <p:sp>
        <p:nvSpPr>
          <p:cNvPr id="18" name="Объект 2"/>
          <p:cNvSpPr>
            <a:spLocks noGrp="1"/>
          </p:cNvSpPr>
          <p:nvPr>
            <p:ph sz="quarter" idx="1"/>
          </p:nvPr>
        </p:nvSpPr>
        <p:spPr>
          <a:xfrm>
            <a:off x="971600" y="1628800"/>
            <a:ext cx="7128792" cy="2952328"/>
          </a:xfrm>
        </p:spPr>
        <p:txBody>
          <a:bodyPr>
            <a:normAutofit/>
          </a:bodyPr>
          <a:lstStyle/>
          <a:p>
            <a:r>
              <a:rPr lang="kk-KZ" dirty="0" smtClean="0"/>
              <a:t>Вакуумде таралған электромагниттік толқын үшін Умов-Пойнтинг векторын S  деп белгілесек, ол мынадай өрнекпен анықталады: </a:t>
            </a:r>
            <a:endParaRPr lang="en-US" noProof="1" smtClean="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pic>
        <p:nvPicPr>
          <p:cNvPr id="32769" name="Picture 1"/>
          <p:cNvPicPr>
            <a:picLocks noChangeAspect="1" noChangeArrowheads="1"/>
          </p:cNvPicPr>
          <p:nvPr/>
        </p:nvPicPr>
        <p:blipFill>
          <a:blip r:embed="rId3" cstate="print"/>
          <a:srcRect/>
          <a:stretch>
            <a:fillRect/>
          </a:stretch>
        </p:blipFill>
        <p:spPr bwMode="auto">
          <a:xfrm>
            <a:off x="2699792" y="3284984"/>
            <a:ext cx="3055836" cy="128433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агетная рамка 12"/>
          <p:cNvSpPr/>
          <p:nvPr/>
        </p:nvSpPr>
        <p:spPr>
          <a:xfrm>
            <a:off x="2627784" y="188640"/>
            <a:ext cx="4104456" cy="792088"/>
          </a:xfrm>
          <a:prstGeom prst="beve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effectLst>
                  <a:glow rad="63500">
                    <a:schemeClr val="accent1">
                      <a:satMod val="175000"/>
                      <a:alpha val="40000"/>
                    </a:schemeClr>
                  </a:glow>
                </a:effectLst>
                <a:latin typeface="Times New Roman" pitchFamily="18" charset="0"/>
                <a:cs typeface="Times New Roman" pitchFamily="18" charset="0"/>
              </a:rPr>
              <a:t>Жоспары:</a:t>
            </a:r>
            <a:endParaRPr lang="ru-RU" sz="2800" b="1" dirty="0">
              <a:solidFill>
                <a:schemeClr val="tx1"/>
              </a:solidFill>
              <a:effectLst>
                <a:glow rad="63500">
                  <a:schemeClr val="accent1">
                    <a:satMod val="175000"/>
                    <a:alpha val="40000"/>
                  </a:schemeClr>
                </a:glow>
              </a:effectLst>
              <a:latin typeface="Times New Roman" pitchFamily="18" charset="0"/>
              <a:cs typeface="Times New Roman" pitchFamily="18" charset="0"/>
            </a:endParaRPr>
          </a:p>
        </p:txBody>
      </p:sp>
      <p:sp>
        <p:nvSpPr>
          <p:cNvPr id="8" name="Вертикальный свиток 7"/>
          <p:cNvSpPr/>
          <p:nvPr/>
        </p:nvSpPr>
        <p:spPr>
          <a:xfrm>
            <a:off x="899592" y="1268760"/>
            <a:ext cx="7920880" cy="4608512"/>
          </a:xfrm>
          <a:prstGeom prst="verticalScroll">
            <a:avLst/>
          </a:prstGeom>
          <a:solidFill>
            <a:schemeClr val="accent5">
              <a:lumMod val="20000"/>
              <a:lumOff val="8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kk-KZ" sz="3200" dirty="0" smtClean="0">
                <a:solidFill>
                  <a:schemeClr val="tx1"/>
                </a:solidFill>
              </a:rPr>
              <a:t>Максвелдің бірінші теңдеуі.</a:t>
            </a:r>
          </a:p>
          <a:p>
            <a:pPr marL="457200" indent="-457200">
              <a:buAutoNum type="arabicPeriod"/>
            </a:pPr>
            <a:r>
              <a:rPr lang="kk-KZ" sz="3200" dirty="0" smtClean="0">
                <a:solidFill>
                  <a:schemeClr val="tx1"/>
                </a:solidFill>
              </a:rPr>
              <a:t>Максвелдің екінші теңдеуі</a:t>
            </a:r>
          </a:p>
          <a:p>
            <a:pPr marL="457200" indent="-457200">
              <a:buAutoNum type="arabicPeriod"/>
            </a:pPr>
            <a:r>
              <a:rPr lang="kk-KZ" sz="3200" dirty="0" smtClean="0">
                <a:solidFill>
                  <a:schemeClr val="tx1"/>
                </a:solidFill>
              </a:rPr>
              <a:t>Максвелл  теңдеулерінің толық жүйесі</a:t>
            </a:r>
          </a:p>
          <a:p>
            <a:pPr marL="457200" indent="-457200">
              <a:buAutoNum type="arabicPeriod"/>
            </a:pPr>
            <a:r>
              <a:rPr lang="kk-KZ" sz="3200" dirty="0" smtClean="0">
                <a:solidFill>
                  <a:schemeClr val="tx1"/>
                </a:solidFill>
              </a:rPr>
              <a:t>Энергия ағынының тығыздығы. Умов-Пойнтинг векторы</a:t>
            </a:r>
            <a:endParaRPr lang="kk-KZ" sz="3200" b="1"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908720"/>
            <a:ext cx="8424936" cy="5565232"/>
          </a:xfrm>
        </p:spPr>
        <p:txBody>
          <a:bodyPr>
            <a:normAutofit lnSpcReduction="10000"/>
          </a:bodyPr>
          <a:lstStyle/>
          <a:p>
            <a:r>
              <a:rPr lang="kk-KZ" sz="2000" dirty="0" smtClean="0"/>
              <a:t>Фарадей ашқан электромагниттік индукцияның негізгі заңы бойынша ЭҚК:</a:t>
            </a:r>
          </a:p>
          <a:p>
            <a:endParaRPr lang="kk-KZ" sz="2000" dirty="0" smtClean="0"/>
          </a:p>
          <a:p>
            <a:endParaRPr lang="kk-KZ" sz="2000" dirty="0" smtClean="0"/>
          </a:p>
          <a:p>
            <a:r>
              <a:rPr lang="kk-KZ" sz="2000" dirty="0" smtClean="0"/>
              <a:t>мұндағы Ф</a:t>
            </a:r>
            <a:r>
              <a:rPr lang="kk-KZ" sz="2000" baseline="-25000" dirty="0" smtClean="0"/>
              <a:t>m </a:t>
            </a:r>
            <a:r>
              <a:rPr lang="kk-KZ" sz="2000" dirty="0" smtClean="0"/>
              <a:t>– магнит индукциясының ағыны. Ол өз кезінде төмендегідей формула бойынша анықталады:</a:t>
            </a:r>
          </a:p>
          <a:p>
            <a:endParaRPr lang="kk-KZ" sz="2000" dirty="0" smtClean="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r>
              <a:rPr lang="kk-KZ" sz="2000" dirty="0" smtClean="0"/>
              <a:t>мұндағы S – тұйық контурдың ауданы; В</a:t>
            </a:r>
            <a:r>
              <a:rPr lang="kk-KZ" sz="2000" baseline="-25000" dirty="0" smtClean="0"/>
              <a:t>n</a:t>
            </a:r>
            <a:r>
              <a:rPr lang="kk-KZ" sz="2000" dirty="0" smtClean="0"/>
              <a:t> – магнит индукциясы векторы В-ның ауданға нормаль -ге проекциясы. Тұрақты ток бөлімінде келтірілген анықтама бойынша тұйық контурдағы ЭҚК:</a:t>
            </a:r>
          </a:p>
          <a:p>
            <a:endParaRPr lang="kk-KZ" sz="2000" dirty="0" smtClean="0"/>
          </a:p>
          <a:p>
            <a:pPr>
              <a:buNone/>
            </a:pPr>
            <a:endParaRPr lang="kk-KZ" sz="2000" dirty="0" smtClean="0"/>
          </a:p>
          <a:p>
            <a:r>
              <a:rPr lang="kk-KZ" sz="2000" dirty="0" smtClean="0"/>
              <a:t>Мұндағы       электр өрісі кернеулік векторының      контур элементі  бағытына проекциясы.</a:t>
            </a:r>
            <a:endParaRPr lang="ru-RU" sz="2000" dirty="0" smtClean="0"/>
          </a:p>
          <a:p>
            <a:endParaRPr lang="ru-RU" dirty="0">
              <a:latin typeface="Times New Roman" pitchFamily="18" charset="0"/>
              <a:cs typeface="Times New Roman" pitchFamily="18" charset="0"/>
            </a:endParaRPr>
          </a:p>
        </p:txBody>
      </p:sp>
      <p:sp>
        <p:nvSpPr>
          <p:cNvPr id="5" name="TextBox 4"/>
          <p:cNvSpPr txBox="1"/>
          <p:nvPr/>
        </p:nvSpPr>
        <p:spPr>
          <a:xfrm>
            <a:off x="539552" y="332656"/>
            <a:ext cx="7344816" cy="523220"/>
          </a:xfrm>
          <a:prstGeom prst="rect">
            <a:avLst/>
          </a:prstGeom>
          <a:noFill/>
        </p:spPr>
        <p:txBody>
          <a:bodyPr wrap="square" rtlCol="0">
            <a:spAutoFit/>
          </a:bodyPr>
          <a:lstStyle/>
          <a:p>
            <a:r>
              <a:rPr lang="kk-KZ" sz="2800" b="1" dirty="0" smtClean="0"/>
              <a:t>1. Максвелдің бірінші теңдеуі</a:t>
            </a:r>
            <a:endParaRPr lang="ru-RU" sz="2800"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313" name="Object 1"/>
          <p:cNvGraphicFramePr>
            <a:graphicFrameLocks noChangeAspect="1"/>
          </p:cNvGraphicFramePr>
          <p:nvPr/>
        </p:nvGraphicFramePr>
        <p:xfrm>
          <a:off x="3203848" y="1268760"/>
          <a:ext cx="2160240" cy="1227016"/>
        </p:xfrm>
        <a:graphic>
          <a:graphicData uri="http://schemas.openxmlformats.org/presentationml/2006/ole">
            <mc:AlternateContent xmlns:mc="http://schemas.openxmlformats.org/markup-compatibility/2006">
              <mc:Choice xmlns:v="urn:schemas-microsoft-com:vml" Requires="v">
                <p:oleObj spid="_x0000_s13324" r:id="rId3" imgW="698197" imgH="393529" progId="Equation.3">
                  <p:embed/>
                </p:oleObj>
              </mc:Choice>
              <mc:Fallback>
                <p:oleObj r:id="rId3" imgW="698197" imgH="393529"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268760"/>
                        <a:ext cx="2160240" cy="1227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315" name="Object 3"/>
          <p:cNvGraphicFramePr>
            <a:graphicFrameLocks noChangeAspect="1"/>
          </p:cNvGraphicFramePr>
          <p:nvPr/>
        </p:nvGraphicFramePr>
        <p:xfrm>
          <a:off x="3059833" y="3029356"/>
          <a:ext cx="2520280" cy="831692"/>
        </p:xfrm>
        <a:graphic>
          <a:graphicData uri="http://schemas.openxmlformats.org/presentationml/2006/ole">
            <mc:AlternateContent xmlns:mc="http://schemas.openxmlformats.org/markup-compatibility/2006">
              <mc:Choice xmlns:v="urn:schemas-microsoft-com:vml" Requires="v">
                <p:oleObj spid="_x0000_s13325" r:id="rId5" imgW="825500" imgH="279400" progId="Equation.3">
                  <p:embed/>
                </p:oleObj>
              </mc:Choice>
              <mc:Fallback>
                <p:oleObj r:id="rId5" imgW="825500" imgH="279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3" y="3029356"/>
                        <a:ext cx="2520280" cy="831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317" name="Object 5"/>
          <p:cNvGraphicFramePr>
            <a:graphicFrameLocks noChangeAspect="1"/>
          </p:cNvGraphicFramePr>
          <p:nvPr/>
        </p:nvGraphicFramePr>
        <p:xfrm>
          <a:off x="3203848" y="4725144"/>
          <a:ext cx="2674583" cy="936104"/>
        </p:xfrm>
        <a:graphic>
          <a:graphicData uri="http://schemas.openxmlformats.org/presentationml/2006/ole">
            <mc:AlternateContent xmlns:mc="http://schemas.openxmlformats.org/markup-compatibility/2006">
              <mc:Choice xmlns:v="urn:schemas-microsoft-com:vml" Requires="v">
                <p:oleObj spid="_x0000_s13326" r:id="rId7" imgW="787400" imgH="279400" progId="Equation.3">
                  <p:embed/>
                </p:oleObj>
              </mc:Choice>
              <mc:Fallback>
                <p:oleObj r:id="rId7" imgW="787400" imgH="2794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848" y="4725144"/>
                        <a:ext cx="2674583"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319" name="Object 7"/>
          <p:cNvGraphicFramePr>
            <a:graphicFrameLocks noChangeAspect="1"/>
          </p:cNvGraphicFramePr>
          <p:nvPr/>
        </p:nvGraphicFramePr>
        <p:xfrm>
          <a:off x="1691680" y="5589240"/>
          <a:ext cx="552530" cy="363091"/>
        </p:xfrm>
        <a:graphic>
          <a:graphicData uri="http://schemas.openxmlformats.org/presentationml/2006/ole">
            <mc:AlternateContent xmlns:mc="http://schemas.openxmlformats.org/markup-compatibility/2006">
              <mc:Choice xmlns:v="urn:schemas-microsoft-com:vml" Requires="v">
                <p:oleObj spid="_x0000_s13327" r:id="rId9" imgW="330200" imgH="228600" progId="Equation.3">
                  <p:embed/>
                </p:oleObj>
              </mc:Choice>
              <mc:Fallback>
                <p:oleObj r:id="rId9" imgW="330200" imgH="2286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1680" y="5589240"/>
                        <a:ext cx="552530" cy="3630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321" name="Object 9"/>
          <p:cNvGraphicFramePr>
            <a:graphicFrameLocks noChangeAspect="1"/>
          </p:cNvGraphicFramePr>
          <p:nvPr/>
        </p:nvGraphicFramePr>
        <p:xfrm>
          <a:off x="6372200" y="5589240"/>
          <a:ext cx="216024" cy="312037"/>
        </p:xfrm>
        <a:graphic>
          <a:graphicData uri="http://schemas.openxmlformats.org/presentationml/2006/ole">
            <mc:AlternateContent xmlns:mc="http://schemas.openxmlformats.org/markup-compatibility/2006">
              <mc:Choice xmlns:v="urn:schemas-microsoft-com:vml" Requires="v">
                <p:oleObj spid="_x0000_s13328" r:id="rId11" imgW="152268" imgH="203024" progId="Equation.3">
                  <p:embed/>
                </p:oleObj>
              </mc:Choice>
              <mc:Fallback>
                <p:oleObj r:id="rId11" imgW="152268" imgH="203024"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00" y="5589240"/>
                        <a:ext cx="216024" cy="312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323" name="Object 11"/>
          <p:cNvGraphicFramePr>
            <a:graphicFrameLocks noChangeAspect="1"/>
          </p:cNvGraphicFramePr>
          <p:nvPr/>
        </p:nvGraphicFramePr>
        <p:xfrm>
          <a:off x="7596336" y="5517232"/>
          <a:ext cx="742326" cy="432048"/>
        </p:xfrm>
        <a:graphic>
          <a:graphicData uri="http://schemas.openxmlformats.org/presentationml/2006/ole">
            <mc:AlternateContent xmlns:mc="http://schemas.openxmlformats.org/markup-compatibility/2006">
              <mc:Choice xmlns:v="urn:schemas-microsoft-com:vml" Requires="v">
                <p:oleObj spid="_x0000_s13329" r:id="rId13" imgW="203024" imgH="215713" progId="Equation.3">
                  <p:embed/>
                </p:oleObj>
              </mc:Choice>
              <mc:Fallback>
                <p:oleObj r:id="rId13" imgW="203024" imgH="215713"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96336" y="5517232"/>
                        <a:ext cx="742326"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7136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pPr algn="just">
              <a:defRPr/>
            </a:pPr>
            <a:r>
              <a:rPr lang="kk-KZ" dirty="0" smtClean="0"/>
              <a:t>Кернеулік векторының циркуляциясы нөлден өзгеше, демек бұл магнит өрісі қоздырған электр өрісі, потенциалды өріс емес, құйынды өріс екендігін дәлелдейді. Құйынды өрістің күш сызықтары тұйық және олардың кеңістікте өткізгіштің бар-жоғына байланыссыз-ақ пайда болатындығын көрсетеді.Ал  магнит тоқтаса, онда гальванометр бағдаршасы нөлдік қалыпқа келеді. </a:t>
            </a:r>
          </a:p>
          <a:p>
            <a:pPr algn="just">
              <a:defRPr/>
            </a:pPr>
            <a:r>
              <a:rPr lang="kk-KZ" dirty="0" smtClean="0"/>
              <a:t>Сондықтан соңғы теңдеу өрнегі </a:t>
            </a:r>
            <a:r>
              <a:rPr lang="kk-KZ" b="1" i="1" dirty="0" smtClean="0"/>
              <a:t>Максвелдің интегралдық түрдегі бірінші  теңдеуі</a:t>
            </a:r>
            <a:r>
              <a:rPr lang="kk-KZ" dirty="0" smtClean="0"/>
              <a:t> деп аталады.</a:t>
            </a:r>
          </a:p>
          <a:p>
            <a:endParaRPr lang="ru-RU" dirty="0"/>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289" name="Object 1"/>
          <p:cNvGraphicFramePr>
            <a:graphicFrameLocks noChangeAspect="1"/>
          </p:cNvGraphicFramePr>
          <p:nvPr/>
        </p:nvGraphicFramePr>
        <p:xfrm>
          <a:off x="2483768" y="764704"/>
          <a:ext cx="3384376" cy="833832"/>
        </p:xfrm>
        <a:graphic>
          <a:graphicData uri="http://schemas.openxmlformats.org/presentationml/2006/ole">
            <mc:AlternateContent xmlns:mc="http://schemas.openxmlformats.org/markup-compatibility/2006">
              <mc:Choice xmlns:v="urn:schemas-microsoft-com:vml" Requires="v">
                <p:oleObj spid="_x0000_s12290" r:id="rId3" imgW="1866900" imgH="457200" progId="Equation.3">
                  <p:embed/>
                </p:oleObj>
              </mc:Choice>
              <mc:Fallback>
                <p:oleObj r:id="rId3" imgW="1866900" imgH="457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764704"/>
                        <a:ext cx="3384376" cy="833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7136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764704"/>
            <a:ext cx="7859216" cy="5709248"/>
          </a:xfrm>
        </p:spPr>
        <p:txBody>
          <a:bodyPr>
            <a:normAutofit fontScale="92500" lnSpcReduction="20000"/>
          </a:bodyPr>
          <a:lstStyle/>
          <a:p>
            <a:pPr algn="just">
              <a:defRPr/>
            </a:pPr>
            <a:r>
              <a:rPr lang="kk-KZ" dirty="0" smtClean="0"/>
              <a:t>Көптеген тәжірибе көрсеткіштерін талдай отырып, Максвелл кері құбылыстың болуы ықтимал деген қорытындыға келді. Яғни, оның болжауынша, айнымалы электр өрісінің күш сызықтары тұйықталған магнит өрісін туғызуға тиіс. Максвелдің бұл болжамының дұрыстығына төмендегідей тәжірибе арқылы көз жеткізуге болады. </a:t>
            </a:r>
          </a:p>
          <a:p>
            <a:pPr algn="just">
              <a:defRPr/>
            </a:pPr>
            <a:r>
              <a:rPr lang="kk-KZ" dirty="0" smtClean="0"/>
              <a:t>Құрамында конденсаторы  бар айнымалы ток тізбегін қарастырайық. Тығыздығы  өткізгіштік ток тізбек бөліктерінде магнит өрісін туғызады. Бұл тізбекте қозғалыстағы зарядтардан пайда болған өткізгіштік ток жалғаушы сымдардан жүреді де конденсатордың астарындағы саңылауда (аралықта) ток болмайды. Бірақ, бұл уақыт мезеттерінде конденсатор зарядталып және разрядталып тұрғандықтан астарладың арасында айнымалы электр өрісі болады. Бұл өріс әрбір уақыт мезеттерінде өткізгіштердегі ток өткендегідей, әрі оған тең ток өткендей магнит өрісін тудырады.</a:t>
            </a:r>
            <a:endParaRPr lang="en-US" noProof="1">
              <a:latin typeface="Times New Roman" pitchFamily="18" charset="0"/>
              <a:cs typeface="Times New Roman" pitchFamily="18" charset="0"/>
            </a:endParaRPr>
          </a:p>
        </p:txBody>
      </p:sp>
      <p:sp>
        <p:nvSpPr>
          <p:cNvPr id="5" name="TextBox 4"/>
          <p:cNvSpPr txBox="1"/>
          <p:nvPr/>
        </p:nvSpPr>
        <p:spPr>
          <a:xfrm>
            <a:off x="539552" y="260648"/>
            <a:ext cx="7344816" cy="523220"/>
          </a:xfrm>
          <a:prstGeom prst="rect">
            <a:avLst/>
          </a:prstGeom>
          <a:noFill/>
        </p:spPr>
        <p:txBody>
          <a:bodyPr wrap="square" rtlCol="0">
            <a:spAutoFit/>
          </a:bodyPr>
          <a:lstStyle/>
          <a:p>
            <a:r>
              <a:rPr lang="kk-KZ" sz="2800" b="1" dirty="0" smtClean="0"/>
              <a:t>2. Максвелдің екінші теңдеуі</a:t>
            </a:r>
            <a:endParaRPr lang="ru-RU" sz="2800" dirty="0"/>
          </a:p>
        </p:txBody>
      </p:sp>
      <p:graphicFrame>
        <p:nvGraphicFramePr>
          <p:cNvPr id="11266" name="Object 2"/>
          <p:cNvGraphicFramePr>
            <a:graphicFrameLocks noChangeAspect="1"/>
          </p:cNvGraphicFramePr>
          <p:nvPr/>
        </p:nvGraphicFramePr>
        <p:xfrm>
          <a:off x="4643438" y="3213100"/>
          <a:ext cx="360362" cy="379413"/>
        </p:xfrm>
        <a:graphic>
          <a:graphicData uri="http://schemas.openxmlformats.org/presentationml/2006/ole">
            <mc:AlternateContent xmlns:mc="http://schemas.openxmlformats.org/markup-compatibility/2006">
              <mc:Choice xmlns:v="urn:schemas-microsoft-com:vml" Requires="v">
                <p:oleObj spid="_x0000_s11267" r:id="rId3" imgW="126890" imgH="190335" progId="Equation.3">
                  <p:embed/>
                </p:oleObj>
              </mc:Choice>
              <mc:Fallback>
                <p:oleObj r:id="rId3" imgW="126890" imgH="190335"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213100"/>
                        <a:ext cx="360362"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7136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6</a:t>
            </a:fld>
            <a:endParaRPr/>
          </a:p>
        </p:txBody>
      </p:sp>
      <p:sp>
        <p:nvSpPr>
          <p:cNvPr id="114" name="Google Shape;114;p16"/>
          <p:cNvSpPr txBox="1"/>
          <p:nvPr/>
        </p:nvSpPr>
        <p:spPr>
          <a:xfrm>
            <a:off x="0" y="31956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9" name="Google Shape;119;p16"/>
          <p:cNvSpPr txBox="1"/>
          <p:nvPr/>
        </p:nvSpPr>
        <p:spPr>
          <a:xfrm>
            <a:off x="0" y="32337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1" name="Google Shape;121;p16"/>
          <p:cNvSpPr txBox="1"/>
          <p:nvPr/>
        </p:nvSpPr>
        <p:spPr>
          <a:xfrm>
            <a:off x="0" y="32337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5" name="Google Shape;125;p16"/>
          <p:cNvSpPr txBox="1"/>
          <p:nvPr/>
        </p:nvSpPr>
        <p:spPr>
          <a:xfrm>
            <a:off x="0" y="32194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Объект 2"/>
          <p:cNvSpPr>
            <a:spLocks noGrp="1"/>
          </p:cNvSpPr>
          <p:nvPr>
            <p:ph sz="quarter" idx="1"/>
          </p:nvPr>
        </p:nvSpPr>
        <p:spPr>
          <a:xfrm>
            <a:off x="457200" y="764704"/>
            <a:ext cx="7859216" cy="5709248"/>
          </a:xfrm>
        </p:spPr>
        <p:txBody>
          <a:bodyPr>
            <a:normAutofit/>
          </a:bodyPr>
          <a:lstStyle/>
          <a:p>
            <a:pPr algn="just">
              <a:defRPr/>
            </a:pPr>
            <a:r>
              <a:rPr lang="kk-KZ" dirty="0" smtClean="0"/>
              <a:t>Айнымалы электр өрісі мен одан пайда болған магнит өрісінің арасындағы өзара мөлшерлік байланысты анықтау үшін Максвелл ығысу тогы деген ұғым енгізді. Токтар сияқты кеңістікте  магнит өрісін тудырғандықтан айнымалы электр өрісін Максвелл ығысу тогы деп атады. </a:t>
            </a:r>
          </a:p>
          <a:p>
            <a:r>
              <a:rPr lang="kk-KZ" dirty="0" smtClean="0"/>
              <a:t>Ал өткізгіштік тогы мен ығысу тогы тең болуы керек, яғни       </a:t>
            </a:r>
            <a:r>
              <a:rPr lang="kk-KZ" i="1" baseline="-25000" dirty="0" smtClean="0"/>
              <a:t>өт</a:t>
            </a:r>
            <a:r>
              <a:rPr lang="kk-KZ" dirty="0" smtClean="0"/>
              <a:t>       </a:t>
            </a:r>
            <a:r>
              <a:rPr lang="kk-KZ" i="1" baseline="-25000" dirty="0" smtClean="0"/>
              <a:t>ығ </a:t>
            </a:r>
            <a:r>
              <a:rPr lang="kk-KZ" dirty="0" smtClean="0"/>
              <a:t>, онда олардың тығыздықтары да өзара тең болады деп алуымыз керек     </a:t>
            </a:r>
            <a:r>
              <a:rPr lang="kk-KZ" i="1" baseline="-25000" dirty="0" smtClean="0"/>
              <a:t>өт</a:t>
            </a:r>
            <a:r>
              <a:rPr lang="kk-KZ" dirty="0" smtClean="0"/>
              <a:t>       </a:t>
            </a:r>
            <a:r>
              <a:rPr lang="kk-KZ" i="1" baseline="-25000" dirty="0" smtClean="0"/>
              <a:t>ығ</a:t>
            </a:r>
            <a:r>
              <a:rPr lang="kk-KZ" dirty="0" smtClean="0"/>
              <a:t>.</a:t>
            </a:r>
            <a:endParaRPr lang="ru-RU" dirty="0"/>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43" name="Object 3"/>
          <p:cNvGraphicFramePr>
            <a:graphicFrameLocks noChangeAspect="1"/>
          </p:cNvGraphicFramePr>
          <p:nvPr/>
        </p:nvGraphicFramePr>
        <p:xfrm>
          <a:off x="2555776" y="3356992"/>
          <a:ext cx="432048" cy="432098"/>
        </p:xfrm>
        <a:graphic>
          <a:graphicData uri="http://schemas.openxmlformats.org/presentationml/2006/ole">
            <mc:AlternateContent xmlns:mc="http://schemas.openxmlformats.org/markup-compatibility/2006">
              <mc:Choice xmlns:v="urn:schemas-microsoft-com:vml" Requires="v">
                <p:oleObj spid="_x0000_s10250" r:id="rId4" imgW="126780" imgH="164814" progId="Equation.3">
                  <p:embed/>
                </p:oleObj>
              </mc:Choice>
              <mc:Fallback>
                <p:oleObj r:id="rId4" imgW="126780" imgH="164814"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3356992"/>
                        <a:ext cx="432048" cy="4320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45" name="Object 5"/>
          <p:cNvGraphicFramePr>
            <a:graphicFrameLocks noChangeAspect="1"/>
          </p:cNvGraphicFramePr>
          <p:nvPr/>
        </p:nvGraphicFramePr>
        <p:xfrm>
          <a:off x="3131840" y="3356992"/>
          <a:ext cx="648072" cy="532681"/>
        </p:xfrm>
        <a:graphic>
          <a:graphicData uri="http://schemas.openxmlformats.org/presentationml/2006/ole">
            <mc:AlternateContent xmlns:mc="http://schemas.openxmlformats.org/markup-compatibility/2006">
              <mc:Choice xmlns:v="urn:schemas-microsoft-com:vml" Requires="v">
                <p:oleObj spid="_x0000_s10251" r:id="rId6" imgW="203024" imgH="203024" progId="Equation.3">
                  <p:embed/>
                </p:oleObj>
              </mc:Choice>
              <mc:Fallback>
                <p:oleObj r:id="rId6" imgW="203024" imgH="203024"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3356992"/>
                        <a:ext cx="648072" cy="5326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47" name="Object 7"/>
          <p:cNvGraphicFramePr>
            <a:graphicFrameLocks noChangeAspect="1"/>
          </p:cNvGraphicFramePr>
          <p:nvPr/>
        </p:nvGraphicFramePr>
        <p:xfrm>
          <a:off x="1691680" y="4221088"/>
          <a:ext cx="288032" cy="334516"/>
        </p:xfrm>
        <a:graphic>
          <a:graphicData uri="http://schemas.openxmlformats.org/presentationml/2006/ole">
            <mc:AlternateContent xmlns:mc="http://schemas.openxmlformats.org/markup-compatibility/2006">
              <mc:Choice xmlns:v="urn:schemas-microsoft-com:vml" Requires="v">
                <p:oleObj spid="_x0000_s10252" r:id="rId8" imgW="126890" imgH="190335" progId="Equation.3">
                  <p:embed/>
                </p:oleObj>
              </mc:Choice>
              <mc:Fallback>
                <p:oleObj r:id="rId8" imgW="126890" imgH="190335"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80" y="4221088"/>
                        <a:ext cx="288032" cy="334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49" name="Object 9"/>
          <p:cNvGraphicFramePr>
            <a:graphicFrameLocks noChangeAspect="1"/>
          </p:cNvGraphicFramePr>
          <p:nvPr/>
        </p:nvGraphicFramePr>
        <p:xfrm>
          <a:off x="2339752" y="4221088"/>
          <a:ext cx="432048" cy="334516"/>
        </p:xfrm>
        <a:graphic>
          <a:graphicData uri="http://schemas.openxmlformats.org/presentationml/2006/ole">
            <mc:AlternateContent xmlns:mc="http://schemas.openxmlformats.org/markup-compatibility/2006">
              <mc:Choice xmlns:v="urn:schemas-microsoft-com:vml" Requires="v">
                <p:oleObj spid="_x0000_s10253" r:id="rId10" imgW="203112" imgH="190417" progId="Equation.3">
                  <p:embed/>
                </p:oleObj>
              </mc:Choice>
              <mc:Fallback>
                <p:oleObj r:id="rId10" imgW="203112" imgH="190417"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9752" y="4221088"/>
                        <a:ext cx="432048" cy="334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r>
              <a:rPr lang="kk-KZ" dirty="0" smtClean="0"/>
              <a:t>Ығысу тогы және толық ток түсінігі айнымалы ток тізбегінің әрқашанда тұйық екендігін айқындайды: өткізгішітік ток өткізгіштің ұштарында үзіліп қалады, ал диэлектриктерде және вакуумда өткізгіштердің ұштарын ығысу тогы өткізгіштік тогын жалғайды. Егер толық токты мына түрде жазсақ:</a:t>
            </a:r>
            <a:endParaRPr lang="ru-RU" dirty="0" smtClean="0"/>
          </a:p>
          <a:p>
            <a:pPr lvl="0" algn="just">
              <a:defRPr/>
            </a:pPr>
            <a:endParaRPr lang="en-US" noProof="1" smtClean="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sp>
        <p:nvSpPr>
          <p:cNvPr id="820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21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3" name="Прямоугольник 22"/>
          <p:cNvSpPr/>
          <p:nvPr/>
        </p:nvSpPr>
        <p:spPr>
          <a:xfrm>
            <a:off x="1619672" y="4941168"/>
            <a:ext cx="184731" cy="369332"/>
          </a:xfrm>
          <a:prstGeom prst="rect">
            <a:avLst/>
          </a:prstGeom>
        </p:spPr>
        <p:txBody>
          <a:bodyPr wrap="none">
            <a:spAutoFit/>
          </a:bodyPr>
          <a:lstStyle/>
          <a:p>
            <a:endParaRPr lang="ru-RU" dirty="0"/>
          </a:p>
        </p:txBody>
      </p:sp>
      <p:sp>
        <p:nvSpPr>
          <p:cNvPr id="821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6" name="Прямоугольник 25"/>
          <p:cNvSpPr/>
          <p:nvPr/>
        </p:nvSpPr>
        <p:spPr>
          <a:xfrm>
            <a:off x="4373067" y="3244334"/>
            <a:ext cx="397866" cy="369332"/>
          </a:xfrm>
          <a:prstGeom prst="rect">
            <a:avLst/>
          </a:prstGeom>
        </p:spPr>
        <p:txBody>
          <a:bodyPr wrap="none">
            <a:spAutoFit/>
          </a:bodyPr>
          <a:lstStyle/>
          <a:p>
            <a:r>
              <a:rPr lang="kk-KZ" i="1" baseline="-25000" dirty="0" smtClean="0"/>
              <a:t>ығ</a:t>
            </a:r>
            <a:r>
              <a:rPr lang="kk-KZ" dirty="0" smtClean="0"/>
              <a:t> </a:t>
            </a:r>
            <a:endParaRPr lang="ru-RU" dirty="0"/>
          </a:p>
        </p:txBody>
      </p:sp>
      <p:pic>
        <p:nvPicPr>
          <p:cNvPr id="8215" name="Picture 23"/>
          <p:cNvPicPr>
            <a:picLocks noChangeAspect="1" noChangeArrowheads="1"/>
          </p:cNvPicPr>
          <p:nvPr/>
        </p:nvPicPr>
        <p:blipFill>
          <a:blip r:embed="rId2" cstate="print"/>
          <a:srcRect/>
          <a:stretch>
            <a:fillRect/>
          </a:stretch>
        </p:blipFill>
        <p:spPr bwMode="auto">
          <a:xfrm>
            <a:off x="1907703" y="4509120"/>
            <a:ext cx="4579479" cy="783332"/>
          </a:xfrm>
          <a:prstGeom prst="rect">
            <a:avLst/>
          </a:prstGeom>
          <a:noFill/>
          <a:ln w="9525">
            <a:noFill/>
            <a:miter lim="800000"/>
            <a:headEnd/>
            <a:tailEnd/>
          </a:ln>
          <a:effectLst/>
        </p:spPr>
      </p:pic>
    </p:spTree>
    <p:extLst>
      <p:ext uri="{BB962C8B-B14F-4D97-AF65-F5344CB8AC3E}">
        <p14:creationId xmlns:p14="http://schemas.microsoft.com/office/powerpoint/2010/main" val="427136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8</a:t>
            </a:fld>
            <a:endParaRPr/>
          </a:p>
        </p:txBody>
      </p:sp>
      <p:sp>
        <p:nvSpPr>
          <p:cNvPr id="137" name="Google Shape;137;p17"/>
          <p:cNvSpPr txBox="1"/>
          <p:nvPr/>
        </p:nvSpPr>
        <p:spPr>
          <a:xfrm>
            <a:off x="0" y="320516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39" name="Google Shape;139;p17"/>
          <p:cNvPicPr preferRelativeResize="0">
            <a:picLocks noGrp="1"/>
          </p:cNvPicPr>
          <p:nvPr>
            <p:ph type="body" idx="1"/>
          </p:nvPr>
        </p:nvPicPr>
        <p:blipFill rotWithShape="1">
          <a:blip r:embed="rId3" cstate="print">
            <a:alphaModFix/>
          </a:blip>
          <a:srcRect/>
          <a:stretch/>
        </p:blipFill>
        <p:spPr>
          <a:xfrm>
            <a:off x="2419350" y="3754437"/>
            <a:ext cx="114300" cy="215900"/>
          </a:xfrm>
          <a:prstGeom prst="rect">
            <a:avLst/>
          </a:prstGeom>
          <a:noFill/>
          <a:ln>
            <a:noFill/>
          </a:ln>
        </p:spPr>
      </p:pic>
      <p:sp>
        <p:nvSpPr>
          <p:cNvPr id="9" name="Объект 2"/>
          <p:cNvSpPr>
            <a:spLocks noGrp="1"/>
          </p:cNvSpPr>
          <p:nvPr>
            <p:ph sz="quarter" idx="1"/>
          </p:nvPr>
        </p:nvSpPr>
        <p:spPr>
          <a:xfrm>
            <a:off x="457200" y="1600200"/>
            <a:ext cx="7467600" cy="4873752"/>
          </a:xfrm>
        </p:spPr>
        <p:txBody>
          <a:bodyPr/>
          <a:lstStyle/>
          <a:p>
            <a:r>
              <a:rPr lang="kk-KZ" dirty="0" smtClean="0"/>
              <a:t>Бұл Максвелдің екінші теңдеуі электр өрісінің қандай өзгерісі болмасын, ол құйынды магнит өрісін тудыратынын тағайындайды. Өткізгіштік тогы жоқ болғанда немесе бұл токты ескермеуге болатын кезде (мысалға кондесатордың астарларының арасында) толық ток заңын былай жазуға болады</a:t>
            </a:r>
            <a:endParaRPr lang="ru-RU" dirty="0" smtClean="0"/>
          </a:p>
          <a:p>
            <a:pPr lvl="0" algn="just">
              <a:defRPr/>
            </a:pPr>
            <a:endParaRPr lang="en-US" noProof="1" smtClean="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pic>
        <p:nvPicPr>
          <p:cNvPr id="7169" name="Picture 1"/>
          <p:cNvPicPr>
            <a:picLocks noChangeAspect="1" noChangeArrowheads="1"/>
          </p:cNvPicPr>
          <p:nvPr/>
        </p:nvPicPr>
        <p:blipFill>
          <a:blip r:embed="rId4" cstate="print"/>
          <a:srcRect/>
          <a:stretch>
            <a:fillRect/>
          </a:stretch>
        </p:blipFill>
        <p:spPr bwMode="auto">
          <a:xfrm>
            <a:off x="1763688" y="4365104"/>
            <a:ext cx="4968552" cy="13533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9</a:t>
            </a:fld>
            <a:endParaRPr/>
          </a:p>
        </p:txBody>
      </p:sp>
      <p:sp>
        <p:nvSpPr>
          <p:cNvPr id="132" name="Google Shape;132;p17"/>
          <p:cNvSpPr txBox="1"/>
          <p:nvPr/>
        </p:nvSpPr>
        <p:spPr>
          <a:xfrm>
            <a:off x="611560" y="332656"/>
            <a:ext cx="8208912" cy="360040"/>
          </a:xfrm>
          <a:prstGeom prst="rect">
            <a:avLst/>
          </a:prstGeom>
          <a:noFill/>
          <a:ln>
            <a:noFill/>
          </a:ln>
        </p:spPr>
        <p:txBody>
          <a:bodyPr spcFirstLastPara="1" wrap="square" lIns="91425" tIns="45700" rIns="91425" bIns="45700" anchor="t" anchorCtr="0">
            <a:noAutofit/>
          </a:bodyPr>
          <a:lstStyle/>
          <a:p>
            <a:r>
              <a:rPr lang="kk-KZ" sz="2800" b="1" dirty="0" smtClean="0"/>
              <a:t>3. Максвелл  теңдеулерінің толық жүйесі</a:t>
            </a:r>
            <a:endParaRPr lang="ru-RU" sz="2800" dirty="0"/>
          </a:p>
        </p:txBody>
      </p:sp>
      <p:sp>
        <p:nvSpPr>
          <p:cNvPr id="137" name="Google Shape;137;p17"/>
          <p:cNvSpPr txBox="1"/>
          <p:nvPr/>
        </p:nvSpPr>
        <p:spPr>
          <a:xfrm>
            <a:off x="0" y="320516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39" name="Google Shape;139;p17"/>
          <p:cNvPicPr preferRelativeResize="0">
            <a:picLocks noGrp="1"/>
          </p:cNvPicPr>
          <p:nvPr>
            <p:ph type="body" idx="1"/>
          </p:nvPr>
        </p:nvPicPr>
        <p:blipFill rotWithShape="1">
          <a:blip r:embed="rId3" cstate="print">
            <a:alphaModFix/>
          </a:blip>
          <a:srcRect/>
          <a:stretch/>
        </p:blipFill>
        <p:spPr>
          <a:xfrm>
            <a:off x="2419350" y="3754437"/>
            <a:ext cx="114300" cy="215900"/>
          </a:xfrm>
          <a:prstGeom prst="rect">
            <a:avLst/>
          </a:prstGeom>
          <a:noFill/>
          <a:ln>
            <a:noFill/>
          </a:ln>
        </p:spPr>
      </p:pic>
      <p:sp>
        <p:nvSpPr>
          <p:cNvPr id="9" name="Объект 2"/>
          <p:cNvSpPr>
            <a:spLocks noGrp="1"/>
          </p:cNvSpPr>
          <p:nvPr>
            <p:ph sz="quarter" idx="1"/>
          </p:nvPr>
        </p:nvSpPr>
        <p:spPr>
          <a:xfrm>
            <a:off x="179512" y="836712"/>
            <a:ext cx="8568952" cy="5305800"/>
          </a:xfrm>
        </p:spPr>
        <p:txBody>
          <a:bodyPr/>
          <a:lstStyle/>
          <a:p>
            <a:r>
              <a:rPr lang="kk-KZ" dirty="0" smtClean="0"/>
              <a:t>Максвелл электр және магнит өрістерінің біріккен теориясын жасап сол кездегі тәжірибеден алынған құбылыстарды ғана түсіндіріп қоймай алдын ала жаңа пікірлерді де яғни, электромагниттік толқындардың бар екенін айтты. Максвелл жарықтың электромагниттік теориясын жасады. Максвелдің бірінші тендеуі электр өрісінің көзі тек қана зарядтар ғана емес айнымалы магнит өрісі де электр өрісінің көзі бола алатынын нақтылайды. Оның математикалық өрнегінің түрі:</a:t>
            </a:r>
            <a:endParaRPr lang="ru-RU" dirty="0" smtClean="0"/>
          </a:p>
          <a:p>
            <a:pPr lvl="0" algn="just">
              <a:defRPr/>
            </a:pPr>
            <a:endParaRPr lang="en-US" noProof="1" smtClean="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pic>
        <p:nvPicPr>
          <p:cNvPr id="5121" name="Picture 1"/>
          <p:cNvPicPr>
            <a:picLocks noChangeAspect="1" noChangeArrowheads="1"/>
          </p:cNvPicPr>
          <p:nvPr/>
        </p:nvPicPr>
        <p:blipFill>
          <a:blip r:embed="rId4" cstate="print"/>
          <a:srcRect/>
          <a:stretch>
            <a:fillRect/>
          </a:stretch>
        </p:blipFill>
        <p:spPr bwMode="auto">
          <a:xfrm>
            <a:off x="1403648" y="4290334"/>
            <a:ext cx="5760640" cy="17020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2256</TotalTime>
  <Words>726</Words>
  <Application>Microsoft Office PowerPoint</Application>
  <PresentationFormat>Экран (4:3)</PresentationFormat>
  <Paragraphs>60</Paragraphs>
  <Slides>13</Slides>
  <Notes>7</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13</vt:i4>
      </vt:variant>
    </vt:vector>
  </HeadingPairs>
  <TitlesOfParts>
    <vt:vector size="23" baseType="lpstr">
      <vt:lpstr>Arial</vt:lpstr>
      <vt:lpstr>Arimo</vt:lpstr>
      <vt:lpstr>Calibri</vt:lpstr>
      <vt:lpstr>Century Schoolbook</vt:lpstr>
      <vt:lpstr>Times New Roman</vt:lpstr>
      <vt:lpstr>Wingdings</vt:lpstr>
      <vt:lpstr>Wingdings 2</vt:lpstr>
      <vt:lpstr>Эркер</vt:lpstr>
      <vt:lpstr>Microsoft Equation 3.0</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lenovo553</dc:creator>
  <cp:lastModifiedBy>Пользователь Windows</cp:lastModifiedBy>
  <cp:revision>132</cp:revision>
  <dcterms:created xsi:type="dcterms:W3CDTF">2020-10-29T15:07:13Z</dcterms:created>
  <dcterms:modified xsi:type="dcterms:W3CDTF">2021-10-20T07:12:28Z</dcterms:modified>
</cp:coreProperties>
</file>