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sldIdLst>
    <p:sldId id="256" r:id="rId2"/>
    <p:sldId id="300" r:id="rId3"/>
    <p:sldId id="302" r:id="rId4"/>
    <p:sldId id="303" r:id="rId5"/>
    <p:sldId id="304" r:id="rId6"/>
    <p:sldId id="306" r:id="rId7"/>
    <p:sldId id="307" r:id="rId8"/>
    <p:sldId id="308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47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578B-1EDB-4AE4-8A5C-5B3AECEE8C25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EF75-C417-4A86-9FB5-3F05101D8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3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A023B6-45A6-4255-9FE8-56FAA9B1347A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117E6D-18EA-4FBC-8573-2AF9529F385D}" type="slidenum">
              <a:rPr lang="ru-RU"/>
              <a:pPr eaLnBrk="1" hangingPunct="1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kk.wikipedia.org/wiki/%D3%A8%D0%B7%D0%B4%D1%96%D0%BA_%D0%B8%D0%BD%D0%B4%D1%83%D0%BA%D1%86%D0%B8%D1%8F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5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hyperlink" Target="https://kk.wikipedia.org/wiki/%D0%A1%D1%83%D1%80%D0%B5%D1%82:5-%D1%81%D1%83%D1%80%D0%B5%D1%82.jpg" TargetMode="External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1.wmf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52.png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6.wmf"/><Relationship Id="rId18" Type="http://schemas.openxmlformats.org/officeDocument/2006/relationships/image" Target="../media/image5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5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82.jpeg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7.wmf"/><Relationship Id="rId3" Type="http://schemas.openxmlformats.org/officeDocument/2006/relationships/image" Target="../media/image88.jpeg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AppData\Program%20Files\Phisics\11kaz\i\f2_36.gif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16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88640"/>
            <a:ext cx="7560840" cy="490776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М.Өтемісов атындағы Батыс Қазақстан университеті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785786" cy="54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3484" y="2780928"/>
            <a:ext cx="5437112" cy="57888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Дәріс 11.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237312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2021 жыл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9168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dirty="0"/>
              <a:t>Электр және магнетизм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82157" y="507444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Физ.-мат.ғ.к.ғ доцент Кушеккалиев А.Н.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Айнымалы ток тізбегіндегі индуктивті кедергі</a:t>
            </a:r>
            <a:endParaRPr lang="ru-RU" sz="3200" smtClean="0">
              <a:solidFill>
                <a:schemeClr val="accent2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527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042988" y="2133600"/>
          <a:ext cx="50085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2869920" imgH="330120" progId="Equation.DSMT4">
                  <p:embed/>
                </p:oleObj>
              </mc:Choice>
              <mc:Fallback>
                <p:oleObj name="Equation" r:id="rId4" imgW="2869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50085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395288" y="1484313"/>
            <a:ext cx="6553200" cy="84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Айнымалы ток т</a:t>
            </a:r>
            <a:r>
              <a:rPr lang="kk-KZ"/>
              <a:t>ізбегінде катушка индуктивті қосымша кедергі тудырады. Катушкада лездік мәні</a:t>
            </a:r>
          </a:p>
          <a:p>
            <a:endParaRPr lang="kk-KZ"/>
          </a:p>
          <a:p>
            <a:endParaRPr lang="kk-KZ"/>
          </a:p>
          <a:p>
            <a:endParaRPr lang="kk-KZ"/>
          </a:p>
          <a:p>
            <a:r>
              <a:rPr lang="kk-KZ"/>
              <a:t>болатын өздік индукцияның ЭҚК-і пайда болады.</a:t>
            </a:r>
          </a:p>
          <a:p>
            <a:endParaRPr lang="kk-KZ"/>
          </a:p>
          <a:p>
            <a:r>
              <a:rPr lang="ru-RU">
                <a:hlinkClick r:id="rId6" tooltip="Өздік индукция"/>
              </a:rPr>
              <a:t>Өздік индукцияның</a:t>
            </a:r>
            <a:r>
              <a:rPr lang="ru-RU"/>
              <a:t> ЭҚК-і ток өзгерісіне кері әсер етеді, сондықтан тек индуктивтілік бар тізбекте ток фаза бойынша кернеуден ширек периодқа, яғни      -ге қалыс қалады.</a:t>
            </a:r>
          </a:p>
          <a:p>
            <a:r>
              <a:rPr lang="kk-KZ"/>
              <a:t>Катушкадағы ток күшінің амплитудасы </a:t>
            </a:r>
          </a:p>
          <a:p>
            <a:r>
              <a:rPr lang="kk-KZ"/>
              <a:t>                                                -  </a:t>
            </a:r>
            <a:r>
              <a:rPr lang="kk-KZ" i="1">
                <a:solidFill>
                  <a:schemeClr val="accent2"/>
                </a:solidFill>
              </a:rPr>
              <a:t>идеал катушкасы бар             </a:t>
            </a:r>
          </a:p>
          <a:p>
            <a:r>
              <a:rPr lang="kk-KZ" i="1">
                <a:solidFill>
                  <a:schemeClr val="accent2"/>
                </a:solidFill>
              </a:rPr>
              <a:t>                                                   айнымалы ток тізбегі     </a:t>
            </a:r>
          </a:p>
          <a:p>
            <a:r>
              <a:rPr lang="kk-KZ" i="1">
                <a:solidFill>
                  <a:schemeClr val="accent2"/>
                </a:solidFill>
              </a:rPr>
              <a:t>                                                   үшін Ом заңы</a:t>
            </a:r>
          </a:p>
          <a:p>
            <a:endParaRPr lang="kk-KZ"/>
          </a:p>
          <a:p>
            <a:r>
              <a:rPr lang="kk-KZ"/>
              <a:t>                              - </a:t>
            </a:r>
            <a:r>
              <a:rPr lang="kk-KZ" i="1">
                <a:solidFill>
                  <a:schemeClr val="accent2"/>
                </a:solidFill>
              </a:rPr>
              <a:t>катушканың индуктивті кедергісі</a:t>
            </a:r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  <a:p>
            <a:endParaRPr lang="ru-RU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076825" y="3860800"/>
          <a:ext cx="2873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52280" imgH="330120" progId="Equation.DSMT4">
                  <p:embed/>
                </p:oleObj>
              </mc:Choice>
              <mc:Fallback>
                <p:oleObj name="Equation" r:id="rId7" imgW="152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860800"/>
                        <a:ext cx="2873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Рисунок 8" descr="I = \frac{U}{x_\mathrm{L}} = \frac{U}{\omega L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868863"/>
            <a:ext cx="187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9" descr="x_\mathrm{L} = \omega 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05488"/>
            <a:ext cx="10080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81075"/>
            <a:ext cx="26638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81300"/>
            <a:ext cx="25558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4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Айнымалы ток тізбегіндегі сыйымдылық кедергі</a:t>
            </a:r>
            <a:endParaRPr lang="ru-RU" sz="3200" smtClean="0">
              <a:solidFill>
                <a:schemeClr val="accent2"/>
              </a:solidFill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1412875"/>
            <a:ext cx="22844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2852738"/>
            <a:ext cx="22939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179388" y="1268413"/>
            <a:ext cx="662463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Конденсаторды айнымалы кернеу көзіне қосса, ол үнемі қайта зарядталып отырады да тізбек арқылы ток жүреді.</a:t>
            </a:r>
          </a:p>
          <a:p>
            <a:endParaRPr lang="kk-KZ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Сыйымдылық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</a:t>
            </a:r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шамасы </a:t>
            </a:r>
            <a:r>
              <a:rPr lang="en-US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-ге тең кернеуге қосылғанда, оның заряды: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Периодты түрде өзгеріп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отыратын кернеу периодты түрде өзгеретін зарядты тудырады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да,сыйымдылық тогы пайда болады:</a:t>
            </a:r>
          </a:p>
          <a:p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 күшінің амплитудасы 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Сыйымдылық кедергі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kk-KZ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kk-KZ" sz="2000">
              <a:latin typeface="Times New Roman" pitchFamily="18" charset="0"/>
              <a:cs typeface="Times New Roman" pitchFamily="18" charset="0"/>
            </a:endParaRPr>
          </a:p>
          <a:p>
            <a:endParaRPr lang="kk-KZ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2124075" y="2636838"/>
          <a:ext cx="9144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36838"/>
                        <a:ext cx="9144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611188" y="4221163"/>
          <a:ext cx="5689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3124080" imgH="330120" progId="Equation.DSMT4">
                  <p:embed/>
                </p:oleObj>
              </mc:Choice>
              <mc:Fallback>
                <p:oleObj name="Equation" r:id="rId7" imgW="312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21163"/>
                        <a:ext cx="56896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Рисунок 14" descr="https://upload.wikimedia.org/wikipedia/kk/thumb/2/2d/5-%D1%81%D1%83%D1%80%D0%B5%D1%82.jpg/220px-5-%D1%81%D1%83%D1%80%D0%B5%D1%8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10026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Object 13"/>
          <p:cNvGraphicFramePr>
            <a:graphicFrameLocks noChangeAspect="1"/>
          </p:cNvGraphicFramePr>
          <p:nvPr/>
        </p:nvGraphicFramePr>
        <p:xfrm>
          <a:off x="3348038" y="4797425"/>
          <a:ext cx="17287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1" imgW="939600" imgH="380880" progId="Equation.DSMT4">
                  <p:embed/>
                </p:oleObj>
              </mc:Choice>
              <mc:Fallback>
                <p:oleObj name="Equation" r:id="rId11" imgW="939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97425"/>
                        <a:ext cx="1728787" cy="7000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4"/>
          <p:cNvGraphicFramePr>
            <a:graphicFrameLocks noChangeAspect="1"/>
          </p:cNvGraphicFramePr>
          <p:nvPr/>
        </p:nvGraphicFramePr>
        <p:xfrm>
          <a:off x="2916238" y="5589588"/>
          <a:ext cx="11509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3" imgW="520560" imgH="330120" progId="Equation.DSMT4">
                  <p:embed/>
                </p:oleObj>
              </mc:Choice>
              <mc:Fallback>
                <p:oleObj name="Equation" r:id="rId13" imgW="52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89588"/>
                        <a:ext cx="115093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5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Айнымалы токтың толық тізбегі үшін Ом заңы</a:t>
            </a:r>
            <a:endParaRPr lang="ru-RU" sz="3200" smtClean="0">
              <a:solidFill>
                <a:schemeClr val="accent2"/>
              </a:solidFill>
            </a:endParaRPr>
          </a:p>
        </p:txBody>
      </p:sp>
      <p:sp>
        <p:nvSpPr>
          <p:cNvPr id="4104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Бір-біріне тізбектей жалғанған индуктивтігі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катушкадан,</a:t>
            </a:r>
          </a:p>
          <a:p>
            <a:pPr eaLnBrk="1" hangingPunct="1">
              <a:buFontTx/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сыйымдылығы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конденсатордан және кедергісі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eaLnBrk="1" hangingPunct="1">
              <a:buFontTx/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резистордан тұратын тізбекті </a:t>
            </a: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айнымалы токтың толық</a:t>
            </a:r>
          </a:p>
          <a:p>
            <a:pPr eaLnBrk="1" hangingPunct="1">
              <a:buFontTx/>
              <a:buNone/>
            </a:pPr>
            <a:r>
              <a:rPr lang="kk-KZ" sz="2000" i="1" smtClean="0">
                <a:latin typeface="Times New Roman" pitchFamily="18" charset="0"/>
                <a:cs typeface="Times New Roman" pitchFamily="18" charset="0"/>
              </a:rPr>
              <a:t> тізбегі 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деп атайды.</a:t>
            </a:r>
          </a:p>
          <a:p>
            <a:pPr eaLnBrk="1" hangingPunct="1">
              <a:buFontTx/>
              <a:buNone/>
            </a:pPr>
            <a:endParaRPr lang="kk-KZ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Түсірілген кернеудің амплитудасын </a:t>
            </a:r>
          </a:p>
          <a:p>
            <a:pPr eaLnBrk="1" hangingPunct="1">
              <a:buFontTx/>
              <a:buNone/>
            </a:pPr>
            <a:endParaRPr lang="kk-KZ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Барлық тізбектегі кернеудің амплитудасы Пифагор 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теоремасы бойынша</a:t>
            </a:r>
          </a:p>
          <a:p>
            <a:pPr eaLnBrk="1" hangingPunct="1">
              <a:buFontTx/>
              <a:buNone/>
            </a:pPr>
            <a:endParaRPr lang="kk-KZ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Ом заңына сәйкес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484313"/>
            <a:ext cx="26098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76600" y="2852738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952087" imgH="190417" progId="Equation.DSMT4">
                  <p:embed/>
                </p:oleObj>
              </mc:Choice>
              <mc:Fallback>
                <p:oleObj name="Equation" r:id="rId4" imgW="95208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52738"/>
                        <a:ext cx="215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211638" y="3357563"/>
          <a:ext cx="2305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193760" imgH="215640" progId="Equation.DSMT4">
                  <p:embed/>
                </p:oleObj>
              </mc:Choice>
              <mc:Fallback>
                <p:oleObj name="Equation" r:id="rId6" imgW="1193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357563"/>
                        <a:ext cx="2305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2987675" y="4581525"/>
          <a:ext cx="2797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8" imgW="1409400" imgH="253800" progId="Equation.DSMT4">
                  <p:embed/>
                </p:oleObj>
              </mc:Choice>
              <mc:Fallback>
                <p:oleObj name="Equation" r:id="rId8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81525"/>
                        <a:ext cx="27971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4598988" y="5226050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0" imgW="101520" imgH="152280" progId="Equation.DSMT4">
                  <p:embed/>
                </p:oleObj>
              </mc:Choice>
              <mc:Fallback>
                <p:oleObj name="Equation" r:id="rId10" imgW="1015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5226050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971550" y="5949950"/>
          <a:ext cx="66627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2" imgW="2755800" imgH="253800" progId="Equation.DSMT4">
                  <p:embed/>
                </p:oleObj>
              </mc:Choice>
              <mc:Fallback>
                <p:oleObj name="Equation" r:id="rId12" imgW="275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949950"/>
                        <a:ext cx="66627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213100"/>
            <a:ext cx="2676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5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13787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</a:rPr>
              <a:t>Айнымалы токтың толық тізбегі үшін Ом заңы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2411413" y="1052513"/>
          <a:ext cx="26638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384200" imgH="406080" progId="Equation.DSMT4">
                  <p:embed/>
                </p:oleObj>
              </mc:Choice>
              <mc:Fallback>
                <p:oleObj name="Equation" r:id="rId3" imgW="1384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52513"/>
                        <a:ext cx="2663825" cy="7747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39750" y="2060575"/>
          <a:ext cx="35067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5" imgW="1562040" imgH="279360" progId="Equation.3">
                  <p:embed/>
                </p:oleObj>
              </mc:Choice>
              <mc:Fallback>
                <p:oleObj name="Формула" r:id="rId5" imgW="1562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3506788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11188" y="2781300"/>
            <a:ext cx="2917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Импеданс (</a:t>
            </a:r>
            <a:r>
              <a:rPr lang="kk-KZ">
                <a:solidFill>
                  <a:srgbClr val="0000FF"/>
                </a:solidFill>
              </a:rPr>
              <a:t>толық кедергі</a:t>
            </a:r>
            <a:r>
              <a:rPr lang="ru-RU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611188" y="3284538"/>
          <a:ext cx="2187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7" imgW="1002865" imgH="177723" progId="Equation.3">
                  <p:embed/>
                </p:oleObj>
              </mc:Choice>
              <mc:Fallback>
                <p:oleObj name="Формула" r:id="rId7" imgW="100286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2187575" cy="395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2916238" y="3284538"/>
            <a:ext cx="2141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- реактивті </a:t>
            </a:r>
            <a:r>
              <a:rPr lang="kk-KZ">
                <a:solidFill>
                  <a:srgbClr val="0000FF"/>
                </a:solidFill>
              </a:rPr>
              <a:t>кедергі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5" name="Object 16"/>
          <p:cNvGraphicFramePr>
            <a:graphicFrameLocks noChangeAspect="1"/>
          </p:cNvGraphicFramePr>
          <p:nvPr/>
        </p:nvGraphicFramePr>
        <p:xfrm>
          <a:off x="468313" y="5516563"/>
          <a:ext cx="6156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9" imgW="3187700" imgH="279400" progId="Equation.3">
                  <p:embed/>
                </p:oleObj>
              </mc:Choice>
              <mc:Fallback>
                <p:oleObj name="Формула" r:id="rId9" imgW="3187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16563"/>
                        <a:ext cx="61563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87338" y="6100763"/>
            <a:ext cx="1333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FF"/>
                </a:solidFill>
              </a:rPr>
              <a:t>Индуктивті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кедергі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1690688" y="6100763"/>
            <a:ext cx="176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FF"/>
                </a:solidFill>
              </a:rPr>
              <a:t>Сиымдылықты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кедергі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5126" name="Object 21"/>
          <p:cNvGraphicFramePr>
            <a:graphicFrameLocks noChangeAspect="1"/>
          </p:cNvGraphicFramePr>
          <p:nvPr/>
        </p:nvGraphicFramePr>
        <p:xfrm>
          <a:off x="468313" y="4508500"/>
          <a:ext cx="3498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1536480" imgH="342720" progId="Equation.DSMT4">
                  <p:embed/>
                </p:oleObj>
              </mc:Choice>
              <mc:Fallback>
                <p:oleObj name="Equation" r:id="rId11" imgW="1536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34988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2"/>
          <p:cNvGraphicFramePr>
            <a:graphicFrameLocks noChangeAspect="1"/>
          </p:cNvGraphicFramePr>
          <p:nvPr/>
        </p:nvGraphicFramePr>
        <p:xfrm>
          <a:off x="596900" y="3803650"/>
          <a:ext cx="20526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901440" imgH="380880" progId="Equation.DSMT4">
                  <p:embed/>
                </p:oleObj>
              </mc:Choice>
              <mc:Fallback>
                <p:oleObj name="Equation" r:id="rId13" imgW="901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803650"/>
                        <a:ext cx="205263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76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</a:rPr>
              <a:t>Кернеу резонансы. Резонанстық жиілік</a:t>
            </a:r>
            <a:r>
              <a:rPr lang="ru-RU" sz="3200" smtClean="0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9750" y="1773238"/>
          <a:ext cx="35067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4" imgW="1562040" imgH="279360" progId="Equation.3">
                  <p:embed/>
                </p:oleObj>
              </mc:Choice>
              <mc:Fallback>
                <p:oleObj name="Формула" r:id="rId4" imgW="1562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3506788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7812088" y="2349500"/>
          <a:ext cx="119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6" imgW="533160" imgH="330120" progId="Equation.DSMT4">
                  <p:embed/>
                </p:oleObj>
              </mc:Choice>
              <mc:Fallback>
                <p:oleObj name="Equation" r:id="rId6" imgW="533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349500"/>
                        <a:ext cx="1196975" cy="731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Box 4"/>
          <p:cNvSpPr txBox="1">
            <a:spLocks noChangeArrowheads="1"/>
          </p:cNvSpPr>
          <p:nvPr/>
        </p:nvSpPr>
        <p:spPr bwMode="auto">
          <a:xfrm>
            <a:off x="250825" y="2565400"/>
            <a:ext cx="84042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Егер индуктивті кедергі мен сыйымдылық кедергі </a:t>
            </a:r>
            <a:r>
              <a:rPr lang="ru-RU"/>
              <a:t>бір-біріне тең болса, </a:t>
            </a:r>
          </a:p>
          <a:p>
            <a:pPr eaLnBrk="1" hangingPunct="1"/>
            <a:r>
              <a:rPr lang="ru-RU"/>
              <a:t>толық кедергі ең аз мәнге ие болады.</a:t>
            </a:r>
          </a:p>
          <a:p>
            <a:pPr eaLnBrk="1" hangingPunct="1"/>
            <a:endParaRPr lang="kk-KZ"/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Мұндай жағдайда ток пен кернеудің тербеліс фазаларының айырымы</a:t>
            </a:r>
          </a:p>
          <a:p>
            <a:pPr eaLnBrk="1" hangingPunct="1"/>
            <a:endParaRPr lang="kk-KZ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Ом заңы бойынша ток амплитудасы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Резонанс байқалу үшін тізбекке түсірілген кернеудің жиілігі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r>
              <a:rPr lang="kk-KZ"/>
              <a:t>                      - Томсон формуласы</a:t>
            </a:r>
            <a:endParaRPr lang="ru-RU"/>
          </a:p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kk-KZ"/>
          </a:p>
          <a:p>
            <a:pPr eaLnBrk="1" hangingPunct="1"/>
            <a:endParaRPr lang="kk-KZ"/>
          </a:p>
          <a:p>
            <a:pPr eaLnBrk="1" hangingPunct="1"/>
            <a:endParaRPr lang="kk-KZ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4500563" y="2997200"/>
          <a:ext cx="1150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8" imgW="342720" imgH="139680" progId="Equation.DSMT4">
                  <p:embed/>
                </p:oleObj>
              </mc:Choice>
              <mc:Fallback>
                <p:oleObj name="Equation" r:id="rId8" imgW="342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97200"/>
                        <a:ext cx="1150937" cy="46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627313" y="4005263"/>
          <a:ext cx="26019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0" imgW="1143000" imgH="330120" progId="Equation.DSMT4">
                  <p:embed/>
                </p:oleObj>
              </mc:Choice>
              <mc:Fallback>
                <p:oleObj name="Equation" r:id="rId10" imgW="1143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05263"/>
                        <a:ext cx="26019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643438" y="4581525"/>
          <a:ext cx="14906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2" imgW="774360" imgH="342720" progId="Equation.DSMT4">
                  <p:embed/>
                </p:oleObj>
              </mc:Choice>
              <mc:Fallback>
                <p:oleObj name="Equation" r:id="rId12" imgW="774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81525"/>
                        <a:ext cx="1490662" cy="652463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"/>
          <p:cNvGraphicFramePr>
            <a:graphicFrameLocks noChangeAspect="1"/>
          </p:cNvGraphicFramePr>
          <p:nvPr/>
        </p:nvGraphicFramePr>
        <p:xfrm>
          <a:off x="3276600" y="5589588"/>
          <a:ext cx="1482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4" imgW="660240" imgH="355320" progId="Equation.DSMT4">
                  <p:embed/>
                </p:oleObj>
              </mc:Choice>
              <mc:Fallback>
                <p:oleObj name="Equation" r:id="rId14" imgW="660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89588"/>
                        <a:ext cx="14827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124325"/>
            <a:ext cx="24876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2" name="Object 9"/>
          <p:cNvGraphicFramePr>
            <a:graphicFrameLocks noChangeAspect="1"/>
          </p:cNvGraphicFramePr>
          <p:nvPr/>
        </p:nvGraphicFramePr>
        <p:xfrm>
          <a:off x="468313" y="6381750"/>
          <a:ext cx="1271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7" imgW="672840" imgH="190440" progId="Equation.DSMT4">
                  <p:embed/>
                </p:oleObj>
              </mc:Choice>
              <mc:Fallback>
                <p:oleObj name="Equation" r:id="rId17" imgW="6728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381750"/>
                        <a:ext cx="12715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65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sz="3200" dirty="0" smtClean="0">
                <a:solidFill>
                  <a:srgbClr val="0000FF"/>
                </a:solidFill>
              </a:rPr>
              <a:t>Айнымалы ток тізбегінде бөлінетін қуат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56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692275" y="1136650"/>
          <a:ext cx="57959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3" imgW="2222500" imgH="228600" progId="Equation.3">
                  <p:embed/>
                </p:oleObj>
              </mc:Choice>
              <mc:Fallback>
                <p:oleObj name="Формула" r:id="rId3" imgW="222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136650"/>
                        <a:ext cx="5795963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0" y="357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2376488" y="1876425"/>
          <a:ext cx="4356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5" imgW="2413000" imgH="203200" progId="Equation.3">
                  <p:embed/>
                </p:oleObj>
              </mc:Choice>
              <mc:Fallback>
                <p:oleObj name="Формула" r:id="rId5" imgW="241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876425"/>
                        <a:ext cx="4356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3559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936625" y="2309813"/>
          <a:ext cx="73802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7" imgW="2870200" imgH="241300" progId="Equation.3">
                  <p:embed/>
                </p:oleObj>
              </mc:Choice>
              <mc:Fallback>
                <p:oleObj name="Формула" r:id="rId7" imgW="287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09813"/>
                        <a:ext cx="7380288" cy="612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563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663825" y="3384550"/>
          <a:ext cx="37798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9" imgW="2108200" imgH="228600" progId="Equation.3">
                  <p:embed/>
                </p:oleObj>
              </mc:Choice>
              <mc:Fallback>
                <p:oleObj name="Формула" r:id="rId9" imgW="210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384550"/>
                        <a:ext cx="37798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13"/>
          <p:cNvSpPr txBox="1">
            <a:spLocks noChangeArrowheads="1"/>
          </p:cNvSpPr>
          <p:nvPr/>
        </p:nvSpPr>
        <p:spPr bwMode="auto">
          <a:xfrm>
            <a:off x="3457575" y="692150"/>
            <a:ext cx="229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Қуаттың лездік мәні</a:t>
            </a:r>
            <a:endParaRPr lang="ru-RU"/>
          </a:p>
        </p:txBody>
      </p:sp>
      <p:sp>
        <p:nvSpPr>
          <p:cNvPr id="7185" name="Text Box 14"/>
          <p:cNvSpPr txBox="1">
            <a:spLocks noChangeArrowheads="1"/>
          </p:cNvSpPr>
          <p:nvPr/>
        </p:nvSpPr>
        <p:spPr bwMode="auto">
          <a:xfrm>
            <a:off x="1979613" y="3003550"/>
            <a:ext cx="5468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Қуаттың тербеліс периоды бойынша орташа мәні</a:t>
            </a:r>
            <a:endParaRPr lang="ru-RU"/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4" name="Object 15"/>
          <p:cNvGraphicFramePr>
            <a:graphicFrameLocks noChangeAspect="1"/>
          </p:cNvGraphicFramePr>
          <p:nvPr/>
        </p:nvGraphicFramePr>
        <p:xfrm>
          <a:off x="2555875" y="4221163"/>
          <a:ext cx="37385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Формула" r:id="rId11" imgW="1117115" imgH="393529" progId="Equation.3">
                  <p:embed/>
                </p:oleObj>
              </mc:Choice>
              <mc:Fallback>
                <p:oleObj name="Формула" r:id="rId11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221163"/>
                        <a:ext cx="3738563" cy="804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5" name="Object 17"/>
          <p:cNvGraphicFramePr>
            <a:graphicFrameLocks noChangeAspect="1"/>
          </p:cNvGraphicFramePr>
          <p:nvPr/>
        </p:nvGraphicFramePr>
        <p:xfrm>
          <a:off x="755650" y="5084763"/>
          <a:ext cx="15128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Формула" r:id="rId13" imgW="965200" imgH="228600" progId="Equation.3">
                  <p:embed/>
                </p:oleObj>
              </mc:Choice>
              <mc:Fallback>
                <p:oleObj name="Формула" r:id="rId1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84763"/>
                        <a:ext cx="151288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2411413" y="5084763"/>
            <a:ext cx="306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(векторлық диаграммадан)</a:t>
            </a:r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6" name="Object 20"/>
          <p:cNvGraphicFramePr>
            <a:graphicFrameLocks noChangeAspect="1"/>
          </p:cNvGraphicFramePr>
          <p:nvPr/>
        </p:nvGraphicFramePr>
        <p:xfrm>
          <a:off x="6300788" y="5013325"/>
          <a:ext cx="16557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Формула" r:id="rId15" imgW="825500" imgH="241300" progId="Equation.3">
                  <p:embed/>
                </p:oleObj>
              </mc:Choice>
              <mc:Fallback>
                <p:oleObj name="Формула" r:id="rId15" imgW="825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1655762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Rectangle 2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7" name="Object 22"/>
          <p:cNvGraphicFramePr>
            <a:graphicFrameLocks noChangeAspect="1"/>
          </p:cNvGraphicFramePr>
          <p:nvPr/>
        </p:nvGraphicFramePr>
        <p:xfrm>
          <a:off x="3132138" y="5356225"/>
          <a:ext cx="26654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Формула" r:id="rId17" imgW="1524000" imgH="254000" progId="Equation.3">
                  <p:embed/>
                </p:oleObj>
              </mc:Choice>
              <mc:Fallback>
                <p:oleObj name="Формула" r:id="rId17" imgW="1524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356225"/>
                        <a:ext cx="26654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798513" y="5734050"/>
            <a:ext cx="773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Барлық амперметрлер мен вольтметрлер осы мән бойынша көрсетеді</a:t>
            </a:r>
            <a:endParaRPr lang="ru-RU"/>
          </a:p>
        </p:txBody>
      </p:sp>
      <p:sp>
        <p:nvSpPr>
          <p:cNvPr id="7192" name="Rectangle 2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8" name="Object 25"/>
          <p:cNvGraphicFramePr>
            <a:graphicFrameLocks noChangeAspect="1"/>
          </p:cNvGraphicFramePr>
          <p:nvPr/>
        </p:nvGraphicFramePr>
        <p:xfrm>
          <a:off x="250825" y="6165850"/>
          <a:ext cx="25193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Формула" r:id="rId19" imgW="914400" imgH="203200" progId="Equation.3">
                  <p:embed/>
                </p:oleObj>
              </mc:Choice>
              <mc:Fallback>
                <p:oleObj name="Формула" r:id="rId19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165850"/>
                        <a:ext cx="2519363" cy="550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Oval 27"/>
          <p:cNvSpPr>
            <a:spLocks noChangeArrowheads="1"/>
          </p:cNvSpPr>
          <p:nvPr/>
        </p:nvSpPr>
        <p:spPr bwMode="auto">
          <a:xfrm>
            <a:off x="1763713" y="6237288"/>
            <a:ext cx="1152525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Line 28"/>
          <p:cNvSpPr>
            <a:spLocks noChangeShapeType="1"/>
          </p:cNvSpPr>
          <p:nvPr/>
        </p:nvSpPr>
        <p:spPr bwMode="auto">
          <a:xfrm>
            <a:off x="2916238" y="6453188"/>
            <a:ext cx="3603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Text Box 29"/>
          <p:cNvSpPr txBox="1">
            <a:spLocks noChangeArrowheads="1"/>
          </p:cNvSpPr>
          <p:nvPr/>
        </p:nvSpPr>
        <p:spPr bwMode="auto">
          <a:xfrm>
            <a:off x="3327400" y="6256338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>
                <a:solidFill>
                  <a:srgbClr val="0000FF"/>
                </a:solidFill>
              </a:rPr>
              <a:t>Қуат коэффициенті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7196" name="Text Box 14"/>
          <p:cNvSpPr txBox="1">
            <a:spLocks noChangeArrowheads="1"/>
          </p:cNvSpPr>
          <p:nvPr/>
        </p:nvSpPr>
        <p:spPr bwMode="auto">
          <a:xfrm>
            <a:off x="1619250" y="3789363"/>
            <a:ext cx="436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Айнымалы ток тізбегіндегі орташа қуат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9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1250"/>
            <a:ext cx="2667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kk-KZ" sz="3200" smtClean="0">
                <a:solidFill>
                  <a:srgbClr val="0000FF"/>
                </a:solidFill>
              </a:rPr>
              <a:t>Тербелмелі контур</a:t>
            </a:r>
            <a:endParaRPr lang="ru-RU" sz="3200" smtClean="0">
              <a:solidFill>
                <a:srgbClr val="0000FF"/>
              </a:solidFill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5335588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724525" y="3213100"/>
            <a:ext cx="31178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Индуктивтілік катушка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kk-KZ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және конденсатор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kk-KZ">
                <a:solidFill>
                  <a:srgbClr val="0000FF"/>
                </a:solidFill>
              </a:rPr>
              <a:t> бар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электр тізбегінде электрлік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тербеліс пайда болады,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осы себепті мұндай тізбекті</a:t>
            </a:r>
          </a:p>
          <a:p>
            <a:pPr algn="ctr" eaLnBrk="1" hangingPunct="1"/>
            <a:r>
              <a:rPr lang="kk-KZ">
                <a:solidFill>
                  <a:srgbClr val="FF0000"/>
                </a:solidFill>
              </a:rPr>
              <a:t>тербелмелі контур</a:t>
            </a:r>
            <a:r>
              <a:rPr lang="kk-KZ">
                <a:solidFill>
                  <a:srgbClr val="0000FF"/>
                </a:solidFill>
              </a:rPr>
              <a:t> деп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атайды.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4211638" y="3357563"/>
            <a:ext cx="792162" cy="7191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flipH="1" flipV="1">
            <a:off x="4787900" y="4005263"/>
            <a:ext cx="1439863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156325" y="5805488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Активті кедергі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1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pPr eaLnBrk="1" hangingPunct="1"/>
            <a:r>
              <a:rPr lang="kk-KZ" sz="3200" smtClean="0">
                <a:solidFill>
                  <a:srgbClr val="0000FF"/>
                </a:solidFill>
              </a:rPr>
              <a:t>Тербелмелі контурдың теңдеуі</a:t>
            </a:r>
            <a:endParaRPr lang="ru-RU" sz="3200" smtClean="0">
              <a:solidFill>
                <a:srgbClr val="0000FF"/>
              </a:solidFill>
            </a:endParaRPr>
          </a:p>
        </p:txBody>
      </p:sp>
      <p:pic>
        <p:nvPicPr>
          <p:cNvPr id="8206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9788"/>
            <a:ext cx="43211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4859338" y="1196975"/>
          <a:ext cx="9366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4" imgW="355292" imgH="203024" progId="Equation.3">
                  <p:embed/>
                </p:oleObj>
              </mc:Choice>
              <mc:Fallback>
                <p:oleObj name="Формула" r:id="rId4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96975"/>
                        <a:ext cx="9366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Line 8"/>
          <p:cNvSpPr>
            <a:spLocks noChangeShapeType="1"/>
          </p:cNvSpPr>
          <p:nvPr/>
        </p:nvSpPr>
        <p:spPr bwMode="auto">
          <a:xfrm flipH="1">
            <a:off x="611188" y="1484313"/>
            <a:ext cx="424815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6372225" y="908050"/>
          <a:ext cx="1295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Формула" r:id="rId6" imgW="457002" imgH="393529" progId="Equation.3">
                  <p:embed/>
                </p:oleObj>
              </mc:Choice>
              <mc:Fallback>
                <p:oleObj name="Формула" r:id="rId6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08050"/>
                        <a:ext cx="1295400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5795963" y="1412875"/>
            <a:ext cx="5048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Rectangle 13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6" name="Object 12"/>
          <p:cNvGraphicFramePr>
            <a:graphicFrameLocks noChangeAspect="1"/>
          </p:cNvGraphicFramePr>
          <p:nvPr/>
        </p:nvGraphicFramePr>
        <p:xfrm>
          <a:off x="4500563" y="2492375"/>
          <a:ext cx="863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Формула" r:id="rId8" imgW="355320" imgH="164880" progId="Equation.3">
                  <p:embed/>
                </p:oleObj>
              </mc:Choice>
              <mc:Fallback>
                <p:oleObj name="Формула" r:id="rId8" imgW="3553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92375"/>
                        <a:ext cx="8636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14"/>
          <p:cNvSpPr txBox="1">
            <a:spLocks noChangeArrowheads="1"/>
          </p:cNvSpPr>
          <p:nvPr/>
        </p:nvSpPr>
        <p:spPr bwMode="auto">
          <a:xfrm>
            <a:off x="6156325" y="198278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>
                <a:solidFill>
                  <a:srgbClr val="008000"/>
                </a:solidFill>
              </a:rPr>
              <a:t>Контурдағы ток</a:t>
            </a:r>
            <a:endParaRPr lang="ru-RU">
              <a:solidFill>
                <a:srgbClr val="008000"/>
              </a:solidFill>
            </a:endParaRP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5273675" y="2513013"/>
            <a:ext cx="3516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 тізбегі үшін Ом заңына сәйкес </a:t>
            </a:r>
          </a:p>
          <a:p>
            <a:pPr eaLnBrk="1" hangingPunct="1"/>
            <a:r>
              <a:rPr lang="kk-KZ"/>
              <a:t>     келесіні аламыз</a:t>
            </a:r>
            <a:endParaRPr lang="ru-RU"/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7" name="Object 16"/>
          <p:cNvGraphicFramePr>
            <a:graphicFrameLocks noChangeAspect="1"/>
          </p:cNvGraphicFramePr>
          <p:nvPr/>
        </p:nvGraphicFramePr>
        <p:xfrm>
          <a:off x="4643438" y="3168650"/>
          <a:ext cx="39608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Формула" r:id="rId10" imgW="1308100" imgH="228600" progId="Equation.3">
                  <p:embed/>
                </p:oleObj>
              </mc:Choice>
              <mc:Fallback>
                <p:oleObj name="Формула" r:id="rId10" imgW="1308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68650"/>
                        <a:ext cx="3960812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8" name="Object 18"/>
          <p:cNvGraphicFramePr>
            <a:graphicFrameLocks noChangeAspect="1"/>
          </p:cNvGraphicFramePr>
          <p:nvPr/>
        </p:nvGraphicFramePr>
        <p:xfrm>
          <a:off x="6948488" y="4005263"/>
          <a:ext cx="11525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Формула" r:id="rId12" imgW="545863" imgH="393529" progId="Equation.3">
                  <p:embed/>
                </p:oleObj>
              </mc:Choice>
              <mc:Fallback>
                <p:oleObj name="Формула" r:id="rId12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005263"/>
                        <a:ext cx="115252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6877050" y="3932238"/>
            <a:ext cx="1439863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Oval 22"/>
          <p:cNvSpPr>
            <a:spLocks noChangeArrowheads="1"/>
          </p:cNvSpPr>
          <p:nvPr/>
        </p:nvSpPr>
        <p:spPr bwMode="auto">
          <a:xfrm>
            <a:off x="7308850" y="3284538"/>
            <a:ext cx="576263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9" name="Oval 25"/>
          <p:cNvSpPr>
            <a:spLocks noChangeArrowheads="1"/>
          </p:cNvSpPr>
          <p:nvPr/>
        </p:nvSpPr>
        <p:spPr bwMode="auto">
          <a:xfrm>
            <a:off x="6013450" y="3932238"/>
            <a:ext cx="719138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Oval 27"/>
          <p:cNvSpPr>
            <a:spLocks noChangeArrowheads="1"/>
          </p:cNvSpPr>
          <p:nvPr/>
        </p:nvSpPr>
        <p:spPr bwMode="auto">
          <a:xfrm flipV="1">
            <a:off x="5580063" y="3213100"/>
            <a:ext cx="1439862" cy="719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9" name="Object 29"/>
          <p:cNvGraphicFramePr>
            <a:graphicFrameLocks noChangeAspect="1"/>
          </p:cNvGraphicFramePr>
          <p:nvPr/>
        </p:nvGraphicFramePr>
        <p:xfrm>
          <a:off x="6013450" y="4076700"/>
          <a:ext cx="696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Формула" r:id="rId14" imgW="304536" imgH="393359" progId="Equation.3">
                  <p:embed/>
                </p:oleObj>
              </mc:Choice>
              <mc:Fallback>
                <p:oleObj name="Формула" r:id="rId14" imgW="304536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076700"/>
                        <a:ext cx="696913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Line 31"/>
          <p:cNvSpPr>
            <a:spLocks noChangeShapeType="1"/>
          </p:cNvSpPr>
          <p:nvPr/>
        </p:nvSpPr>
        <p:spPr bwMode="auto">
          <a:xfrm flipV="1">
            <a:off x="6372225" y="371633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3" name="Line 32"/>
          <p:cNvSpPr>
            <a:spLocks noChangeShapeType="1"/>
          </p:cNvSpPr>
          <p:nvPr/>
        </p:nvSpPr>
        <p:spPr bwMode="auto">
          <a:xfrm flipV="1">
            <a:off x="7596188" y="3716338"/>
            <a:ext cx="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4" name="Line 34"/>
          <p:cNvSpPr>
            <a:spLocks noChangeShapeType="1"/>
          </p:cNvSpPr>
          <p:nvPr/>
        </p:nvSpPr>
        <p:spPr bwMode="auto">
          <a:xfrm flipH="1">
            <a:off x="3995738" y="4508500"/>
            <a:ext cx="18716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Line 35"/>
          <p:cNvSpPr>
            <a:spLocks noChangeShapeType="1"/>
          </p:cNvSpPr>
          <p:nvPr/>
        </p:nvSpPr>
        <p:spPr bwMode="auto">
          <a:xfrm>
            <a:off x="5219700" y="3860800"/>
            <a:ext cx="0" cy="6477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00" name="Object 36"/>
          <p:cNvGraphicFramePr>
            <a:graphicFrameLocks noChangeAspect="1"/>
          </p:cNvGraphicFramePr>
          <p:nvPr/>
        </p:nvGraphicFramePr>
        <p:xfrm>
          <a:off x="971550" y="4005263"/>
          <a:ext cx="30241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Формула" r:id="rId16" imgW="1155700" imgH="393700" progId="Equation.3">
                  <p:embed/>
                </p:oleObj>
              </mc:Choice>
              <mc:Fallback>
                <p:oleObj name="Формула" r:id="rId16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05263"/>
                        <a:ext cx="3024188" cy="1023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Line 38"/>
          <p:cNvSpPr>
            <a:spLocks noChangeShapeType="1"/>
          </p:cNvSpPr>
          <p:nvPr/>
        </p:nvSpPr>
        <p:spPr bwMode="auto">
          <a:xfrm>
            <a:off x="7667625" y="1484313"/>
            <a:ext cx="122555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8" name="Line 39"/>
          <p:cNvSpPr>
            <a:spLocks noChangeShapeType="1"/>
          </p:cNvSpPr>
          <p:nvPr/>
        </p:nvSpPr>
        <p:spPr bwMode="auto">
          <a:xfrm>
            <a:off x="8893175" y="1484313"/>
            <a:ext cx="0" cy="374491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9" name="Line 41"/>
          <p:cNvSpPr>
            <a:spLocks noChangeShapeType="1"/>
          </p:cNvSpPr>
          <p:nvPr/>
        </p:nvSpPr>
        <p:spPr bwMode="auto">
          <a:xfrm flipV="1">
            <a:off x="3563938" y="5013325"/>
            <a:ext cx="0" cy="5032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stealth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Line 40"/>
          <p:cNvSpPr>
            <a:spLocks noChangeShapeType="1"/>
          </p:cNvSpPr>
          <p:nvPr/>
        </p:nvSpPr>
        <p:spPr bwMode="auto">
          <a:xfrm flipH="1">
            <a:off x="3563938" y="5229225"/>
            <a:ext cx="53292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1" name="Rectangle 4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01" name="Object 42"/>
          <p:cNvGraphicFramePr>
            <a:graphicFrameLocks noChangeAspect="1"/>
          </p:cNvGraphicFramePr>
          <p:nvPr/>
        </p:nvGraphicFramePr>
        <p:xfrm>
          <a:off x="179388" y="5516563"/>
          <a:ext cx="38877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Формула" r:id="rId18" imgW="1485900" imgH="419100" progId="Equation.3">
                  <p:embed/>
                </p:oleObj>
              </mc:Choice>
              <mc:Fallback>
                <p:oleObj name="Формула" r:id="rId18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16563"/>
                        <a:ext cx="3887787" cy="10953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Rectangle 4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02" name="Object 44"/>
          <p:cNvGraphicFramePr>
            <a:graphicFrameLocks noChangeAspect="1"/>
          </p:cNvGraphicFramePr>
          <p:nvPr/>
        </p:nvGraphicFramePr>
        <p:xfrm>
          <a:off x="4211638" y="5589588"/>
          <a:ext cx="28082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Формула" r:id="rId20" imgW="1193800" imgH="393700" progId="Equation.3">
                  <p:embed/>
                </p:oleObj>
              </mc:Choice>
              <mc:Fallback>
                <p:oleObj name="Формула" r:id="rId20" imgW="119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89588"/>
                        <a:ext cx="2808287" cy="920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4067175" y="6092825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4" name="Oval 47"/>
          <p:cNvSpPr>
            <a:spLocks noChangeArrowheads="1"/>
          </p:cNvSpPr>
          <p:nvPr/>
        </p:nvSpPr>
        <p:spPr bwMode="auto">
          <a:xfrm>
            <a:off x="4787900" y="5661025"/>
            <a:ext cx="431800" cy="7207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5" name="Rectangle 4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36" name="Rectangle 50"/>
          <p:cNvSpPr>
            <a:spLocks noChangeArrowheads="1"/>
          </p:cNvSpPr>
          <p:nvPr/>
        </p:nvSpPr>
        <p:spPr bwMode="auto">
          <a:xfrm>
            <a:off x="5364163" y="5300663"/>
            <a:ext cx="1152525" cy="4333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03" name="Object 48"/>
          <p:cNvGraphicFramePr>
            <a:graphicFrameLocks noChangeAspect="1"/>
          </p:cNvGraphicFramePr>
          <p:nvPr/>
        </p:nvGraphicFramePr>
        <p:xfrm>
          <a:off x="5364163" y="5300663"/>
          <a:ext cx="1152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22" imgW="457002" imgH="177723" progId="Equation.3">
                  <p:embed/>
                </p:oleObj>
              </mc:Choice>
              <mc:Fallback>
                <p:oleObj name="Формула" r:id="rId22" imgW="45700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300663"/>
                        <a:ext cx="1152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7" name="Line 51"/>
          <p:cNvSpPr>
            <a:spLocks noChangeShapeType="1"/>
          </p:cNvSpPr>
          <p:nvPr/>
        </p:nvSpPr>
        <p:spPr bwMode="auto">
          <a:xfrm flipV="1">
            <a:off x="5003800" y="5589588"/>
            <a:ext cx="360363" cy="714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8" name="Oval 52"/>
          <p:cNvSpPr>
            <a:spLocks noChangeArrowheads="1"/>
          </p:cNvSpPr>
          <p:nvPr/>
        </p:nvSpPr>
        <p:spPr bwMode="auto">
          <a:xfrm>
            <a:off x="5651500" y="5805488"/>
            <a:ext cx="504825" cy="503237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9" name="Rectangle 5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40" name="Rectangle 59"/>
          <p:cNvSpPr>
            <a:spLocks noChangeArrowheads="1"/>
          </p:cNvSpPr>
          <p:nvPr/>
        </p:nvSpPr>
        <p:spPr bwMode="auto">
          <a:xfrm>
            <a:off x="5364163" y="6337300"/>
            <a:ext cx="1223962" cy="476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04" name="Object 53"/>
          <p:cNvGraphicFramePr>
            <a:graphicFrameLocks noChangeAspect="1"/>
          </p:cNvGraphicFramePr>
          <p:nvPr/>
        </p:nvGraphicFramePr>
        <p:xfrm>
          <a:off x="5364163" y="6381750"/>
          <a:ext cx="12239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24" imgW="507780" imgH="177723" progId="Equation.3">
                  <p:embed/>
                </p:oleObj>
              </mc:Choice>
              <mc:Fallback>
                <p:oleObj name="Формула" r:id="rId24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381750"/>
                        <a:ext cx="12239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" name="Line 63"/>
          <p:cNvSpPr>
            <a:spLocks noChangeShapeType="1"/>
          </p:cNvSpPr>
          <p:nvPr/>
        </p:nvSpPr>
        <p:spPr bwMode="auto">
          <a:xfrm flipH="1">
            <a:off x="5508625" y="6237288"/>
            <a:ext cx="215900" cy="215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2" name="Text Box 64"/>
          <p:cNvSpPr txBox="1">
            <a:spLocks noChangeArrowheads="1"/>
          </p:cNvSpPr>
          <p:nvPr/>
        </p:nvSpPr>
        <p:spPr bwMode="auto">
          <a:xfrm>
            <a:off x="7164388" y="5300663"/>
            <a:ext cx="17049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/>
              <a:t>Өшу </a:t>
            </a:r>
          </a:p>
          <a:p>
            <a:pPr algn="ctr" eaLnBrk="1" hangingPunct="1"/>
            <a:r>
              <a:rPr lang="kk-KZ"/>
              <a:t>коэффициенті</a:t>
            </a:r>
            <a:endParaRPr lang="ru-RU"/>
          </a:p>
        </p:txBody>
      </p:sp>
      <p:sp>
        <p:nvSpPr>
          <p:cNvPr id="8243" name="Text Box 65"/>
          <p:cNvSpPr txBox="1">
            <a:spLocks noChangeArrowheads="1"/>
          </p:cNvSpPr>
          <p:nvPr/>
        </p:nvSpPr>
        <p:spPr bwMode="auto">
          <a:xfrm>
            <a:off x="7308850" y="6092825"/>
            <a:ext cx="1422400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/>
              <a:t>Контурдың</a:t>
            </a:r>
          </a:p>
          <a:p>
            <a:pPr algn="ctr" eaLnBrk="1" hangingPunct="1"/>
            <a:r>
              <a:rPr lang="kk-KZ"/>
              <a:t>өздік жиілігі</a:t>
            </a:r>
            <a:endParaRPr lang="ru-RU"/>
          </a:p>
        </p:txBody>
      </p:sp>
      <p:sp>
        <p:nvSpPr>
          <p:cNvPr id="8244" name="Line 66"/>
          <p:cNvSpPr>
            <a:spLocks noChangeShapeType="1"/>
          </p:cNvSpPr>
          <p:nvPr/>
        </p:nvSpPr>
        <p:spPr bwMode="auto">
          <a:xfrm flipH="1">
            <a:off x="6516688" y="5445125"/>
            <a:ext cx="647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5" name="Line 67"/>
          <p:cNvSpPr>
            <a:spLocks noChangeShapeType="1"/>
          </p:cNvSpPr>
          <p:nvPr/>
        </p:nvSpPr>
        <p:spPr bwMode="auto">
          <a:xfrm flipH="1">
            <a:off x="6588125" y="6669088"/>
            <a:ext cx="7207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4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sz="3200" smtClean="0">
                <a:solidFill>
                  <a:srgbClr val="0000FF"/>
                </a:solidFill>
              </a:rPr>
              <a:t>Өшуді сипаттайтын шамалар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288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   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</a:t>
            </a:r>
            <a:r>
              <a:rPr lang="kk-KZ"/>
              <a:t>Өшу коэффициенті </a:t>
            </a:r>
            <a:r>
              <a:rPr lang="en-US" sz="2000">
                <a:latin typeface="Symbol" pitchFamily="18" charset="2"/>
              </a:rPr>
              <a:t>b </a:t>
            </a:r>
            <a:endParaRPr lang="ru-RU">
              <a:latin typeface="Symbol" pitchFamily="18" charset="2"/>
            </a:endParaRPr>
          </a:p>
        </p:txBody>
      </p:sp>
      <p:pic>
        <p:nvPicPr>
          <p:cNvPr id="9225" name="Picture 7" descr="image4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0875"/>
            <a:ext cx="403225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3708400" y="1989138"/>
          <a:ext cx="47529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4" imgW="2324100" imgH="457200" progId="Equation.3">
                  <p:embed/>
                </p:oleObj>
              </mc:Choice>
              <mc:Fallback>
                <p:oleObj name="Формула" r:id="rId4" imgW="232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89138"/>
                        <a:ext cx="475297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059113" y="1244600"/>
            <a:ext cx="58864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kk-KZ">
                <a:solidFill>
                  <a:srgbClr val="0000FF"/>
                </a:solidFill>
              </a:rPr>
              <a:t>және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t+T </a:t>
            </a:r>
            <a:r>
              <a:rPr lang="kk-KZ">
                <a:solidFill>
                  <a:srgbClr val="0000FF"/>
                </a:solidFill>
              </a:rPr>
              <a:t>уақыт моменттеріндегі өшпелі тербелістің </a:t>
            </a:r>
          </a:p>
          <a:p>
            <a:pPr algn="ctr" eaLnBrk="1" hangingPunct="1"/>
            <a:r>
              <a:rPr lang="kk-KZ">
                <a:solidFill>
                  <a:srgbClr val="0000FF"/>
                </a:solidFill>
              </a:rPr>
              <a:t>амплитудалары шамаларының қатынасын табайық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395288" y="4868863"/>
            <a:ext cx="4144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* </a:t>
            </a:r>
            <a:r>
              <a:rPr lang="kk-KZ"/>
              <a:t>Өшудің логорифімдік дектременті </a:t>
            </a:r>
            <a:r>
              <a:rPr lang="en-US" sz="2000">
                <a:latin typeface="Symbol" pitchFamily="18" charset="2"/>
              </a:rPr>
              <a:t>c</a:t>
            </a:r>
            <a:endParaRPr lang="ru-RU" sz="2000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468313" y="5373688"/>
            <a:ext cx="830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(</a:t>
            </a:r>
            <a:r>
              <a:rPr lang="en-US" sz="2000" i="1">
                <a:latin typeface="Times New Roman" pitchFamily="18" charset="0"/>
              </a:rPr>
              <a:t>T</a:t>
            </a:r>
            <a:r>
              <a:rPr lang="kk-KZ"/>
              <a:t> периодты көршілес амплитудалар қатынастарының натураль логорифмі)</a:t>
            </a:r>
            <a:endParaRPr lang="ru-RU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3108325" y="5872163"/>
          <a:ext cx="3214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1511280" imgH="355320" progId="Equation.DSMT4">
                  <p:embed/>
                </p:oleObj>
              </mc:Choice>
              <mc:Fallback>
                <p:oleObj name="Equation" r:id="rId6" imgW="1511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872163"/>
                        <a:ext cx="3214688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4500563" y="3068638"/>
            <a:ext cx="4175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000">
                <a:solidFill>
                  <a:srgbClr val="0000FF"/>
                </a:solidFill>
                <a:latin typeface="Times New Roman" pitchFamily="18" charset="0"/>
              </a:rPr>
              <a:t>       немесе                 орындалса,</a:t>
            </a:r>
          </a:p>
          <a:p>
            <a:pPr algn="ctr" eaLnBrk="1" hangingPunct="1"/>
            <a:r>
              <a:rPr lang="kk-KZ" sz="2000">
                <a:solidFill>
                  <a:srgbClr val="0000FF"/>
                </a:solidFill>
                <a:latin typeface="Times New Roman" pitchFamily="18" charset="0"/>
              </a:rPr>
              <a:t> өшетін тербелістің теңдеуі мына түрде болады</a:t>
            </a:r>
          </a:p>
          <a:p>
            <a:pPr algn="ctr" eaLnBrk="1" hangingPunct="1"/>
            <a:endParaRPr lang="kk-KZ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220" name="Object 18"/>
          <p:cNvGraphicFramePr>
            <a:graphicFrameLocks noChangeAspect="1"/>
          </p:cNvGraphicFramePr>
          <p:nvPr/>
        </p:nvGraphicFramePr>
        <p:xfrm>
          <a:off x="4356100" y="3068638"/>
          <a:ext cx="8524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8638"/>
                        <a:ext cx="8524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9"/>
          <p:cNvGraphicFramePr>
            <a:graphicFrameLocks noChangeAspect="1"/>
          </p:cNvGraphicFramePr>
          <p:nvPr/>
        </p:nvGraphicFramePr>
        <p:xfrm>
          <a:off x="6227763" y="3068638"/>
          <a:ext cx="673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0" imgW="558720" imgH="355320" progId="Equation.DSMT4">
                  <p:embed/>
                </p:oleObj>
              </mc:Choice>
              <mc:Fallback>
                <p:oleObj name="Equation" r:id="rId10" imgW="558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068638"/>
                        <a:ext cx="6731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0"/>
          <p:cNvGraphicFramePr>
            <a:graphicFrameLocks noChangeAspect="1"/>
          </p:cNvGraphicFramePr>
          <p:nvPr/>
        </p:nvGraphicFramePr>
        <p:xfrm>
          <a:off x="5148263" y="4149725"/>
          <a:ext cx="29606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2" imgW="1193760" imgH="203040" progId="Equation.DSMT4">
                  <p:embed/>
                </p:oleObj>
              </mc:Choice>
              <mc:Fallback>
                <p:oleObj name="Equation" r:id="rId12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149725"/>
                        <a:ext cx="29606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57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уржан\Desktop\08c380a4c77ea442beab68ea1a68f56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3763963"/>
            <a:ext cx="3357562" cy="879475"/>
          </a:xfrm>
          <a:noFill/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77825" y="1235075"/>
            <a:ext cx="83581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Айнымалы ток тізбегінде индуктивтілік не сыйымдылықтың болуына байланысты ток күші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мен кернеу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арасында  фаза ығысуы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пайда болады. Фаза ығысуы салдарынан ваттметрмен өлшенетін айнымалы токтың орташа қуаты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әсерлік ток мәні мен әсерлік кернеу мәнінің көбейтіндісінен кем болады:</a:t>
            </a:r>
          </a:p>
        </p:txBody>
      </p:sp>
      <p:pic>
        <p:nvPicPr>
          <p:cNvPr id="17412" name="Picture 3" descr="C:\Users\Нуржан\Desktop\fa640f4ad59cf1edb2a64eb5a92ec1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00188"/>
            <a:ext cx="9001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агетная рамка 12"/>
          <p:cNvSpPr/>
          <p:nvPr/>
        </p:nvSpPr>
        <p:spPr>
          <a:xfrm>
            <a:off x="2627784" y="188640"/>
            <a:ext cx="4104456" cy="79208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Жоспары:</a:t>
            </a:r>
            <a:endParaRPr lang="ru-RU" sz="28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899592" y="1268760"/>
            <a:ext cx="7488832" cy="4608512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b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400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ток.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i="1" cap="smal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активті</a:t>
            </a:r>
            <a:r>
              <a:rPr lang="ru-RU" sz="2400" b="1" i="1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b="1" i="1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smal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сыйымдылық</a:t>
            </a:r>
            <a:r>
              <a:rPr lang="ru-RU" sz="2400" b="1" i="1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b="1" i="1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 </a:t>
            </a: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тізбегіндегі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қуат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i="1" cap="sm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ток генераторы.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i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Трансформатор</a:t>
            </a:r>
            <a:r>
              <a:rPr lang="ru-RU" sz="2400" i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i="1" cap="small" dirty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357438"/>
            <a:ext cx="2571750" cy="2057400"/>
          </a:xfrm>
          <a:noFill/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28625" y="214313"/>
            <a:ext cx="8358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Индуктивтілік те, сыйымдылық та болмайтын тізбекте ток фаза бойынша кернеумен сәйкес келеді (3-сурет). Токтың әсерлік мәндеріне арналған Ом заңы мұндай тізбекте тұрақты ток тізбегіндегідей пішінде болады: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429000" y="30718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мұндағы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— тізбектегі актив қуат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бойынша анықталатын тізбектің актив кедергісі</a:t>
            </a:r>
          </a:p>
        </p:txBody>
      </p:sp>
      <p:pic>
        <p:nvPicPr>
          <p:cNvPr id="18437" name="Picture 3" descr="C:\Users\Нуржан\Desktop\d1b1c0e3658b4fb05a7e67b6c15945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43125"/>
            <a:ext cx="942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Нуржан\Desktop\507fa3675de034c2af7030d812aefe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429125"/>
            <a:ext cx="14287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0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857250"/>
            <a:ext cx="8229600" cy="23288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Тізбекте индуктивтілік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 болған жағдайда айнымалы ток сол тізбекте өздік индукцияның ЭҚК-н ( электр қозғаушы күші) индукциялайды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2643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Нуржан\Desktop\45430897d232565e74a80cc2c7c0c4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Нуржан\Desktop\8974db44e39128d276fc4b750da3fe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143375"/>
            <a:ext cx="4219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500438" y="47148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Өздік индукцияның ЭҚК-і ток өзгерісіне кері әсер етеді, сондықтан тек индуктивтілік бар тізбекте ток фаза бойынша кернеуден ширек периодқа, яғни -ге қалыс қалады </a:t>
            </a:r>
          </a:p>
        </p:txBody>
      </p:sp>
    </p:spTree>
    <p:extLst>
      <p:ext uri="{BB962C8B-B14F-4D97-AF65-F5344CB8AC3E}">
        <p14:creationId xmlns:p14="http://schemas.microsoft.com/office/powerpoint/2010/main" val="24077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714375"/>
            <a:ext cx="6858000" cy="2971800"/>
          </a:xfrm>
          <a:noFill/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071563" y="4429125"/>
            <a:ext cx="7643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Егер айнымалы ток тізбегі тізбектей жалғастырылған 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r. L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-тен тұрса, онда оның толық кедергісі мынаған тең болады:</a:t>
            </a:r>
          </a:p>
        </p:txBody>
      </p:sp>
    </p:spTree>
    <p:extLst>
      <p:ext uri="{BB962C8B-B14F-4D97-AF65-F5344CB8AC3E}">
        <p14:creationId xmlns:p14="http://schemas.microsoft.com/office/powerpoint/2010/main" val="41360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тізбектегі индуктивтік кедергі.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тізбектің сыйымдылық кедергісі.</a:t>
            </a:r>
          </a:p>
        </p:txBody>
      </p:sp>
      <p:pic>
        <p:nvPicPr>
          <p:cNvPr id="21507" name="Picture 2" descr="C:\Users\Нуржан\Desktop\57704c2f349d2ff8e118f9fe22c0d7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16271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Users\Нуржан\Desktop\4df77a1f1c2f648abaffb117bd6cb0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44675"/>
            <a:ext cx="1595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Нуржан\Desktop\3483b4c2f5b83c67349e23a6529d998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3857625"/>
            <a:ext cx="33131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1357313" y="4857750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толық кедергісі </a:t>
            </a:r>
          </a:p>
        </p:txBody>
      </p:sp>
    </p:spTree>
    <p:extLst>
      <p:ext uri="{BB962C8B-B14F-4D97-AF65-F5344CB8AC3E}">
        <p14:creationId xmlns:p14="http://schemas.microsoft.com/office/powerpoint/2010/main" val="2328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928688"/>
            <a:ext cx="8247063" cy="3363912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Айнымалы ток тізбегіндегі реактивті кедергі. Осыған сәйкес, Ом заңы мына түрде өрнектеледі: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Ал ток пен кернеу арасындағы фаза ығысуы тізбектегі реактивті кедергінің актив кедергіге қатынасымен анықталады: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Нуржан\Desktop\3c8ecc69e84f077ba33558b9d56caa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168525"/>
            <a:ext cx="3394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Нуржан\Desktop\b9987f253d70009b3c8f0f11243a14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00625"/>
            <a:ext cx="1571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Айнымалы токтың толық тізбегі үшін Ом заңы.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5" name="Picture 2" descr="C:\Users\Нуржан\Desktop\3c8ecc69e84f077ba33558b9d56caa3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5000625"/>
            <a:ext cx="2286000" cy="533400"/>
          </a:xfrm>
          <a:noFill/>
        </p:spPr>
      </p:pic>
      <p:pic>
        <p:nvPicPr>
          <p:cNvPr id="23556" name="Picture 2" descr="C:\Users\Нуржан\Desktop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28813"/>
            <a:ext cx="3533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Нуржан\Desktop\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8813"/>
            <a:ext cx="3257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Электр тізбегіндегі кернеулер резонансы.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2332038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Айнымалы ток тізбегінің толық кедергісі   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 eaLnBrk="1" hangingPunct="1">
              <a:buFontTx/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өрнегімен анықталатыны белгілі болды. Бұл формуладағы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индуктивтік кедергі мен сыйымдылық кедергі бір-біріне тең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болса, толық кедергі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ең аз мәнге ие болатынын көреміз. </a:t>
            </a:r>
          </a:p>
        </p:txBody>
      </p:sp>
      <p:pic>
        <p:nvPicPr>
          <p:cNvPr id="24580" name="Picture 2" descr="C:\Users\Нуржан\Desktop\106842baeb762028c52d4dc354f43a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000375"/>
            <a:ext cx="2857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714375" y="785813"/>
            <a:ext cx="7858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Сонымен, егер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болса,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Z=R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Мұндай жағдайда ток пен кернеудің тербеліс фазаларының айырымы:</a:t>
            </a:r>
            <a:endParaRPr lang="ru-RU"/>
          </a:p>
        </p:txBody>
      </p:sp>
      <p:pic>
        <p:nvPicPr>
          <p:cNvPr id="25603" name="Picture 3" descr="C:\Users\Нуржан\Desktop\99e7603b5bca20703605071136a30a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15716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Нуржан\Desktop\4c6ad6871f797a03f2191d5ee4d9f3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2371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642938" y="3429000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Бұл өрнектен, егер активті кедергі  аз болса, ток күшінің амплитудасы өте үлкен мәнге ие болатынын көреміз. Жоғарыда сипатталған құбылыс электр тізбегіндегі резонанс деп аталады</a:t>
            </a:r>
          </a:p>
        </p:txBody>
      </p:sp>
      <p:pic>
        <p:nvPicPr>
          <p:cNvPr id="25606" name="Picture 5" descr="C:\Users\Нуржан\Desktop\a93a9255ffec91f93549e2a0e1fe69f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43188"/>
            <a:ext cx="20002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Users\Нуржан\Desktop\709692c4f8f499a0d0d98aa36247c2f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500563"/>
            <a:ext cx="1790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Айнымалы ток тізбегіндегі қуат.</a:t>
            </a:r>
            <a:endParaRPr lang="ru-RU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Айнымалы ток тізбегінде берілген уақыт мезетіндегі қуат ток күші мен кернеудің лездік мәндерінің көбейтіндісіне тең.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Бұл теңдеуге ток пен кернеудің әсерлік мәндерін қойып, ыңғайлы болу үшін әсерлік мәндердің индексін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жазбай  және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I,U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деп белгілесек,</a:t>
            </a:r>
          </a:p>
        </p:txBody>
      </p:sp>
      <p:pic>
        <p:nvPicPr>
          <p:cNvPr id="26628" name="Picture 2" descr="C:\Users\Нуржан\Desktop\4f29c6215cf8b7d7d00dd9938e7c9c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71813"/>
            <a:ext cx="1352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Нуржан\Desktop\21a967f897d62c0483871985994c85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286375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Айнымалы ток генераторы.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Ток генераторы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деп энергияның қандай да бір түрін электр энергиясына айналдыратын қондырғыны айтады. Индукциялық ток генераторының негізгі бөліктері: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Индуктор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магнит өрісін тудыратын қондырғы;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Якорь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ЭҚК индукцияланатын орама;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Щеткалар мен сақиналар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айналып тұрған бөліктерден индукциялық токты шығарып алатын немесе электромагниттерге қоректенетін ток беретін қондырғылар.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2" name="Picture 2" descr="C:\Users\Нуржан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214938"/>
            <a:ext cx="32146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725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Айнымалы ток.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46760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ток,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мағынасында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периодты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тогы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техникада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кернеудің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период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нөлге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периодты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түсініледі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</p:txBody>
      </p:sp>
      <p:pic>
        <p:nvPicPr>
          <p:cNvPr id="4" name="Picture 2" descr="https://ds03.infourok.ru/uploads/ex/0cfc/0000340b-f259839d/img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47719" r="6961" b="12861"/>
          <a:stretch/>
        </p:blipFill>
        <p:spPr bwMode="auto">
          <a:xfrm>
            <a:off x="2223134" y="3428999"/>
            <a:ext cx="4581114" cy="2448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0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Тұрақты токтың генераторы. Электрқозғалтқыштар.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Тұрақты ток айнымалы токты түзету арқылы немесе тұрақты токтың генераторынан алынады.Тұрақты ток генераторлары айнымалы ток генераторлар сияқты жұмыс істейді. Бірақ бір айырмашылығы – тұрақты ток генераторларында коллектор деп аталатын қондырғы бар. Якорьдың ұштарын оңашаланған сақиналарға емес, изоляциялаушы материалдармен бөлінген екі жарты сақинаға жалғайды. Олар ортақы бір цилиндрге кигізіліп, якорьмен  бір осьтен айналады.</a:t>
            </a:r>
          </a:p>
        </p:txBody>
      </p:sp>
      <p:pic>
        <p:nvPicPr>
          <p:cNvPr id="28676" name="Picture 2" descr="C:\Users\Нуржан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214938"/>
            <a:ext cx="2286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Трансформатор.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Қуаттың тұрақты дерлік мәнәнде айнымалы ток кернеуінің ток күшімен қатар өзгеруін айнымалы ток трансформациясы дейді. Айнымалы токтың трансформациясын жүзеге асыратын құрал трансформатор деп аталады. Ойлап табушы: 1878 ж. П.Н.Яблочков, жетілдірген 1882 жылы И.Ф. Усагин.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Құрылысы және схемадағы шартты белгісі</a:t>
            </a:r>
          </a:p>
        </p:txBody>
      </p:sp>
      <p:pic>
        <p:nvPicPr>
          <p:cNvPr id="29700" name="Picture 2" descr="C:\Users\Нуржан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429125"/>
            <a:ext cx="22288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Нуржан\Desktop\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7688"/>
            <a:ext cx="23574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714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Жүктемесіз трансформатор.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kk-KZ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rtl="1" eaLnBrk="1" hangingPunct="1">
              <a:buFontTx/>
              <a:buNone/>
            </a:pPr>
            <a:r>
              <a:rPr lang="ru-RU" smtClean="0"/>
              <a:t>Жүктеме</a:t>
            </a:r>
            <a:r>
              <a:rPr lang="kk-KZ" smtClean="0"/>
              <a:t>л</a:t>
            </a:r>
            <a:r>
              <a:rPr lang="ru-RU" smtClean="0"/>
              <a:t>і трансформатор.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30723" name="Picture 2" descr="C:\Users\Нуржан\Desktop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75"/>
            <a:ext cx="30718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C:\Users\Нуржан\Desktop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86125"/>
            <a:ext cx="29289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85750" y="4857750"/>
            <a:ext cx="664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Трансформатордың орамаларындағы кернеулерінің қатынасы </a:t>
            </a:r>
            <a:endParaRPr lang="kk-KZ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120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kk-KZ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357938" y="4714875"/>
          <a:ext cx="785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5" imgW="495085" imgH="444307" progId="Equation.3">
                  <p:embed/>
                </p:oleObj>
              </mc:Choice>
              <mc:Fallback>
                <p:oleObj name="Формула" r:id="rId5" imgW="49508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714875"/>
                        <a:ext cx="7858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85750" y="5143500"/>
            <a:ext cx="714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Low" eaLnBrk="0" hangingPunct="0">
              <a:tabLst>
                <a:tab pos="3581400" algn="l"/>
              </a:tabLst>
            </a:pP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Мұндағы к- коэффициенті </a:t>
            </a:r>
            <a:r>
              <a:rPr lang="kk-KZ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трансформация коэффициенті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деп аталады. Егер к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болса, трансформатор </a:t>
            </a:r>
            <a:r>
              <a:rPr lang="kk-KZ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төмендеткіш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ал к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болғанда трансформатор </a:t>
            </a:r>
            <a:r>
              <a:rPr lang="kk-KZ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жоғарылатқыш</a:t>
            </a:r>
            <a:r>
              <a:rPr lang="kk-KZ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болады. </a:t>
            </a:r>
          </a:p>
        </p:txBody>
      </p:sp>
    </p:spTree>
    <p:extLst>
      <p:ext uri="{BB962C8B-B14F-4D97-AF65-F5344CB8AC3E}">
        <p14:creationId xmlns:p14="http://schemas.microsoft.com/office/powerpoint/2010/main" val="1447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     Трансформатордың пайдалы әсер коэффициентi (ПӘК)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   Бүгiнгi күннiң технологиялары ПӘК-i 97-98% болатын трансформаторлар жасауға мүмкiндiк бередi.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Users\User\AppData\Program Files\Phisics\11kaz\i\f2_36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643188"/>
            <a:ext cx="9286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600" b="1" i="1" smtClean="0">
                <a:latin typeface="Times New Roman" pitchFamily="18" charset="0"/>
                <a:cs typeface="Times New Roman" pitchFamily="18" charset="0"/>
              </a:rPr>
              <a:t>Қазіргі уақытта трансформаторларда энергияның жиынтық шығыны 2-3</a:t>
            </a:r>
            <a:r>
              <a:rPr lang="kk-KZ" sz="3600" b="1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</a:t>
            </a:r>
            <a:r>
              <a:rPr lang="kk-KZ" sz="3600" b="1" i="1" smtClean="0">
                <a:latin typeface="Times New Roman" pitchFamily="18" charset="0"/>
                <a:cs typeface="Times New Roman" pitchFamily="18" charset="0"/>
              </a:rPr>
              <a:t>-тен аспайды.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 descr="2-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86063"/>
            <a:ext cx="7429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4572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Айнымалы ток тізбегіндегі активті кедергі.Айнымалы ток тізбегіндегі сыйымдылық кедергі.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Резистор мен жалғағыш сымдардан тұратын қарапайым тізбектің қысқыштарындағы кернеу    заңымен өзегереді.</a:t>
            </a:r>
          </a:p>
          <a:p>
            <a:pPr algn="just"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357563"/>
            <a:ext cx="2000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785813" y="5643563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R кедергіні актив кедергі деп атайды.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71" name="Picture 4" descr="C:\Users\Нуржан\Desktop\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1938"/>
            <a:ext cx="2619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Ток күші мен кернеу тербелістерінің графиктері: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C:\Users\Нуржан\Desktop\2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214563"/>
            <a:ext cx="6000750" cy="3143250"/>
          </a:xfrm>
          <a:noFill/>
        </p:spPr>
      </p:pic>
    </p:spTree>
    <p:extLst>
      <p:ext uri="{BB962C8B-B14F-4D97-AF65-F5344CB8AC3E}">
        <p14:creationId xmlns:p14="http://schemas.microsoft.com/office/powerpoint/2010/main" val="5085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284984"/>
            <a:ext cx="8373616" cy="3312368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кернеу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өзгерісі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қайталанатын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уақыттың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секундтпен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аралығы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период (Т)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(1-сурет).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токтың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сипаттамасы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жиілік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ƒ).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жүзі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көпшілігіндегі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Қазақстандағы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жүйелерде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пайдаланылатын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жиілік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50 Гц, ал АҚШ-та 60 Гц.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техникасында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(100 кГц-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30 ГГц-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пайдаланылады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орындарында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медицинада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техниканың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салаларында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жиіліктегі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ток,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импульстік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Ток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кернеуін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кемітпей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түрлендіруге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болатындықтан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токты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жеткізуде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таратуда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пайдаланады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2" descr="C:\Users\Нуржан\Desktop\220px-1-сур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0524"/>
            <a:ext cx="38576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413793" y="2414424"/>
            <a:ext cx="356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1-сурет.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Периодты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і(т)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токтың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графигі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5004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95536" y="3356992"/>
            <a:ext cx="84606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фазалық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генераторлары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қозғалтқыштарының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әуелі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өткізгіштер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өткізгішті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инверторлар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реттелмелі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айнымалы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түрлендіріледі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жылдамдығын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бірте-бірте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реттеуді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жетектерінің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қозғалтқыштарын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асинхронды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синхронды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785813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Тәжірибеде жай және неғұрлым маңызды жағдайда айнымалы ток күшінің лездік мәні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 синусоидалық заңға сәйкес белгілі бір уақыт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ішінде мынадай заң бойынша өзгереді: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, мұндағы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ток амплитудасы,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токтың бұрыштық жиілігі,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бастапқы фаза.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Сондай жиіліктегі кернеу де синусоидалық заң бойынша өзгереді: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, мұндағы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— кернеу амплитудасы,  — бастапқы фаза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357438"/>
            <a:ext cx="2000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706688"/>
            <a:ext cx="3889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57500"/>
            <a:ext cx="6667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8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286125"/>
            <a:ext cx="2143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71938"/>
            <a:ext cx="2143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2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0056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404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500563"/>
            <a:ext cx="2413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Айнымалы ток тізбегіндегі актив кедергі</a:t>
            </a:r>
            <a:endParaRPr lang="ru-RU" sz="2800" smtClean="0">
              <a:solidFill>
                <a:schemeClr val="accent2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92150"/>
            <a:ext cx="1714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Прямоугольник 3"/>
          <p:cNvSpPr>
            <a:spLocks noChangeArrowheads="1"/>
          </p:cNvSpPr>
          <p:nvPr/>
        </p:nvSpPr>
        <p:spPr bwMode="auto">
          <a:xfrm>
            <a:off x="250825" y="692150"/>
            <a:ext cx="67691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R </a:t>
            </a:r>
            <a:r>
              <a:rPr lang="ru-RU" dirty="0" err="1"/>
              <a:t>кедергіні</a:t>
            </a:r>
            <a:r>
              <a:rPr lang="ru-RU" dirty="0"/>
              <a:t> </a:t>
            </a:r>
            <a:r>
              <a:rPr lang="ru-RU" dirty="0" err="1"/>
              <a:t>айнымалы</a:t>
            </a:r>
            <a:r>
              <a:rPr lang="ru-RU" dirty="0"/>
              <a:t> ток </a:t>
            </a:r>
            <a:r>
              <a:rPr lang="ru-RU" dirty="0" err="1"/>
              <a:t>тізбегіндегі</a:t>
            </a:r>
            <a:r>
              <a:rPr lang="ru-RU" dirty="0"/>
              <a:t> </a:t>
            </a:r>
            <a:r>
              <a:rPr lang="ru-RU" dirty="0" err="1"/>
              <a:t>активті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 </a:t>
            </a:r>
            <a:endParaRPr lang="en-US" dirty="0"/>
          </a:p>
          <a:p>
            <a:r>
              <a:rPr lang="ru-RU" dirty="0" err="1"/>
              <a:t>Айнымалы</a:t>
            </a:r>
            <a:r>
              <a:rPr lang="ru-RU" dirty="0"/>
              <a:t> ток </a:t>
            </a:r>
            <a:r>
              <a:rPr lang="ru-RU" dirty="0" err="1"/>
              <a:t>күшінің</a:t>
            </a:r>
            <a:r>
              <a:rPr lang="ru-RU" dirty="0"/>
              <a:t> </a:t>
            </a:r>
            <a:r>
              <a:rPr lang="ru-RU" dirty="0" err="1"/>
              <a:t>лездік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( ) </a:t>
            </a:r>
            <a:r>
              <a:rPr lang="ru-RU" dirty="0" err="1"/>
              <a:t>синусоидалық</a:t>
            </a:r>
            <a:r>
              <a:rPr lang="ru-RU" dirty="0"/>
              <a:t> </a:t>
            </a:r>
            <a:r>
              <a:rPr lang="ru-RU" dirty="0" err="1"/>
              <a:t>заңға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мынадай</a:t>
            </a:r>
            <a:r>
              <a:rPr lang="ru-RU" dirty="0"/>
              <a:t> </a:t>
            </a:r>
            <a:r>
              <a:rPr lang="ru-RU" dirty="0" err="1"/>
              <a:t>заң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Сондай</a:t>
            </a:r>
            <a:r>
              <a:rPr lang="ru-RU" dirty="0"/>
              <a:t> </a:t>
            </a:r>
            <a:r>
              <a:rPr lang="ru-RU" dirty="0" err="1"/>
              <a:t>жиіліктегі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де </a:t>
            </a:r>
            <a:r>
              <a:rPr lang="ru-RU" dirty="0" err="1"/>
              <a:t>синусоидалық</a:t>
            </a:r>
            <a:r>
              <a:rPr lang="ru-RU" dirty="0"/>
              <a:t> </a:t>
            </a:r>
            <a:r>
              <a:rPr lang="ru-RU" dirty="0" err="1"/>
              <a:t>заң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айнымалы</a:t>
            </a:r>
            <a:r>
              <a:rPr lang="ru-RU" dirty="0"/>
              <a:t>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әсерлік</a:t>
            </a:r>
            <a:r>
              <a:rPr lang="ru-RU" dirty="0"/>
              <a:t> </a:t>
            </a:r>
            <a:r>
              <a:rPr lang="ru-RU" dirty="0" err="1"/>
              <a:t>мәндері</a:t>
            </a:r>
            <a:r>
              <a:rPr lang="ru-RU" dirty="0"/>
              <a:t> </a:t>
            </a:r>
            <a:r>
              <a:rPr lang="ru-RU" dirty="0" err="1"/>
              <a:t>мынаған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Тек </a:t>
            </a:r>
            <a:r>
              <a:rPr lang="ru-RU" dirty="0" err="1"/>
              <a:t>активт</a:t>
            </a:r>
            <a:r>
              <a:rPr lang="kk-KZ" dirty="0"/>
              <a:t>і кедергісі бар тізбектегі айнымалы токтың бір период ішіндегі орташа қуаты </a:t>
            </a:r>
            <a:r>
              <a:rPr lang="ru-RU" dirty="0"/>
              <a:t>      </a:t>
            </a:r>
            <a:r>
              <a:rPr lang="ru-RU" dirty="0" err="1"/>
              <a:t>әсерлік</a:t>
            </a:r>
            <a:r>
              <a:rPr lang="ru-RU" dirty="0"/>
              <a:t> ток </a:t>
            </a:r>
            <a:r>
              <a:rPr lang="ru-RU" dirty="0" err="1"/>
              <a:t>мәні</a:t>
            </a:r>
            <a:r>
              <a:rPr lang="ru-RU" dirty="0"/>
              <a:t> мен </a:t>
            </a:r>
            <a:r>
              <a:rPr lang="ru-RU" dirty="0" err="1"/>
              <a:t>әсерлік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</a:t>
            </a:r>
            <a:r>
              <a:rPr lang="ru-RU" dirty="0" err="1"/>
              <a:t>мәнінің</a:t>
            </a:r>
            <a:r>
              <a:rPr lang="ru-RU" dirty="0"/>
              <a:t> </a:t>
            </a:r>
            <a:r>
              <a:rPr lang="ru-RU" dirty="0" err="1"/>
              <a:t>көбейтіндісінен</a:t>
            </a:r>
            <a:r>
              <a:rPr lang="ru-RU" dirty="0"/>
              <a:t> кем </a:t>
            </a:r>
            <a:r>
              <a:rPr lang="ru-RU" dirty="0" err="1"/>
              <a:t>болады</a:t>
            </a:r>
            <a:r>
              <a:rPr lang="ru-RU" dirty="0"/>
              <a:t>:</a:t>
            </a:r>
          </a:p>
          <a:p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941888"/>
            <a:ext cx="1943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5" descr="i(t)=I_\mathrm{m}\cdot\sin(\omega t + \alph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2376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3" descr="u(t)=U_\mathrm{m}\cdot\sin(\omega t + \beta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2376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4" descr="I_\mathrm{}=\frac{I_\mathrm{m}}{\sqrt{2}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3463"/>
            <a:ext cx="10810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5" descr="U_\mathrm{}=\frac{U_\mathrm{m}}{\sqrt{2}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936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Рисунок 16" descr="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215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47813" y="5445125"/>
          <a:ext cx="147796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482400" imgH="355320" progId="Equation.DSMT4">
                  <p:embed/>
                </p:oleObj>
              </mc:Choice>
              <mc:Fallback>
                <p:oleObj name="Equation" r:id="rId10" imgW="482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45125"/>
                        <a:ext cx="1477962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492500" y="5445125"/>
          <a:ext cx="1400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457200" imgH="291960" progId="Equation.DSMT4">
                  <p:embed/>
                </p:oleObj>
              </mc:Choice>
              <mc:Fallback>
                <p:oleObj name="Equation" r:id="rId12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445125"/>
                        <a:ext cx="140017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83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2115</TotalTime>
  <Words>1200</Words>
  <Application>Microsoft Office PowerPoint</Application>
  <PresentationFormat>Экран (4:3)</PresentationFormat>
  <Paragraphs>216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Эркер</vt:lpstr>
      <vt:lpstr>Equation</vt:lpstr>
      <vt:lpstr>Формула</vt:lpstr>
      <vt:lpstr>Презентация PowerPoint</vt:lpstr>
      <vt:lpstr>Презентация PowerPoint</vt:lpstr>
      <vt:lpstr>Айнымалы ток. </vt:lpstr>
      <vt:lpstr> Айнымалы ток тізбегіндегі активті кедергі.Айнымалы ток тізбегіндегі сыйымдылық кедергі.</vt:lpstr>
      <vt:lpstr>Ток күші мен кернеу тербелістерінің графиктері: </vt:lpstr>
      <vt:lpstr>Презентация PowerPoint</vt:lpstr>
      <vt:lpstr>Презентация PowerPoint</vt:lpstr>
      <vt:lpstr>Презентация PowerPoint</vt:lpstr>
      <vt:lpstr>Айнымалы ток тізбегіндегі актив кедергі</vt:lpstr>
      <vt:lpstr>Айнымалы ток тізбегіндегі индуктивті кедергі</vt:lpstr>
      <vt:lpstr>Айнымалы ток тізбегіндегі сыйымдылық кедергі</vt:lpstr>
      <vt:lpstr>Айнымалы токтың толық тізбегі үшін Ом заңы</vt:lpstr>
      <vt:lpstr>Айнымалы токтың толық тізбегі үшін Ом заңы</vt:lpstr>
      <vt:lpstr>Кернеу резонансы. Резонанстық жиілік.</vt:lpstr>
      <vt:lpstr>Айнымалы ток тізбегінде бөлінетін қуат</vt:lpstr>
      <vt:lpstr>Тербелмелі контур</vt:lpstr>
      <vt:lpstr>Тербелмелі контурдың теңдеуі</vt:lpstr>
      <vt:lpstr>Өшуді сипаттайтын шамалар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Айнымалы токтың толық тізбегі үшін Ом заңы.   </vt:lpstr>
      <vt:lpstr>Электр тізбегіндегі кернеулер резонансы. </vt:lpstr>
      <vt:lpstr>Презентация PowerPoint</vt:lpstr>
      <vt:lpstr>Айнымалы ток тізбегіндегі қуат.</vt:lpstr>
      <vt:lpstr>Айнымалы ток генераторы. </vt:lpstr>
      <vt:lpstr>Тұрақты токтың генераторы. Электрқозғалтқыштар.</vt:lpstr>
      <vt:lpstr>Трансформатор.</vt:lpstr>
      <vt:lpstr>Презентация PowerPoint</vt:lpstr>
      <vt:lpstr>Презентация PowerPoint</vt:lpstr>
      <vt:lpstr>Қазіргі уақытта трансформаторларда энергияның жиынтық шығыны 2-3-тен аспайды.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lenovo553</dc:creator>
  <cp:lastModifiedBy>Пользователь Windows</cp:lastModifiedBy>
  <cp:revision>123</cp:revision>
  <dcterms:created xsi:type="dcterms:W3CDTF">2020-10-29T15:07:13Z</dcterms:created>
  <dcterms:modified xsi:type="dcterms:W3CDTF">2021-10-17T15:11:46Z</dcterms:modified>
</cp:coreProperties>
</file>