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3"/>
  </p:notesMasterIdLst>
  <p:sldIdLst>
    <p:sldId id="256" r:id="rId2"/>
    <p:sldId id="300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37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1578B-1EDB-4AE4-8A5C-5B3AECEE8C25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3EF75-C417-4A86-9FB5-3F05101D8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63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audio" Target="../media/audio2.wav"/><Relationship Id="rId21" Type="http://schemas.openxmlformats.org/officeDocument/2006/relationships/image" Target="../media/image23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21.wmf"/><Relationship Id="rId25" Type="http://schemas.openxmlformats.org/officeDocument/2006/relationships/image" Target="../media/image25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27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8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23" Type="http://schemas.openxmlformats.org/officeDocument/2006/relationships/image" Target="../media/image24.wmf"/><Relationship Id="rId28" Type="http://schemas.openxmlformats.org/officeDocument/2006/relationships/oleObject" Target="../embeddings/oleObject14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22.wmf"/><Relationship Id="rId31" Type="http://schemas.openxmlformats.org/officeDocument/2006/relationships/image" Target="../media/image28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26.wmf"/><Relationship Id="rId30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audio" Target="../media/audio1.wav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3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35.wmf"/><Relationship Id="rId18" Type="http://schemas.openxmlformats.org/officeDocument/2006/relationships/image" Target="../media/image37.wmf"/><Relationship Id="rId3" Type="http://schemas.openxmlformats.org/officeDocument/2006/relationships/audio" Target="../media/audio3.wav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23.bin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6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34.wmf"/><Relationship Id="rId5" Type="http://schemas.openxmlformats.org/officeDocument/2006/relationships/image" Target="../media/image32.wmf"/><Relationship Id="rId15" Type="http://schemas.openxmlformats.org/officeDocument/2006/relationships/oleObject" Target="../embeddings/oleObject25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audio" Target="../media/audio4.wav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4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audio" Target="../media/audio5.wav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4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6.png"/><Relationship Id="rId4" Type="http://schemas.openxmlformats.org/officeDocument/2006/relationships/image" Target="../media/image4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5616" y="188640"/>
            <a:ext cx="7560840" cy="490776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М.Өтемісов атындағы Батыс Қазақстан университеті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785786" cy="5485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13484" y="2852936"/>
            <a:ext cx="5958916" cy="578882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Дәріс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kk-KZ" sz="2800" b="1" dirty="0"/>
              <a:t>Тербелмелі контур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07904" y="6237312"/>
            <a:ext cx="1180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2021 жыл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1916832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k-KZ" sz="2800" b="1" dirty="0"/>
              <a:t>Электр және магнетизм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99384" y="494116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Физ.-мат.ғ.к.ғ доцент Кушеккалиев А.Н.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8686800" cy="4525963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Тербелмелі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контурдың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болуы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2. Электр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кедергісі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Конденсаторды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зарядтаңыз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жүйені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тепе-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теңдіктен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шығарыңыз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704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Электрмагниттік</a:t>
            </a:r>
            <a:r>
              <a:rPr lang="ru-RU" sz="4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тербелістердің</a:t>
            </a:r>
            <a:r>
              <a:rPr lang="ru-RU" sz="4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4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болу </a:t>
            </a:r>
            <a:r>
              <a:rPr lang="ru-RU" sz="4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шарттары</a:t>
            </a:r>
            <a:r>
              <a:rPr lang="ru-RU" sz="4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675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Еркін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электрмагниттік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тербелістер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278587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 err="1">
                <a:latin typeface="Blackadder ITC" pitchFamily="82" charset="0"/>
              </a:rPr>
              <a:t>Конденсаторға</a:t>
            </a:r>
            <a:r>
              <a:rPr lang="ru-RU" sz="4400" dirty="0">
                <a:latin typeface="Blackadder ITC" pitchFamily="82" charset="0"/>
              </a:rPr>
              <a:t> </a:t>
            </a:r>
            <a:r>
              <a:rPr lang="ru-RU" sz="4400" dirty="0" err="1">
                <a:latin typeface="Blackadder ITC" pitchFamily="82" charset="0"/>
              </a:rPr>
              <a:t>зарядты</a:t>
            </a:r>
            <a:r>
              <a:rPr lang="ru-RU" sz="4400" dirty="0">
                <a:latin typeface="Blackadder ITC" pitchFamily="82" charset="0"/>
              </a:rPr>
              <a:t> беру </a:t>
            </a:r>
            <a:r>
              <a:rPr lang="ru-RU" sz="4400" dirty="0" err="1">
                <a:latin typeface="Blackadder ITC" pitchFamily="82" charset="0"/>
              </a:rPr>
              <a:t>кезінде</a:t>
            </a:r>
            <a:r>
              <a:rPr lang="ru-RU" sz="4400" dirty="0">
                <a:latin typeface="Blackadder ITC" pitchFamily="82" charset="0"/>
              </a:rPr>
              <a:t> </a:t>
            </a:r>
            <a:r>
              <a:rPr lang="ru-RU" sz="4400" dirty="0" err="1">
                <a:latin typeface="Blackadder ITC" pitchFamily="82" charset="0"/>
              </a:rPr>
              <a:t>тербелмелі</a:t>
            </a:r>
            <a:r>
              <a:rPr lang="ru-RU" sz="4400" dirty="0">
                <a:latin typeface="Blackadder ITC" pitchFamily="82" charset="0"/>
              </a:rPr>
              <a:t> </a:t>
            </a:r>
            <a:r>
              <a:rPr lang="ru-RU" sz="4400" dirty="0" err="1">
                <a:latin typeface="Blackadder ITC" pitchFamily="82" charset="0"/>
              </a:rPr>
              <a:t>контурда</a:t>
            </a:r>
            <a:r>
              <a:rPr lang="ru-RU" sz="4400" dirty="0">
                <a:latin typeface="Blackadder ITC" pitchFamily="82" charset="0"/>
              </a:rPr>
              <a:t> </a:t>
            </a:r>
            <a:r>
              <a:rPr lang="ru-RU" sz="4400" dirty="0" err="1">
                <a:latin typeface="Blackadder ITC" pitchFamily="82" charset="0"/>
              </a:rPr>
              <a:t>пайда</a:t>
            </a:r>
            <a:r>
              <a:rPr lang="ru-RU" sz="4400" dirty="0">
                <a:latin typeface="Blackadder ITC" pitchFamily="82" charset="0"/>
              </a:rPr>
              <a:t> </a:t>
            </a:r>
            <a:r>
              <a:rPr lang="ru-RU" sz="4400" dirty="0" err="1">
                <a:latin typeface="Blackadder ITC" pitchFamily="82" charset="0"/>
              </a:rPr>
              <a:t>болатын</a:t>
            </a:r>
            <a:r>
              <a:rPr lang="ru-RU" sz="4400" dirty="0">
                <a:latin typeface="Blackadder ITC" pitchFamily="82" charset="0"/>
              </a:rPr>
              <a:t> </a:t>
            </a:r>
            <a:r>
              <a:rPr lang="ru-RU" sz="4400" dirty="0" err="1">
                <a:latin typeface="Blackadder ITC" pitchFamily="82" charset="0"/>
              </a:rPr>
              <a:t>тербелістер</a:t>
            </a:r>
            <a:endParaRPr lang="ru-RU" sz="3600" b="1" dirty="0">
              <a:effectLst>
                <a:outerShdw blurRad="38100" dist="38100" dir="2700000" algn="tl">
                  <a:srgbClr val="FFFFFF"/>
                </a:outerShdw>
              </a:effectLst>
              <a:latin typeface="Monotype Corsiva" pitchFamily="66" charset="0"/>
              <a:cs typeface="Arial" charset="0"/>
            </a:endParaRPr>
          </a:p>
        </p:txBody>
      </p:sp>
      <p:pic>
        <p:nvPicPr>
          <p:cNvPr id="14342" name="Picture 6" descr="7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191000"/>
            <a:ext cx="3352800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08795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5516563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≠ 0       </a:t>
            </a:r>
            <a:r>
              <a:rPr lang="ru-RU" sz="36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  <a:cs typeface="Arial" charset="0"/>
              </a:rPr>
              <a:t>тербелістер</a:t>
            </a:r>
            <a:r>
              <a:rPr lang="ru-RU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  <a:cs typeface="Arial" charset="0"/>
              </a:rPr>
              <a:t> </a:t>
            </a:r>
            <a:r>
              <a:rPr lang="ru-RU" sz="36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  <a:cs typeface="Arial" charset="0"/>
              </a:rPr>
              <a:t>әлсірейді</a:t>
            </a:r>
            <a:endParaRPr lang="ru-RU" sz="3600" b="1" dirty="0">
              <a:effectLst>
                <a:outerShdw blurRad="38100" dist="38100" dir="2700000" algn="tl">
                  <a:srgbClr val="FFFFFF"/>
                </a:outerShdw>
              </a:effectLst>
              <a:latin typeface="Monotype Corsiva" pitchFamily="66" charset="0"/>
              <a:cs typeface="Arial" charset="0"/>
            </a:endParaRPr>
          </a:p>
          <a:p>
            <a:pPr>
              <a:buFontTx/>
              <a:buNone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R=0        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идеалды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тербелмелі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контур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sz="3600" b="1" dirty="0">
              <a:effectLst>
                <a:outerShdw blurRad="38100" dist="38100" dir="2700000" algn="tl">
                  <a:srgbClr val="FFFFFF"/>
                </a:outerShdw>
              </a:effectLst>
              <a:latin typeface="Monotype Corsiva" pitchFamily="66" charset="0"/>
              <a:cs typeface="Arial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971600" y="214112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880534" y="789618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8434" name="Picture 2" descr="http://www.wikiznanie.ru/wikipedia/images/4/45/%D0%9A%D0%BE%D0%BB%D0%B5%D0%B1%D0%B0%D1%82%D0%B5%D0%BB%D1%8C%D0%BD%D1%8B%D0%B9_%D0%BA%D0%BE%D0%BD%D1%82%D1%83%D1%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447800"/>
            <a:ext cx="1837936" cy="1786059"/>
          </a:xfrm>
          <a:prstGeom prst="rect">
            <a:avLst/>
          </a:prstGeom>
          <a:noFill/>
        </p:spPr>
      </p:pic>
      <p:pic>
        <p:nvPicPr>
          <p:cNvPr id="18436" name="Picture 4" descr="https://im3-tub-ru.yandex.net/i?id=ba668a656e655839435904ab24b2309d&amp;n=33&amp;h=215&amp;w=2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00200"/>
            <a:ext cx="2269342" cy="1780688"/>
          </a:xfrm>
          <a:prstGeom prst="rect">
            <a:avLst/>
          </a:prstGeom>
          <a:noFill/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AC82CB4-2C8B-4FBB-84F5-0350B51BF0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9255" y="3268635"/>
            <a:ext cx="4225490" cy="322236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6325A9-D7C5-4883-A735-D07C19054E99}"/>
              </a:ext>
            </a:extLst>
          </p:cNvPr>
          <p:cNvSpPr txBox="1"/>
          <p:nvPr/>
        </p:nvSpPr>
        <p:spPr>
          <a:xfrm>
            <a:off x="3107542" y="6309320"/>
            <a:ext cx="2904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/>
              <a:t>Әлсіреген тербеліс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23412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Еріксіз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тербелістер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81328"/>
            <a:ext cx="889248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периодтық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электр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қозғаушы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күш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әсерінен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болған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тізбектегі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тербелістер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4" descr="kko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114800"/>
            <a:ext cx="4618742" cy="2362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49863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Скругленный прямоугольник 67"/>
          <p:cNvSpPr/>
          <p:nvPr/>
        </p:nvSpPr>
        <p:spPr>
          <a:xfrm>
            <a:off x="5796136" y="5229200"/>
            <a:ext cx="2088232" cy="792088"/>
          </a:xfrm>
          <a:prstGeom prst="roundRect">
            <a:avLst/>
          </a:prstGeom>
          <a:solidFill>
            <a:srgbClr val="E8BD78">
              <a:alpha val="47059"/>
            </a:srgbClr>
          </a:solidFill>
          <a:ln>
            <a:solidFill>
              <a:schemeClr val="accent3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4" name="Группа 63"/>
          <p:cNvGrpSpPr/>
          <p:nvPr/>
        </p:nvGrpSpPr>
        <p:grpSpPr>
          <a:xfrm>
            <a:off x="1259632" y="5327650"/>
            <a:ext cx="6514356" cy="622300"/>
            <a:chOff x="1816100" y="4757975"/>
            <a:chExt cx="6514356" cy="622300"/>
          </a:xfrm>
        </p:grpSpPr>
        <p:graphicFrame>
          <p:nvGraphicFramePr>
            <p:cNvPr id="61" name="Object 46"/>
            <p:cNvGraphicFramePr>
              <a:graphicFrameLocks noChangeAspect="1"/>
            </p:cNvGraphicFramePr>
            <p:nvPr/>
          </p:nvGraphicFramePr>
          <p:xfrm>
            <a:off x="6525468" y="4757975"/>
            <a:ext cx="1804988" cy="622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Equation" r:id="rId4" imgW="1815840" imgH="609480" progId="Equation.DSMT4">
                    <p:embed/>
                  </p:oleObj>
                </mc:Choice>
                <mc:Fallback>
                  <p:oleObj name="Equation" r:id="rId4" imgW="1815840" imgH="609480" progId="Equation.DSMT4">
                    <p:embed/>
                    <p:pic>
                      <p:nvPicPr>
                        <p:cNvPr id="61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25468" y="4757975"/>
                          <a:ext cx="1804988" cy="622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" name="Rectangle 75"/>
            <p:cNvSpPr>
              <a:spLocks noChangeArrowheads="1"/>
            </p:cNvSpPr>
            <p:nvPr/>
          </p:nvSpPr>
          <p:spPr bwMode="auto">
            <a:xfrm>
              <a:off x="1816100" y="4845104"/>
              <a:ext cx="409701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ru-RU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ru-RU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</a:t>
              </a:r>
              <a:r>
                <a:rPr lang="en-US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2</a:t>
              </a:r>
              <a:r>
                <a:rPr lang="el-GR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π</a:t>
              </a:r>
              <a:r>
                <a:rPr lang="ru-RU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/Т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— </a:t>
              </a:r>
              <a:r>
                <a:rPr lang="ru-RU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тербелістің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циклдік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жиілігі</a:t>
              </a: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9" name="Скругленный прямоугольник 68"/>
          <p:cNvSpPr/>
          <p:nvPr/>
        </p:nvSpPr>
        <p:spPr>
          <a:xfrm>
            <a:off x="1259632" y="3849473"/>
            <a:ext cx="1080120" cy="576064"/>
          </a:xfrm>
          <a:prstGeom prst="roundRect">
            <a:avLst/>
          </a:prstGeom>
          <a:solidFill>
            <a:srgbClr val="E8BD78">
              <a:alpha val="47059"/>
            </a:srgbClr>
          </a:solidFill>
          <a:ln>
            <a:solidFill>
              <a:schemeClr val="accent3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1619672" y="4293096"/>
            <a:ext cx="1008112" cy="576064"/>
          </a:xfrm>
          <a:prstGeom prst="roundRect">
            <a:avLst/>
          </a:prstGeom>
          <a:solidFill>
            <a:srgbClr val="E8BD78">
              <a:alpha val="47059"/>
            </a:srgbClr>
          </a:solidFill>
          <a:ln>
            <a:solidFill>
              <a:schemeClr val="accent3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3707904" y="4653136"/>
            <a:ext cx="1800200" cy="720080"/>
          </a:xfrm>
          <a:prstGeom prst="roundRect">
            <a:avLst/>
          </a:prstGeom>
          <a:solidFill>
            <a:srgbClr val="E8BD78"/>
          </a:solidFill>
          <a:ln>
            <a:solidFill>
              <a:schemeClr val="accent3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  <a:effectLst>
            <a:glow rad="63500">
              <a:schemeClr val="accent2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0000"/>
          </a:bodyPr>
          <a:lstStyle/>
          <a:p>
            <a:r>
              <a:rPr lang="ru-RU" sz="2400" dirty="0" err="1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Зарядтың</a:t>
            </a:r>
            <a:r>
              <a:rPr lang="ru-RU" sz="2400" dirty="0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err="1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кернеудің</a:t>
            </a:r>
            <a:r>
              <a:rPr lang="ru-RU" sz="2400" dirty="0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және</a:t>
            </a:r>
            <a:r>
              <a:rPr lang="ru-RU" sz="2400" dirty="0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токтың</a:t>
            </a:r>
            <a:r>
              <a:rPr lang="ru-RU" sz="2400" dirty="0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гармоникалық</a:t>
            </a:r>
            <a:r>
              <a:rPr lang="ru-RU" sz="2400" dirty="0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тербелісі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reeform 6"/>
          <p:cNvSpPr>
            <a:spLocks/>
          </p:cNvSpPr>
          <p:nvPr/>
        </p:nvSpPr>
        <p:spPr bwMode="auto">
          <a:xfrm>
            <a:off x="1029841" y="1268189"/>
            <a:ext cx="1611312" cy="1487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3" y="469"/>
              </a:cxn>
              <a:cxn ang="0">
                <a:pos x="498" y="934"/>
              </a:cxn>
              <a:cxn ang="0">
                <a:pos x="762" y="470"/>
              </a:cxn>
              <a:cxn ang="0">
                <a:pos x="1015" y="4"/>
              </a:cxn>
            </a:cxnLst>
            <a:rect l="0" t="0" r="r" b="b"/>
            <a:pathLst>
              <a:path w="1015" h="937">
                <a:moveTo>
                  <a:pt x="0" y="0"/>
                </a:moveTo>
                <a:cubicBezTo>
                  <a:pt x="156" y="1"/>
                  <a:pt x="218" y="310"/>
                  <a:pt x="253" y="469"/>
                </a:cubicBezTo>
                <a:cubicBezTo>
                  <a:pt x="288" y="628"/>
                  <a:pt x="369" y="937"/>
                  <a:pt x="498" y="934"/>
                </a:cubicBezTo>
                <a:cubicBezTo>
                  <a:pt x="636" y="931"/>
                  <a:pt x="723" y="613"/>
                  <a:pt x="762" y="470"/>
                </a:cubicBezTo>
                <a:cubicBezTo>
                  <a:pt x="801" y="327"/>
                  <a:pt x="897" y="4"/>
                  <a:pt x="1015" y="4"/>
                </a:cubicBezTo>
              </a:path>
            </a:pathLst>
          </a:custGeom>
          <a:noFill/>
          <a:ln w="38100" cmpd="sng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861816" y="1901601"/>
            <a:ext cx="15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>
            <a:spAutoFit/>
          </a:bodyPr>
          <a:lstStyle/>
          <a:p>
            <a:endParaRPr lang="ru-RU"/>
          </a:p>
        </p:txBody>
      </p:sp>
      <p:grpSp>
        <p:nvGrpSpPr>
          <p:cNvPr id="9" name="Group 77"/>
          <p:cNvGrpSpPr>
            <a:grpSpLocks/>
          </p:cNvGrpSpPr>
          <p:nvPr/>
        </p:nvGrpSpPr>
        <p:grpSpPr bwMode="auto">
          <a:xfrm>
            <a:off x="1025078" y="861789"/>
            <a:ext cx="1965325" cy="2052637"/>
            <a:chOff x="532" y="501"/>
            <a:chExt cx="1238" cy="12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622" y="1504"/>
              <a:ext cx="186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sz="2600" i="1" dirty="0"/>
                <a:t>а)</a:t>
              </a:r>
              <a:endParaRPr lang="ru-RU" i="1" dirty="0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532" y="1228"/>
              <a:ext cx="1238" cy="4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V="1">
              <a:off x="532" y="554"/>
              <a:ext cx="1" cy="117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1532" y="1210"/>
              <a:ext cx="41" cy="42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1014" y="1205"/>
              <a:ext cx="43" cy="4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030" y="1238"/>
              <a:ext cx="1" cy="44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sm" len="lg"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921" y="1287"/>
              <a:ext cx="243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endParaRPr lang="ru-RU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1550" y="765"/>
              <a:ext cx="1" cy="44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8" name="Object 18"/>
            <p:cNvGraphicFramePr>
              <a:graphicFrameLocks noChangeAspect="1"/>
            </p:cNvGraphicFramePr>
            <p:nvPr/>
          </p:nvGraphicFramePr>
          <p:xfrm>
            <a:off x="608" y="501"/>
            <a:ext cx="996" cy="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name="Equation" r:id="rId6" imgW="1587240" imgH="380880" progId="Equation.DSMT4">
                    <p:embed/>
                  </p:oleObj>
                </mc:Choice>
                <mc:Fallback>
                  <p:oleObj name="Equation" r:id="rId6" imgW="1587240" imgH="380880" progId="Equation.DSMT4">
                    <p:embed/>
                    <p:pic>
                      <p:nvPicPr>
                        <p:cNvPr id="18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" y="501"/>
                          <a:ext cx="996" cy="2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20"/>
            <p:cNvGraphicFramePr>
              <a:graphicFrameLocks noChangeAspect="1"/>
            </p:cNvGraphicFramePr>
            <p:nvPr/>
          </p:nvGraphicFramePr>
          <p:xfrm>
            <a:off x="954" y="1362"/>
            <a:ext cx="179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Equation" r:id="rId8" imgW="279360" imgH="368280" progId="Equation.DSMT4">
                    <p:embed/>
                  </p:oleObj>
                </mc:Choice>
                <mc:Fallback>
                  <p:oleObj name="Equation" r:id="rId8" imgW="279360" imgH="368280" progId="Equation.DSMT4">
                    <p:embed/>
                    <p:pic>
                      <p:nvPicPr>
                        <p:cNvPr id="19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4" y="1362"/>
                          <a:ext cx="179" cy="215"/>
                        </a:xfrm>
                        <a:prstGeom prst="rect">
                          <a:avLst/>
                        </a:prstGeom>
                        <a:solidFill>
                          <a:schemeClr val="bg2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22"/>
            <p:cNvGraphicFramePr>
              <a:graphicFrameLocks noChangeAspect="1"/>
            </p:cNvGraphicFramePr>
            <p:nvPr/>
          </p:nvGraphicFramePr>
          <p:xfrm>
            <a:off x="1474" y="1282"/>
            <a:ext cx="130" cy="1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" name="Equation" r:id="rId10" imgW="203040" imgH="228600" progId="Equation.DSMT4">
                    <p:embed/>
                  </p:oleObj>
                </mc:Choice>
                <mc:Fallback>
                  <p:oleObj name="Equation" r:id="rId10" imgW="203040" imgH="228600" progId="Equation.DSMT4">
                    <p:embed/>
                    <p:pic>
                      <p:nvPicPr>
                        <p:cNvPr id="2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1282"/>
                          <a:ext cx="130" cy="1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4"/>
            <p:cNvGraphicFramePr>
              <a:graphicFrameLocks noChangeAspect="1"/>
            </p:cNvGraphicFramePr>
            <p:nvPr/>
          </p:nvGraphicFramePr>
          <p:xfrm>
            <a:off x="1632" y="1272"/>
            <a:ext cx="96" cy="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" name="Equation" r:id="rId12" imgW="152268" imgH="266469" progId="Equation.DSMT4">
                    <p:embed/>
                  </p:oleObj>
                </mc:Choice>
                <mc:Fallback>
                  <p:oleObj name="Equation" r:id="rId12" imgW="152268" imgH="266469" progId="Equation.DSMT4">
                    <p:embed/>
                    <p:pic>
                      <p:nvPicPr>
                        <p:cNvPr id="21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1272"/>
                          <a:ext cx="96" cy="1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5438328" y="1920651"/>
            <a:ext cx="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>
            <a:spAutoFit/>
          </a:bodyPr>
          <a:lstStyle/>
          <a:p>
            <a:endParaRPr lang="ru-RU"/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4185791" y="2195289"/>
            <a:ext cx="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>
            <a:spAutoFit/>
          </a:bodyPr>
          <a:lstStyle/>
          <a:p>
            <a:endParaRPr lang="ru-RU"/>
          </a:p>
        </p:txBody>
      </p:sp>
      <p:sp>
        <p:nvSpPr>
          <p:cNvPr id="28" name="Freeform 33"/>
          <p:cNvSpPr>
            <a:spLocks/>
          </p:cNvSpPr>
          <p:nvPr/>
        </p:nvSpPr>
        <p:spPr bwMode="auto">
          <a:xfrm>
            <a:off x="3576191" y="1303114"/>
            <a:ext cx="1611312" cy="1487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3" y="469"/>
              </a:cxn>
              <a:cxn ang="0">
                <a:pos x="498" y="934"/>
              </a:cxn>
              <a:cxn ang="0">
                <a:pos x="762" y="470"/>
              </a:cxn>
              <a:cxn ang="0">
                <a:pos x="1015" y="4"/>
              </a:cxn>
            </a:cxnLst>
            <a:rect l="0" t="0" r="r" b="b"/>
            <a:pathLst>
              <a:path w="1015" h="937">
                <a:moveTo>
                  <a:pt x="0" y="0"/>
                </a:moveTo>
                <a:cubicBezTo>
                  <a:pt x="156" y="1"/>
                  <a:pt x="218" y="310"/>
                  <a:pt x="253" y="469"/>
                </a:cubicBezTo>
                <a:cubicBezTo>
                  <a:pt x="288" y="628"/>
                  <a:pt x="369" y="937"/>
                  <a:pt x="498" y="934"/>
                </a:cubicBezTo>
                <a:cubicBezTo>
                  <a:pt x="636" y="931"/>
                  <a:pt x="723" y="613"/>
                  <a:pt x="762" y="470"/>
                </a:cubicBezTo>
                <a:cubicBezTo>
                  <a:pt x="801" y="327"/>
                  <a:pt x="897" y="4"/>
                  <a:pt x="1015" y="4"/>
                </a:cubicBezTo>
              </a:path>
            </a:pathLst>
          </a:custGeom>
          <a:noFill/>
          <a:ln w="38100" cmpd="sng">
            <a:solidFill>
              <a:srgbClr val="00B0F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grpSp>
        <p:nvGrpSpPr>
          <p:cNvPr id="29" name="Group 79"/>
          <p:cNvGrpSpPr>
            <a:grpSpLocks/>
          </p:cNvGrpSpPr>
          <p:nvPr/>
        </p:nvGrpSpPr>
        <p:grpSpPr bwMode="auto">
          <a:xfrm>
            <a:off x="3587303" y="909414"/>
            <a:ext cx="1966913" cy="2005012"/>
            <a:chOff x="2146" y="531"/>
            <a:chExt cx="1239" cy="12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2278" y="1504"/>
              <a:ext cx="198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sz="2600" dirty="0"/>
                <a:t>б)</a:t>
              </a:r>
              <a:endParaRPr lang="ru-RU" dirty="0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2146" y="1229"/>
              <a:ext cx="1239" cy="4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 flipV="1">
              <a:off x="2146" y="554"/>
              <a:ext cx="1" cy="117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V="1">
              <a:off x="3165" y="777"/>
              <a:ext cx="1" cy="44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Oval 36"/>
            <p:cNvSpPr>
              <a:spLocks noChangeArrowheads="1"/>
            </p:cNvSpPr>
            <p:nvPr/>
          </p:nvSpPr>
          <p:spPr bwMode="auto">
            <a:xfrm>
              <a:off x="2634" y="1211"/>
              <a:ext cx="43" cy="4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37"/>
            <p:cNvSpPr>
              <a:spLocks noChangeShapeType="1"/>
            </p:cNvSpPr>
            <p:nvPr/>
          </p:nvSpPr>
          <p:spPr bwMode="auto">
            <a:xfrm>
              <a:off x="2651" y="1221"/>
              <a:ext cx="0" cy="48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sm" len="lg"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6" name="Object 40"/>
            <p:cNvGraphicFramePr>
              <a:graphicFrameLocks noChangeAspect="1"/>
            </p:cNvGraphicFramePr>
            <p:nvPr/>
          </p:nvGraphicFramePr>
          <p:xfrm>
            <a:off x="3292" y="1280"/>
            <a:ext cx="88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Equation" r:id="rId14" imgW="139680" imgH="241200" progId="Equation.DSMT4">
                    <p:embed/>
                  </p:oleObj>
                </mc:Choice>
                <mc:Fallback>
                  <p:oleObj name="Equation" r:id="rId14" imgW="139680" imgH="241200" progId="Equation.DSMT4">
                    <p:embed/>
                    <p:pic>
                      <p:nvPicPr>
                        <p:cNvPr id="36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2" y="1280"/>
                          <a:ext cx="88" cy="1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42"/>
            <p:cNvGraphicFramePr>
              <a:graphicFrameLocks noChangeAspect="1"/>
            </p:cNvGraphicFramePr>
            <p:nvPr/>
          </p:nvGraphicFramePr>
          <p:xfrm>
            <a:off x="3088" y="1270"/>
            <a:ext cx="130" cy="1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" name="Equation" r:id="rId16" imgW="203040" imgH="228600" progId="Equation.DSMT4">
                    <p:embed/>
                  </p:oleObj>
                </mc:Choice>
                <mc:Fallback>
                  <p:oleObj name="Equation" r:id="rId16" imgW="203040" imgH="228600" progId="Equation.DSMT4">
                    <p:embed/>
                    <p:pic>
                      <p:nvPicPr>
                        <p:cNvPr id="37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8" y="1270"/>
                          <a:ext cx="130" cy="1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44"/>
            <p:cNvGraphicFramePr>
              <a:graphicFrameLocks noChangeAspect="1"/>
            </p:cNvGraphicFramePr>
            <p:nvPr/>
          </p:nvGraphicFramePr>
          <p:xfrm>
            <a:off x="2568" y="1345"/>
            <a:ext cx="203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" name="Equation" r:id="rId18" imgW="317160" imgH="330120" progId="Equation.DSMT4">
                    <p:embed/>
                  </p:oleObj>
                </mc:Choice>
                <mc:Fallback>
                  <p:oleObj name="Equation" r:id="rId18" imgW="317160" imgH="330120" progId="Equation.DSMT4">
                    <p:embed/>
                    <p:pic>
                      <p:nvPicPr>
                        <p:cNvPr id="38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8" y="1345"/>
                          <a:ext cx="203" cy="212"/>
                        </a:xfrm>
                        <a:prstGeom prst="rect">
                          <a:avLst/>
                        </a:prstGeom>
                        <a:solidFill>
                          <a:schemeClr val="bg2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46"/>
            <p:cNvGraphicFramePr>
              <a:graphicFrameLocks noChangeAspect="1"/>
            </p:cNvGraphicFramePr>
            <p:nvPr/>
          </p:nvGraphicFramePr>
          <p:xfrm>
            <a:off x="2256" y="531"/>
            <a:ext cx="1074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" name="Equation" r:id="rId20" imgW="1714320" imgH="380880" progId="Equation.DSMT4">
                    <p:embed/>
                  </p:oleObj>
                </mc:Choice>
                <mc:Fallback>
                  <p:oleObj name="Equation" r:id="rId20" imgW="1714320" imgH="380880" progId="Equation.DSMT4">
                    <p:embed/>
                    <p:pic>
                      <p:nvPicPr>
                        <p:cNvPr id="39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6" y="531"/>
                          <a:ext cx="1074" cy="2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" name="Freeform 54"/>
          <p:cNvSpPr>
            <a:spLocks/>
          </p:cNvSpPr>
          <p:nvPr/>
        </p:nvSpPr>
        <p:spPr bwMode="auto">
          <a:xfrm>
            <a:off x="6240016" y="1248820"/>
            <a:ext cx="2157412" cy="1501628"/>
          </a:xfrm>
          <a:custGeom>
            <a:avLst/>
            <a:gdLst>
              <a:gd name="connsiteX0" fmla="*/ 0 w 10000"/>
              <a:gd name="connsiteY0" fmla="*/ 4947 h 10000"/>
              <a:gd name="connsiteX1" fmla="*/ 2185 w 10000"/>
              <a:gd name="connsiteY1" fmla="*/ 32 h 10000"/>
              <a:gd name="connsiteX2" fmla="*/ 4146 w 10000"/>
              <a:gd name="connsiteY2" fmla="*/ 4855 h 10000"/>
              <a:gd name="connsiteX3" fmla="*/ 6012 w 10000"/>
              <a:gd name="connsiteY3" fmla="*/ 9968 h 10000"/>
              <a:gd name="connsiteX4" fmla="*/ 8138 w 10000"/>
              <a:gd name="connsiteY4" fmla="*/ 4989 h 10000"/>
              <a:gd name="connsiteX5" fmla="*/ 10000 w 10000"/>
              <a:gd name="connsiteY5" fmla="*/ 95 h 10000"/>
              <a:gd name="connsiteX0" fmla="*/ 0 w 10000"/>
              <a:gd name="connsiteY0" fmla="*/ 4947 h 10000"/>
              <a:gd name="connsiteX1" fmla="*/ 2185 w 10000"/>
              <a:gd name="connsiteY1" fmla="*/ 32 h 10000"/>
              <a:gd name="connsiteX2" fmla="*/ 4146 w 10000"/>
              <a:gd name="connsiteY2" fmla="*/ 4855 h 10000"/>
              <a:gd name="connsiteX3" fmla="*/ 6012 w 10000"/>
              <a:gd name="connsiteY3" fmla="*/ 9968 h 10000"/>
              <a:gd name="connsiteX4" fmla="*/ 8082 w 10000"/>
              <a:gd name="connsiteY4" fmla="*/ 4588 h 10000"/>
              <a:gd name="connsiteX5" fmla="*/ 10000 w 10000"/>
              <a:gd name="connsiteY5" fmla="*/ 95 h 10000"/>
              <a:gd name="connsiteX0" fmla="*/ 0 w 10000"/>
              <a:gd name="connsiteY0" fmla="*/ 4947 h 10000"/>
              <a:gd name="connsiteX1" fmla="*/ 2185 w 10000"/>
              <a:gd name="connsiteY1" fmla="*/ 32 h 10000"/>
              <a:gd name="connsiteX2" fmla="*/ 4146 w 10000"/>
              <a:gd name="connsiteY2" fmla="*/ 4855 h 10000"/>
              <a:gd name="connsiteX3" fmla="*/ 6012 w 10000"/>
              <a:gd name="connsiteY3" fmla="*/ 9968 h 10000"/>
              <a:gd name="connsiteX4" fmla="*/ 8082 w 10000"/>
              <a:gd name="connsiteY4" fmla="*/ 4588 h 10000"/>
              <a:gd name="connsiteX5" fmla="*/ 10000 w 10000"/>
              <a:gd name="connsiteY5" fmla="*/ 95 h 10000"/>
              <a:gd name="connsiteX0" fmla="*/ 0 w 10000"/>
              <a:gd name="connsiteY0" fmla="*/ 4947 h 10000"/>
              <a:gd name="connsiteX1" fmla="*/ 2185 w 10000"/>
              <a:gd name="connsiteY1" fmla="*/ 32 h 10000"/>
              <a:gd name="connsiteX2" fmla="*/ 4146 w 10000"/>
              <a:gd name="connsiteY2" fmla="*/ 4855 h 10000"/>
              <a:gd name="connsiteX3" fmla="*/ 6012 w 10000"/>
              <a:gd name="connsiteY3" fmla="*/ 9968 h 10000"/>
              <a:gd name="connsiteX4" fmla="*/ 8289 w 10000"/>
              <a:gd name="connsiteY4" fmla="*/ 4663 h 10000"/>
              <a:gd name="connsiteX5" fmla="*/ 10000 w 10000"/>
              <a:gd name="connsiteY5" fmla="*/ 95 h 10000"/>
              <a:gd name="connsiteX0" fmla="*/ 0 w 10000"/>
              <a:gd name="connsiteY0" fmla="*/ 4947 h 10000"/>
              <a:gd name="connsiteX1" fmla="*/ 2185 w 10000"/>
              <a:gd name="connsiteY1" fmla="*/ 32 h 10000"/>
              <a:gd name="connsiteX2" fmla="*/ 4146 w 10000"/>
              <a:gd name="connsiteY2" fmla="*/ 4855 h 10000"/>
              <a:gd name="connsiteX3" fmla="*/ 6012 w 10000"/>
              <a:gd name="connsiteY3" fmla="*/ 9968 h 10000"/>
              <a:gd name="connsiteX4" fmla="*/ 8289 w 10000"/>
              <a:gd name="connsiteY4" fmla="*/ 4663 h 10000"/>
              <a:gd name="connsiteX5" fmla="*/ 10000 w 10000"/>
              <a:gd name="connsiteY5" fmla="*/ 95 h 10000"/>
              <a:gd name="connsiteX0" fmla="*/ 0 w 10000"/>
              <a:gd name="connsiteY0" fmla="*/ 4947 h 10000"/>
              <a:gd name="connsiteX1" fmla="*/ 2185 w 10000"/>
              <a:gd name="connsiteY1" fmla="*/ 32 h 10000"/>
              <a:gd name="connsiteX2" fmla="*/ 4146 w 10000"/>
              <a:gd name="connsiteY2" fmla="*/ 4855 h 10000"/>
              <a:gd name="connsiteX3" fmla="*/ 6012 w 10000"/>
              <a:gd name="connsiteY3" fmla="*/ 9968 h 10000"/>
              <a:gd name="connsiteX4" fmla="*/ 8289 w 10000"/>
              <a:gd name="connsiteY4" fmla="*/ 4663 h 10000"/>
              <a:gd name="connsiteX5" fmla="*/ 10000 w 10000"/>
              <a:gd name="connsiteY5" fmla="*/ 95 h 10000"/>
              <a:gd name="connsiteX0" fmla="*/ 0 w 10000"/>
              <a:gd name="connsiteY0" fmla="*/ 4947 h 10000"/>
              <a:gd name="connsiteX1" fmla="*/ 2185 w 10000"/>
              <a:gd name="connsiteY1" fmla="*/ 32 h 10000"/>
              <a:gd name="connsiteX2" fmla="*/ 4146 w 10000"/>
              <a:gd name="connsiteY2" fmla="*/ 4855 h 10000"/>
              <a:gd name="connsiteX3" fmla="*/ 6012 w 10000"/>
              <a:gd name="connsiteY3" fmla="*/ 9968 h 10000"/>
              <a:gd name="connsiteX4" fmla="*/ 8289 w 10000"/>
              <a:gd name="connsiteY4" fmla="*/ 4663 h 10000"/>
              <a:gd name="connsiteX5" fmla="*/ 10000 w 10000"/>
              <a:gd name="connsiteY5" fmla="*/ 95 h 10000"/>
              <a:gd name="connsiteX0" fmla="*/ 0 w 10000"/>
              <a:gd name="connsiteY0" fmla="*/ 4947 h 10000"/>
              <a:gd name="connsiteX1" fmla="*/ 2185 w 10000"/>
              <a:gd name="connsiteY1" fmla="*/ 32 h 10000"/>
              <a:gd name="connsiteX2" fmla="*/ 4146 w 10000"/>
              <a:gd name="connsiteY2" fmla="*/ 4855 h 10000"/>
              <a:gd name="connsiteX3" fmla="*/ 6012 w 10000"/>
              <a:gd name="connsiteY3" fmla="*/ 9968 h 10000"/>
              <a:gd name="connsiteX4" fmla="*/ 8289 w 10000"/>
              <a:gd name="connsiteY4" fmla="*/ 4663 h 10000"/>
              <a:gd name="connsiteX5" fmla="*/ 10000 w 10000"/>
              <a:gd name="connsiteY5" fmla="*/ 95 h 10000"/>
              <a:gd name="connsiteX0" fmla="*/ 0 w 10000"/>
              <a:gd name="connsiteY0" fmla="*/ 4947 h 10000"/>
              <a:gd name="connsiteX1" fmla="*/ 2185 w 10000"/>
              <a:gd name="connsiteY1" fmla="*/ 32 h 10000"/>
              <a:gd name="connsiteX2" fmla="*/ 4146 w 10000"/>
              <a:gd name="connsiteY2" fmla="*/ 4855 h 10000"/>
              <a:gd name="connsiteX3" fmla="*/ 6012 w 10000"/>
              <a:gd name="connsiteY3" fmla="*/ 9968 h 10000"/>
              <a:gd name="connsiteX4" fmla="*/ 8289 w 10000"/>
              <a:gd name="connsiteY4" fmla="*/ 4663 h 10000"/>
              <a:gd name="connsiteX5" fmla="*/ 10000 w 10000"/>
              <a:gd name="connsiteY5" fmla="*/ 95 h 10000"/>
              <a:gd name="connsiteX0" fmla="*/ 0 w 10000"/>
              <a:gd name="connsiteY0" fmla="*/ 4947 h 10000"/>
              <a:gd name="connsiteX1" fmla="*/ 2185 w 10000"/>
              <a:gd name="connsiteY1" fmla="*/ 32 h 10000"/>
              <a:gd name="connsiteX2" fmla="*/ 4146 w 10000"/>
              <a:gd name="connsiteY2" fmla="*/ 4855 h 10000"/>
              <a:gd name="connsiteX3" fmla="*/ 6012 w 10000"/>
              <a:gd name="connsiteY3" fmla="*/ 9968 h 10000"/>
              <a:gd name="connsiteX4" fmla="*/ 8289 w 10000"/>
              <a:gd name="connsiteY4" fmla="*/ 4663 h 10000"/>
              <a:gd name="connsiteX5" fmla="*/ 10000 w 10000"/>
              <a:gd name="connsiteY5" fmla="*/ 95 h 10000"/>
              <a:gd name="connsiteX0" fmla="*/ 0 w 10000"/>
              <a:gd name="connsiteY0" fmla="*/ 4947 h 9936"/>
              <a:gd name="connsiteX1" fmla="*/ 2185 w 10000"/>
              <a:gd name="connsiteY1" fmla="*/ 32 h 9936"/>
              <a:gd name="connsiteX2" fmla="*/ 4146 w 10000"/>
              <a:gd name="connsiteY2" fmla="*/ 4855 h 9936"/>
              <a:gd name="connsiteX3" fmla="*/ 6287 w 10000"/>
              <a:gd name="connsiteY3" fmla="*/ 9904 h 9936"/>
              <a:gd name="connsiteX4" fmla="*/ 8289 w 10000"/>
              <a:gd name="connsiteY4" fmla="*/ 4663 h 9936"/>
              <a:gd name="connsiteX5" fmla="*/ 10000 w 10000"/>
              <a:gd name="connsiteY5" fmla="*/ 95 h 9936"/>
              <a:gd name="connsiteX0" fmla="*/ 0 w 10000"/>
              <a:gd name="connsiteY0" fmla="*/ 4979 h 10000"/>
              <a:gd name="connsiteX1" fmla="*/ 2185 w 10000"/>
              <a:gd name="connsiteY1" fmla="*/ 32 h 10000"/>
              <a:gd name="connsiteX2" fmla="*/ 4146 w 10000"/>
              <a:gd name="connsiteY2" fmla="*/ 4886 h 10000"/>
              <a:gd name="connsiteX3" fmla="*/ 6287 w 10000"/>
              <a:gd name="connsiteY3" fmla="*/ 9968 h 10000"/>
              <a:gd name="connsiteX4" fmla="*/ 8289 w 10000"/>
              <a:gd name="connsiteY4" fmla="*/ 4693 h 10000"/>
              <a:gd name="connsiteX5" fmla="*/ 10000 w 10000"/>
              <a:gd name="connsiteY5" fmla="*/ 96 h 10000"/>
              <a:gd name="connsiteX0" fmla="*/ 0 w 10000"/>
              <a:gd name="connsiteY0" fmla="*/ 4979 h 10000"/>
              <a:gd name="connsiteX1" fmla="*/ 2185 w 10000"/>
              <a:gd name="connsiteY1" fmla="*/ 32 h 10000"/>
              <a:gd name="connsiteX2" fmla="*/ 4146 w 10000"/>
              <a:gd name="connsiteY2" fmla="*/ 4886 h 10000"/>
              <a:gd name="connsiteX3" fmla="*/ 6287 w 10000"/>
              <a:gd name="connsiteY3" fmla="*/ 9968 h 10000"/>
              <a:gd name="connsiteX4" fmla="*/ 8289 w 10000"/>
              <a:gd name="connsiteY4" fmla="*/ 4693 h 10000"/>
              <a:gd name="connsiteX5" fmla="*/ 10000 w 10000"/>
              <a:gd name="connsiteY5" fmla="*/ 96 h 10000"/>
              <a:gd name="connsiteX0" fmla="*/ 0 w 10000"/>
              <a:gd name="connsiteY0" fmla="*/ 4979 h 10000"/>
              <a:gd name="connsiteX1" fmla="*/ 2185 w 10000"/>
              <a:gd name="connsiteY1" fmla="*/ 32 h 10000"/>
              <a:gd name="connsiteX2" fmla="*/ 4146 w 10000"/>
              <a:gd name="connsiteY2" fmla="*/ 4886 h 10000"/>
              <a:gd name="connsiteX3" fmla="*/ 6287 w 10000"/>
              <a:gd name="connsiteY3" fmla="*/ 9968 h 10000"/>
              <a:gd name="connsiteX4" fmla="*/ 8289 w 10000"/>
              <a:gd name="connsiteY4" fmla="*/ 4693 h 10000"/>
              <a:gd name="connsiteX5" fmla="*/ 10000 w 10000"/>
              <a:gd name="connsiteY5" fmla="*/ 96 h 10000"/>
              <a:gd name="connsiteX0" fmla="*/ 0 w 10000"/>
              <a:gd name="connsiteY0" fmla="*/ 4979 h 10000"/>
              <a:gd name="connsiteX1" fmla="*/ 2185 w 10000"/>
              <a:gd name="connsiteY1" fmla="*/ 32 h 10000"/>
              <a:gd name="connsiteX2" fmla="*/ 4146 w 10000"/>
              <a:gd name="connsiteY2" fmla="*/ 4886 h 10000"/>
              <a:gd name="connsiteX3" fmla="*/ 6287 w 10000"/>
              <a:gd name="connsiteY3" fmla="*/ 9968 h 10000"/>
              <a:gd name="connsiteX4" fmla="*/ 8289 w 10000"/>
              <a:gd name="connsiteY4" fmla="*/ 4316 h 10000"/>
              <a:gd name="connsiteX5" fmla="*/ 10000 w 10000"/>
              <a:gd name="connsiteY5" fmla="*/ 96 h 10000"/>
              <a:gd name="connsiteX0" fmla="*/ 0 w 10000"/>
              <a:gd name="connsiteY0" fmla="*/ 4979 h 10000"/>
              <a:gd name="connsiteX1" fmla="*/ 2185 w 10000"/>
              <a:gd name="connsiteY1" fmla="*/ 32 h 10000"/>
              <a:gd name="connsiteX2" fmla="*/ 4146 w 10000"/>
              <a:gd name="connsiteY2" fmla="*/ 4886 h 10000"/>
              <a:gd name="connsiteX3" fmla="*/ 6287 w 10000"/>
              <a:gd name="connsiteY3" fmla="*/ 9968 h 10000"/>
              <a:gd name="connsiteX4" fmla="*/ 8289 w 10000"/>
              <a:gd name="connsiteY4" fmla="*/ 4316 h 10000"/>
              <a:gd name="connsiteX5" fmla="*/ 10000 w 10000"/>
              <a:gd name="connsiteY5" fmla="*/ 96 h 10000"/>
              <a:gd name="connsiteX0" fmla="*/ 0 w 10000"/>
              <a:gd name="connsiteY0" fmla="*/ 4979 h 10000"/>
              <a:gd name="connsiteX1" fmla="*/ 2185 w 10000"/>
              <a:gd name="connsiteY1" fmla="*/ 32 h 10000"/>
              <a:gd name="connsiteX2" fmla="*/ 4146 w 10000"/>
              <a:gd name="connsiteY2" fmla="*/ 4886 h 10000"/>
              <a:gd name="connsiteX3" fmla="*/ 6287 w 10000"/>
              <a:gd name="connsiteY3" fmla="*/ 9968 h 10000"/>
              <a:gd name="connsiteX4" fmla="*/ 8289 w 10000"/>
              <a:gd name="connsiteY4" fmla="*/ 4316 h 10000"/>
              <a:gd name="connsiteX5" fmla="*/ 10000 w 10000"/>
              <a:gd name="connsiteY5" fmla="*/ 96 h 10000"/>
              <a:gd name="connsiteX0" fmla="*/ 0 w 10000"/>
              <a:gd name="connsiteY0" fmla="*/ 4979 h 10000"/>
              <a:gd name="connsiteX1" fmla="*/ 2185 w 10000"/>
              <a:gd name="connsiteY1" fmla="*/ 32 h 10000"/>
              <a:gd name="connsiteX2" fmla="*/ 4146 w 10000"/>
              <a:gd name="connsiteY2" fmla="*/ 4886 h 10000"/>
              <a:gd name="connsiteX3" fmla="*/ 6287 w 10000"/>
              <a:gd name="connsiteY3" fmla="*/ 9968 h 10000"/>
              <a:gd name="connsiteX4" fmla="*/ 8289 w 10000"/>
              <a:gd name="connsiteY4" fmla="*/ 4316 h 10000"/>
              <a:gd name="connsiteX5" fmla="*/ 10000 w 10000"/>
              <a:gd name="connsiteY5" fmla="*/ 96 h 10000"/>
              <a:gd name="connsiteX0" fmla="*/ 0 w 10000"/>
              <a:gd name="connsiteY0" fmla="*/ 4979 h 10000"/>
              <a:gd name="connsiteX1" fmla="*/ 2185 w 10000"/>
              <a:gd name="connsiteY1" fmla="*/ 32 h 10000"/>
              <a:gd name="connsiteX2" fmla="*/ 4146 w 10000"/>
              <a:gd name="connsiteY2" fmla="*/ 4886 h 10000"/>
              <a:gd name="connsiteX3" fmla="*/ 6287 w 10000"/>
              <a:gd name="connsiteY3" fmla="*/ 9968 h 10000"/>
              <a:gd name="connsiteX4" fmla="*/ 8289 w 10000"/>
              <a:gd name="connsiteY4" fmla="*/ 4316 h 10000"/>
              <a:gd name="connsiteX5" fmla="*/ 10000 w 10000"/>
              <a:gd name="connsiteY5" fmla="*/ 96 h 10000"/>
              <a:gd name="connsiteX0" fmla="*/ 0 w 10000"/>
              <a:gd name="connsiteY0" fmla="*/ 4979 h 10000"/>
              <a:gd name="connsiteX1" fmla="*/ 2185 w 10000"/>
              <a:gd name="connsiteY1" fmla="*/ 32 h 10000"/>
              <a:gd name="connsiteX2" fmla="*/ 4146 w 10000"/>
              <a:gd name="connsiteY2" fmla="*/ 4886 h 10000"/>
              <a:gd name="connsiteX3" fmla="*/ 6287 w 10000"/>
              <a:gd name="connsiteY3" fmla="*/ 9968 h 10000"/>
              <a:gd name="connsiteX4" fmla="*/ 8289 w 10000"/>
              <a:gd name="connsiteY4" fmla="*/ 4316 h 10000"/>
              <a:gd name="connsiteX5" fmla="*/ 10000 w 10000"/>
              <a:gd name="connsiteY5" fmla="*/ 96 h 10000"/>
              <a:gd name="connsiteX0" fmla="*/ 0 w 10000"/>
              <a:gd name="connsiteY0" fmla="*/ 4979 h 10000"/>
              <a:gd name="connsiteX1" fmla="*/ 2185 w 10000"/>
              <a:gd name="connsiteY1" fmla="*/ 32 h 10000"/>
              <a:gd name="connsiteX2" fmla="*/ 4146 w 10000"/>
              <a:gd name="connsiteY2" fmla="*/ 4886 h 10000"/>
              <a:gd name="connsiteX3" fmla="*/ 6287 w 10000"/>
              <a:gd name="connsiteY3" fmla="*/ 9968 h 10000"/>
              <a:gd name="connsiteX4" fmla="*/ 8289 w 10000"/>
              <a:gd name="connsiteY4" fmla="*/ 4316 h 10000"/>
              <a:gd name="connsiteX5" fmla="*/ 10000 w 10000"/>
              <a:gd name="connsiteY5" fmla="*/ 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4979"/>
                </a:moveTo>
                <a:cubicBezTo>
                  <a:pt x="508" y="2284"/>
                  <a:pt x="1369" y="63"/>
                  <a:pt x="2185" y="32"/>
                </a:cubicBezTo>
                <a:cubicBezTo>
                  <a:pt x="2958" y="0"/>
                  <a:pt x="3638" y="1450"/>
                  <a:pt x="4146" y="4886"/>
                </a:cubicBezTo>
                <a:cubicBezTo>
                  <a:pt x="4653" y="8184"/>
                  <a:pt x="5338" y="10000"/>
                  <a:pt x="6287" y="9968"/>
                </a:cubicBezTo>
                <a:cubicBezTo>
                  <a:pt x="7302" y="9937"/>
                  <a:pt x="7972" y="6020"/>
                  <a:pt x="8289" y="4316"/>
                </a:cubicBezTo>
                <a:cubicBezTo>
                  <a:pt x="8606" y="2612"/>
                  <a:pt x="9132" y="96"/>
                  <a:pt x="10000" y="96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8387903" y="1949226"/>
            <a:ext cx="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>
            <a:spAutoFit/>
          </a:bodyPr>
          <a:lstStyle/>
          <a:p>
            <a:endParaRPr lang="ru-RU"/>
          </a:p>
        </p:txBody>
      </p:sp>
      <p:grpSp>
        <p:nvGrpSpPr>
          <p:cNvPr id="44" name="Group 80"/>
          <p:cNvGrpSpPr>
            <a:grpSpLocks/>
          </p:cNvGrpSpPr>
          <p:nvPr/>
        </p:nvGrpSpPr>
        <p:grpSpPr bwMode="auto">
          <a:xfrm>
            <a:off x="6228184" y="836712"/>
            <a:ext cx="2309812" cy="2043112"/>
            <a:chOff x="3809" y="507"/>
            <a:chExt cx="1455" cy="128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Line 48"/>
            <p:cNvSpPr>
              <a:spLocks noChangeShapeType="1"/>
            </p:cNvSpPr>
            <p:nvPr/>
          </p:nvSpPr>
          <p:spPr bwMode="auto">
            <a:xfrm>
              <a:off x="3809" y="1229"/>
              <a:ext cx="1455" cy="4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49"/>
            <p:cNvSpPr>
              <a:spLocks noChangeShapeType="1"/>
            </p:cNvSpPr>
            <p:nvPr/>
          </p:nvSpPr>
          <p:spPr bwMode="auto">
            <a:xfrm flipV="1">
              <a:off x="3809" y="554"/>
              <a:ext cx="1" cy="117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Text Box 53"/>
            <p:cNvSpPr txBox="1">
              <a:spLocks noChangeArrowheads="1"/>
            </p:cNvSpPr>
            <p:nvPr/>
          </p:nvSpPr>
          <p:spPr bwMode="auto">
            <a:xfrm>
              <a:off x="4175" y="1504"/>
              <a:ext cx="19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sz="2600" dirty="0"/>
                <a:t>в)</a:t>
              </a:r>
              <a:endParaRPr lang="ru-RU" dirty="0"/>
            </a:p>
          </p:txBody>
        </p:sp>
        <p:sp>
          <p:nvSpPr>
            <p:cNvPr id="48" name="Line 58"/>
            <p:cNvSpPr>
              <a:spLocks noChangeShapeType="1"/>
            </p:cNvSpPr>
            <p:nvPr/>
          </p:nvSpPr>
          <p:spPr bwMode="auto">
            <a:xfrm>
              <a:off x="4109" y="771"/>
              <a:ext cx="0" cy="48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sm" len="lg"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49" name="Object 61"/>
            <p:cNvGraphicFramePr>
              <a:graphicFrameLocks noChangeAspect="1"/>
            </p:cNvGraphicFramePr>
            <p:nvPr/>
          </p:nvGraphicFramePr>
          <p:xfrm>
            <a:off x="4052" y="507"/>
            <a:ext cx="914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" name="Equation" r:id="rId22" imgW="1460160" imgH="380880" progId="Equation.DSMT4">
                    <p:embed/>
                  </p:oleObj>
                </mc:Choice>
                <mc:Fallback>
                  <p:oleObj name="Equation" r:id="rId22" imgW="1460160" imgH="380880" progId="Equation.DSMT4">
                    <p:embed/>
                    <p:pic>
                      <p:nvPicPr>
                        <p:cNvPr id="49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2" y="507"/>
                          <a:ext cx="914" cy="2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63"/>
            <p:cNvGraphicFramePr>
              <a:graphicFrameLocks noChangeAspect="1"/>
            </p:cNvGraphicFramePr>
            <p:nvPr/>
          </p:nvGraphicFramePr>
          <p:xfrm>
            <a:off x="4040" y="907"/>
            <a:ext cx="146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" name="Equation" r:id="rId24" imgW="228600" imgH="368280" progId="Equation.DSMT4">
                    <p:embed/>
                  </p:oleObj>
                </mc:Choice>
                <mc:Fallback>
                  <p:oleObj name="Equation" r:id="rId24" imgW="228600" imgH="368280" progId="Equation.DSMT4">
                    <p:embed/>
                    <p:pic>
                      <p:nvPicPr>
                        <p:cNvPr id="50" name="Object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0" y="907"/>
                          <a:ext cx="146" cy="238"/>
                        </a:xfrm>
                        <a:prstGeom prst="rect">
                          <a:avLst/>
                        </a:prstGeom>
                        <a:solidFill>
                          <a:schemeClr val="bg2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" name="Oval 51"/>
            <p:cNvSpPr>
              <a:spLocks noChangeArrowheads="1"/>
            </p:cNvSpPr>
            <p:nvPr/>
          </p:nvSpPr>
          <p:spPr bwMode="auto">
            <a:xfrm>
              <a:off x="4355" y="1211"/>
              <a:ext cx="51" cy="40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auto">
            <a:xfrm>
              <a:off x="4901" y="1213"/>
              <a:ext cx="48" cy="42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53" name="Object 67"/>
            <p:cNvGraphicFramePr>
              <a:graphicFrameLocks noChangeAspect="1"/>
            </p:cNvGraphicFramePr>
            <p:nvPr/>
          </p:nvGraphicFramePr>
          <p:xfrm>
            <a:off x="4743" y="1275"/>
            <a:ext cx="130" cy="1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" name="Equation" r:id="rId26" imgW="203040" imgH="228600" progId="Equation.DSMT4">
                    <p:embed/>
                  </p:oleObj>
                </mc:Choice>
                <mc:Fallback>
                  <p:oleObj name="Equation" r:id="rId26" imgW="203040" imgH="228600" progId="Equation.DSMT4">
                    <p:embed/>
                    <p:pic>
                      <p:nvPicPr>
                        <p:cNvPr id="53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3" y="1275"/>
                          <a:ext cx="130" cy="1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Object 70"/>
            <p:cNvGraphicFramePr>
              <a:graphicFrameLocks noChangeAspect="1"/>
            </p:cNvGraphicFramePr>
            <p:nvPr/>
          </p:nvGraphicFramePr>
          <p:xfrm>
            <a:off x="5151" y="1285"/>
            <a:ext cx="88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" name="Equation" r:id="rId28" imgW="139680" imgH="241200" progId="Equation.DSMT4">
                    <p:embed/>
                  </p:oleObj>
                </mc:Choice>
                <mc:Fallback>
                  <p:oleObj name="Equation" r:id="rId28" imgW="139680" imgH="241200" progId="Equation.DSMT4">
                    <p:embed/>
                    <p:pic>
                      <p:nvPicPr>
                        <p:cNvPr id="54" name="Object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51" y="1285"/>
                          <a:ext cx="88" cy="1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5" name="Rectangle 71"/>
          <p:cNvSpPr>
            <a:spLocks noChangeArrowheads="1"/>
          </p:cNvSpPr>
          <p:nvPr/>
        </p:nvSpPr>
        <p:spPr bwMode="auto">
          <a:xfrm>
            <a:off x="1442591" y="3495729"/>
            <a:ext cx="55788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baseline="-25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конденсатордағы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зарядтың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амплитудалық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мәні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72"/>
          <p:cNvSpPr>
            <a:spLocks noChangeArrowheads="1"/>
          </p:cNvSpPr>
          <p:nvPr/>
        </p:nvSpPr>
        <p:spPr bwMode="auto">
          <a:xfrm>
            <a:off x="4292153" y="3014439"/>
            <a:ext cx="1599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Бұл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жағдайда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grpSp>
        <p:nvGrpSpPr>
          <p:cNvPr id="63" name="Группа 62"/>
          <p:cNvGrpSpPr/>
          <p:nvPr/>
        </p:nvGrpSpPr>
        <p:grpSpPr>
          <a:xfrm>
            <a:off x="1043608" y="4839177"/>
            <a:ext cx="7056784" cy="390023"/>
            <a:chOff x="1979712" y="5386388"/>
            <a:chExt cx="7056784" cy="390023"/>
          </a:xfrm>
        </p:grpSpPr>
        <p:sp>
          <p:nvSpPr>
            <p:cNvPr id="60" name="Rectangle 76"/>
            <p:cNvSpPr>
              <a:spLocks noChangeArrowheads="1"/>
            </p:cNvSpPr>
            <p:nvPr/>
          </p:nvSpPr>
          <p:spPr bwMode="auto">
            <a:xfrm>
              <a:off x="1979712" y="5407079"/>
              <a:ext cx="7056784" cy="369332"/>
            </a:xfrm>
            <a:prstGeom prst="rect">
              <a:avLst/>
            </a:prstGeom>
            <a:noFill/>
            <a:ln w="3175" cmpd="sng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T 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— </a:t>
              </a:r>
              <a:r>
                <a:rPr lang="ru-RU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тербеліс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периоды                                      </a:t>
              </a:r>
              <a:r>
                <a:rPr lang="ru-RU" b="1" i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—   Томсон </a:t>
              </a:r>
              <a:r>
                <a:rPr lang="ru-RU" b="1" i="1" dirty="0" err="1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формуласы</a:t>
              </a:r>
              <a:endParaRPr lang="ru-RU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39" name="Object 15"/>
            <p:cNvGraphicFramePr>
              <a:graphicFrameLocks noChangeAspect="1"/>
            </p:cNvGraphicFramePr>
            <p:nvPr/>
          </p:nvGraphicFramePr>
          <p:xfrm>
            <a:off x="4994647" y="5386388"/>
            <a:ext cx="1162050" cy="325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3" name="Equation" r:id="rId30" imgW="1168200" imgH="317160" progId="Equation.DSMT4">
                    <p:embed/>
                  </p:oleObj>
                </mc:Choice>
                <mc:Fallback>
                  <p:oleObj name="Equation" r:id="rId30" imgW="1168200" imgH="317160" progId="Equation.DSMT4">
                    <p:embed/>
                    <p:pic>
                      <p:nvPicPr>
                        <p:cNvPr id="1039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4647" y="5386388"/>
                          <a:ext cx="1162050" cy="3254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7" name="Rectangle 73"/>
          <p:cNvSpPr>
            <a:spLocks noChangeArrowheads="1"/>
          </p:cNvSpPr>
          <p:nvPr/>
        </p:nvSpPr>
        <p:spPr bwMode="auto">
          <a:xfrm>
            <a:off x="1296541" y="3940229"/>
            <a:ext cx="67783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baseline="-25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baseline="-25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/С 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—амплитудное значение напряжения на конденсаторе; </a:t>
            </a:r>
          </a:p>
        </p:txBody>
      </p:sp>
      <p:sp>
        <p:nvSpPr>
          <p:cNvPr id="58" name="Rectangle 74"/>
          <p:cNvSpPr>
            <a:spLocks noChangeArrowheads="1"/>
          </p:cNvSpPr>
          <p:nvPr/>
        </p:nvSpPr>
        <p:spPr bwMode="auto">
          <a:xfrm>
            <a:off x="1652141" y="4359329"/>
            <a:ext cx="61366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baseline="-25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 </a:t>
            </a:r>
            <a:r>
              <a:rPr lang="en-US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en-US" b="1" baseline="-25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конденсатордағы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кернеудің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амплитудалық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мәні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70" name="Заголовок 1"/>
          <p:cNvSpPr txBox="1">
            <a:spLocks/>
          </p:cNvSpPr>
          <p:nvPr/>
        </p:nvSpPr>
        <p:spPr>
          <a:xfrm>
            <a:off x="20320" y="6610550"/>
            <a:ext cx="1884328" cy="216024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В.П. Сафронов </a:t>
            </a:r>
            <a:r>
              <a:rPr kumimoji="0" lang="ru-RU" sz="800" b="0" i="0" u="none" strike="noStrike" kern="1200" cap="none" spc="0" normalizeH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itchFamily="18" charset="0"/>
                <a:ea typeface="+mj-ea"/>
                <a:cs typeface="+mj-cs"/>
              </a:rPr>
              <a:t>2015 </a:t>
            </a:r>
            <a:r>
              <a:rPr kumimoji="0" lang="en-US" sz="800" b="0" i="0" u="none" strike="noStrike" kern="1200" cap="none" spc="0" normalizeH="0" noProof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itchFamily="18" charset="0"/>
                <a:ea typeface="+mj-ea"/>
                <a:cs typeface="+mj-cs"/>
              </a:rPr>
              <a:t>safron</a:t>
            </a:r>
            <a: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+mj-ea"/>
                <a:cs typeface="+mj-cs"/>
              </a:rPr>
              <a:t>-47@mail.ru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41068238"/>
      </p:ext>
    </p:extLst>
  </p:cSld>
  <p:clrMapOvr>
    <a:masterClrMapping/>
  </p:clrMapOvr>
  <p:transition spd="med">
    <p:wedg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67" grpId="0" animBg="1"/>
      <p:bldP spid="66" grpId="0" animBg="1"/>
      <p:bldP spid="3" grpId="0" animBg="1"/>
      <p:bldP spid="28" grpId="0" animBg="1"/>
      <p:bldP spid="40" grpId="0" animBg="1"/>
      <p:bldP spid="55" grpId="0"/>
      <p:bldP spid="56" grpId="0"/>
      <p:bldP spid="57" grpId="0"/>
      <p:bldP spid="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490066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tabLst>
                <a:tab pos="180975" algn="l"/>
              </a:tabLst>
            </a:pPr>
            <a:r>
              <a:rPr lang="ru-RU" sz="2200" u="sng" dirty="0" err="1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Тербелмелі</a:t>
            </a:r>
            <a:r>
              <a:rPr lang="ru-RU" sz="2200" u="sng" dirty="0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ru-RU" sz="2200" u="sng" dirty="0" err="1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контурдағы</a:t>
            </a:r>
            <a:r>
              <a:rPr lang="ru-RU" sz="2200" u="sng" dirty="0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ru-RU" sz="2200" u="sng" dirty="0" err="1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энергияның</a:t>
            </a:r>
            <a:r>
              <a:rPr lang="ru-RU" sz="2200" u="sng" dirty="0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ru-RU" sz="2200" u="sng" dirty="0" err="1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өзгеруі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649412" y="2187575"/>
            <a:ext cx="116681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/>
          <a:lstStyle/>
          <a:p>
            <a:pPr algn="ctr"/>
            <a:r>
              <a:rPr lang="ru-RU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0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endParaRPr lang="ru-RU" sz="2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21"/>
          <p:cNvGrpSpPr>
            <a:grpSpLocks/>
          </p:cNvGrpSpPr>
          <p:nvPr/>
        </p:nvGrpSpPr>
        <p:grpSpPr bwMode="auto">
          <a:xfrm>
            <a:off x="179512" y="539751"/>
            <a:ext cx="2076450" cy="1651002"/>
            <a:chOff x="218" y="340"/>
            <a:chExt cx="1308" cy="10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1140" y="340"/>
              <a:ext cx="386" cy="1040"/>
              <a:chOff x="3177" y="8773"/>
              <a:chExt cx="386" cy="1145"/>
            </a:xfrm>
          </p:grpSpPr>
          <p:sp>
            <p:nvSpPr>
              <p:cNvPr id="27" name="Freeform 8"/>
              <p:cNvSpPr>
                <a:spLocks/>
              </p:cNvSpPr>
              <p:nvPr/>
            </p:nvSpPr>
            <p:spPr bwMode="auto">
              <a:xfrm>
                <a:off x="3202" y="9022"/>
                <a:ext cx="352" cy="219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99" y="219"/>
                  </a:cxn>
                </a:cxnLst>
                <a:rect l="0" t="0" r="r" b="b"/>
                <a:pathLst>
                  <a:path w="352" h="219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22" y="129"/>
                      <a:pt x="337" y="157"/>
                    </a:cubicBezTo>
                    <a:cubicBezTo>
                      <a:pt x="352" y="184"/>
                      <a:pt x="149" y="206"/>
                      <a:pt x="99" y="219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Freeform 9"/>
              <p:cNvSpPr>
                <a:spLocks/>
              </p:cNvSpPr>
              <p:nvPr/>
            </p:nvSpPr>
            <p:spPr bwMode="auto">
              <a:xfrm>
                <a:off x="3199" y="9162"/>
                <a:ext cx="352" cy="219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99" y="219"/>
                  </a:cxn>
                </a:cxnLst>
                <a:rect l="0" t="0" r="r" b="b"/>
                <a:pathLst>
                  <a:path w="352" h="219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22" y="129"/>
                      <a:pt x="337" y="157"/>
                    </a:cubicBezTo>
                    <a:cubicBezTo>
                      <a:pt x="352" y="184"/>
                      <a:pt x="149" y="206"/>
                      <a:pt x="99" y="219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Freeform 10"/>
              <p:cNvSpPr>
                <a:spLocks/>
              </p:cNvSpPr>
              <p:nvPr/>
            </p:nvSpPr>
            <p:spPr bwMode="auto">
              <a:xfrm>
                <a:off x="3199" y="9300"/>
                <a:ext cx="352" cy="219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99" y="219"/>
                  </a:cxn>
                </a:cxnLst>
                <a:rect l="0" t="0" r="r" b="b"/>
                <a:pathLst>
                  <a:path w="352" h="219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22" y="129"/>
                      <a:pt x="337" y="157"/>
                    </a:cubicBezTo>
                    <a:cubicBezTo>
                      <a:pt x="352" y="184"/>
                      <a:pt x="149" y="206"/>
                      <a:pt x="99" y="219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Freeform 11"/>
              <p:cNvSpPr>
                <a:spLocks/>
              </p:cNvSpPr>
              <p:nvPr/>
            </p:nvSpPr>
            <p:spPr bwMode="auto">
              <a:xfrm>
                <a:off x="3199" y="9437"/>
                <a:ext cx="352" cy="219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99" y="219"/>
                  </a:cxn>
                </a:cxnLst>
                <a:rect l="0" t="0" r="r" b="b"/>
                <a:pathLst>
                  <a:path w="352" h="219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22" y="129"/>
                      <a:pt x="337" y="157"/>
                    </a:cubicBezTo>
                    <a:cubicBezTo>
                      <a:pt x="352" y="184"/>
                      <a:pt x="149" y="206"/>
                      <a:pt x="99" y="219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Freeform 12"/>
              <p:cNvSpPr>
                <a:spLocks/>
              </p:cNvSpPr>
              <p:nvPr/>
            </p:nvSpPr>
            <p:spPr bwMode="auto">
              <a:xfrm>
                <a:off x="3199" y="9574"/>
                <a:ext cx="364" cy="161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170" y="182"/>
                  </a:cxn>
                </a:cxnLst>
                <a:rect l="0" t="0" r="r" b="b"/>
                <a:pathLst>
                  <a:path w="364" h="182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10" y="136"/>
                      <a:pt x="337" y="157"/>
                    </a:cubicBezTo>
                    <a:cubicBezTo>
                      <a:pt x="364" y="178"/>
                      <a:pt x="205" y="177"/>
                      <a:pt x="170" y="182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Freeform 13"/>
              <p:cNvSpPr>
                <a:spLocks/>
              </p:cNvSpPr>
              <p:nvPr/>
            </p:nvSpPr>
            <p:spPr bwMode="auto">
              <a:xfrm>
                <a:off x="3177" y="8934"/>
                <a:ext cx="371" cy="160"/>
              </a:xfrm>
              <a:custGeom>
                <a:avLst/>
                <a:gdLst/>
                <a:ahLst/>
                <a:cxnLst>
                  <a:cxn ang="0">
                    <a:pos x="198" y="1"/>
                  </a:cxn>
                  <a:cxn ang="0">
                    <a:pos x="26" y="20"/>
                  </a:cxn>
                  <a:cxn ang="0">
                    <a:pos x="356" y="123"/>
                  </a:cxn>
                  <a:cxn ang="0">
                    <a:pos x="118" y="185"/>
                  </a:cxn>
                </a:cxnLst>
                <a:rect l="0" t="0" r="r" b="b"/>
                <a:pathLst>
                  <a:path w="371" h="185">
                    <a:moveTo>
                      <a:pt x="198" y="1"/>
                    </a:moveTo>
                    <a:cubicBezTo>
                      <a:pt x="170" y="4"/>
                      <a:pt x="0" y="0"/>
                      <a:pt x="26" y="20"/>
                    </a:cubicBezTo>
                    <a:cubicBezTo>
                      <a:pt x="52" y="40"/>
                      <a:pt x="341" y="95"/>
                      <a:pt x="356" y="123"/>
                    </a:cubicBezTo>
                    <a:cubicBezTo>
                      <a:pt x="371" y="150"/>
                      <a:pt x="168" y="172"/>
                      <a:pt x="118" y="185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Line 14"/>
              <p:cNvSpPr>
                <a:spLocks noChangeShapeType="1"/>
              </p:cNvSpPr>
              <p:nvPr/>
            </p:nvSpPr>
            <p:spPr bwMode="auto">
              <a:xfrm flipH="1" flipV="1">
                <a:off x="3375" y="8773"/>
                <a:ext cx="1" cy="173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Line 15"/>
              <p:cNvSpPr>
                <a:spLocks noChangeShapeType="1"/>
              </p:cNvSpPr>
              <p:nvPr/>
            </p:nvSpPr>
            <p:spPr bwMode="auto">
              <a:xfrm flipH="1">
                <a:off x="3367" y="9727"/>
                <a:ext cx="1" cy="191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" name="Line 16"/>
            <p:cNvSpPr>
              <a:spLocks noChangeShapeType="1"/>
            </p:cNvSpPr>
            <p:nvPr/>
          </p:nvSpPr>
          <p:spPr bwMode="auto">
            <a:xfrm flipH="1">
              <a:off x="444" y="352"/>
              <a:ext cx="892" cy="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>
              <a:off x="443" y="342"/>
              <a:ext cx="2" cy="349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 flipH="1" flipV="1">
              <a:off x="450" y="1364"/>
              <a:ext cx="882" cy="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19"/>
            <p:cNvSpPr>
              <a:spLocks noChangeShapeType="1"/>
            </p:cNvSpPr>
            <p:nvPr/>
          </p:nvSpPr>
          <p:spPr bwMode="auto">
            <a:xfrm>
              <a:off x="444" y="1013"/>
              <a:ext cx="2" cy="362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Line 22"/>
            <p:cNvSpPr>
              <a:spLocks noChangeShapeType="1"/>
            </p:cNvSpPr>
            <p:nvPr/>
          </p:nvSpPr>
          <p:spPr bwMode="auto">
            <a:xfrm rot="-5400000">
              <a:off x="333" y="1037"/>
              <a:ext cx="1" cy="10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3" name="Group 23"/>
            <p:cNvGrpSpPr>
              <a:grpSpLocks/>
            </p:cNvGrpSpPr>
            <p:nvPr/>
          </p:nvGrpSpPr>
          <p:grpSpPr bwMode="auto">
            <a:xfrm>
              <a:off x="286" y="551"/>
              <a:ext cx="109" cy="109"/>
              <a:chOff x="1978" y="8955"/>
              <a:chExt cx="109" cy="109"/>
            </a:xfrm>
          </p:grpSpPr>
          <p:sp>
            <p:nvSpPr>
              <p:cNvPr id="25" name="Line 24"/>
              <p:cNvSpPr>
                <a:spLocks noChangeShapeType="1"/>
              </p:cNvSpPr>
              <p:nvPr/>
            </p:nvSpPr>
            <p:spPr bwMode="auto">
              <a:xfrm rot="-5400000">
                <a:off x="2032" y="8955"/>
                <a:ext cx="1" cy="10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Line 25"/>
              <p:cNvSpPr>
                <a:spLocks noChangeShapeType="1"/>
              </p:cNvSpPr>
              <p:nvPr/>
            </p:nvSpPr>
            <p:spPr bwMode="auto">
              <a:xfrm rot="-10800000">
                <a:off x="2032" y="8955"/>
                <a:ext cx="1" cy="10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4" name="Group 26"/>
            <p:cNvGrpSpPr>
              <a:grpSpLocks/>
            </p:cNvGrpSpPr>
            <p:nvPr/>
          </p:nvGrpSpPr>
          <p:grpSpPr bwMode="auto">
            <a:xfrm>
              <a:off x="246" y="722"/>
              <a:ext cx="395" cy="269"/>
              <a:chOff x="1771" y="8765"/>
              <a:chExt cx="395" cy="269"/>
            </a:xfrm>
          </p:grpSpPr>
          <p:sp>
            <p:nvSpPr>
              <p:cNvPr id="20" name="Line 27"/>
              <p:cNvSpPr>
                <a:spLocks noChangeShapeType="1"/>
              </p:cNvSpPr>
              <p:nvPr/>
            </p:nvSpPr>
            <p:spPr bwMode="auto">
              <a:xfrm>
                <a:off x="1771" y="8765"/>
                <a:ext cx="1" cy="268"/>
              </a:xfrm>
              <a:prstGeom prst="line">
                <a:avLst/>
              </a:prstGeom>
              <a:noFill/>
              <a:ln w="38100">
                <a:solidFill>
                  <a:srgbClr val="0000A8"/>
                </a:solidFill>
                <a:round/>
                <a:headEnd/>
                <a:tailEnd type="triangle" w="sm" len="lg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Line 28"/>
              <p:cNvSpPr>
                <a:spLocks noChangeShapeType="1"/>
              </p:cNvSpPr>
              <p:nvPr/>
            </p:nvSpPr>
            <p:spPr bwMode="auto">
              <a:xfrm>
                <a:off x="1869" y="8765"/>
                <a:ext cx="1" cy="268"/>
              </a:xfrm>
              <a:prstGeom prst="line">
                <a:avLst/>
              </a:prstGeom>
              <a:noFill/>
              <a:ln w="38100">
                <a:solidFill>
                  <a:srgbClr val="0000A8"/>
                </a:solidFill>
                <a:round/>
                <a:headEnd/>
                <a:tailEnd type="triangle" w="sm" len="lg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Line 29"/>
              <p:cNvSpPr>
                <a:spLocks noChangeShapeType="1"/>
              </p:cNvSpPr>
              <p:nvPr/>
            </p:nvSpPr>
            <p:spPr bwMode="auto">
              <a:xfrm>
                <a:off x="1968" y="8766"/>
                <a:ext cx="1" cy="268"/>
              </a:xfrm>
              <a:prstGeom prst="line">
                <a:avLst/>
              </a:prstGeom>
              <a:noFill/>
              <a:ln w="38100">
                <a:solidFill>
                  <a:srgbClr val="0000A8"/>
                </a:solidFill>
                <a:round/>
                <a:headEnd/>
                <a:tailEnd type="triangle" w="sm" len="lg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Line 30"/>
              <p:cNvSpPr>
                <a:spLocks noChangeShapeType="1"/>
              </p:cNvSpPr>
              <p:nvPr/>
            </p:nvSpPr>
            <p:spPr bwMode="auto">
              <a:xfrm>
                <a:off x="2066" y="8766"/>
                <a:ext cx="1" cy="268"/>
              </a:xfrm>
              <a:prstGeom prst="line">
                <a:avLst/>
              </a:prstGeom>
              <a:noFill/>
              <a:ln w="38100">
                <a:solidFill>
                  <a:srgbClr val="0000A8"/>
                </a:solidFill>
                <a:round/>
                <a:headEnd/>
                <a:tailEnd type="triangle" w="sm" len="lg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Line 31"/>
              <p:cNvSpPr>
                <a:spLocks noChangeShapeType="1"/>
              </p:cNvSpPr>
              <p:nvPr/>
            </p:nvSpPr>
            <p:spPr bwMode="auto">
              <a:xfrm>
                <a:off x="2165" y="8765"/>
                <a:ext cx="1" cy="268"/>
              </a:xfrm>
              <a:prstGeom prst="line">
                <a:avLst/>
              </a:prstGeom>
              <a:noFill/>
              <a:ln w="38100">
                <a:solidFill>
                  <a:srgbClr val="0000A8"/>
                </a:solidFill>
                <a:round/>
                <a:headEnd/>
                <a:tailEnd type="triangle" w="sm" len="lg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6" name="Text Box 33"/>
            <p:cNvSpPr txBox="1">
              <a:spLocks noChangeArrowheads="1"/>
            </p:cNvSpPr>
            <p:nvPr/>
          </p:nvSpPr>
          <p:spPr bwMode="auto">
            <a:xfrm>
              <a:off x="507" y="390"/>
              <a:ext cx="437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lIns="0" tIns="0" rIns="0" bIns="0">
              <a:spAutoFit/>
            </a:bodyPr>
            <a:lstStyle/>
            <a:p>
              <a:r>
                <a:rPr lang="ru-RU" sz="2400" b="1" i="1" dirty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ru-RU" sz="2400" b="1" baseline="-25000" dirty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400" b="1" i="1" dirty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ru-RU" sz="2400" b="1" baseline="-25000" dirty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  <a:p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7" name="Group 120"/>
            <p:cNvGrpSpPr>
              <a:grpSpLocks/>
            </p:cNvGrpSpPr>
            <p:nvPr/>
          </p:nvGrpSpPr>
          <p:grpSpPr bwMode="auto">
            <a:xfrm>
              <a:off x="720" y="676"/>
              <a:ext cx="341" cy="298"/>
              <a:chOff x="738" y="676"/>
              <a:chExt cx="341" cy="298"/>
            </a:xfrm>
          </p:grpSpPr>
          <p:sp>
            <p:nvSpPr>
              <p:cNvPr id="18" name="Oval 21"/>
              <p:cNvSpPr>
                <a:spLocks noChangeArrowheads="1"/>
              </p:cNvSpPr>
              <p:nvPr/>
            </p:nvSpPr>
            <p:spPr bwMode="auto">
              <a:xfrm>
                <a:off x="738" y="679"/>
                <a:ext cx="341" cy="295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prstDash val="solid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Text Box 34"/>
              <p:cNvSpPr txBox="1">
                <a:spLocks noChangeArrowheads="1"/>
              </p:cNvSpPr>
              <p:nvPr/>
            </p:nvSpPr>
            <p:spPr bwMode="auto">
              <a:xfrm>
                <a:off x="842" y="676"/>
                <a:ext cx="23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lIns="0" tIns="0" rIns="0" bIns="0">
                <a:spAutoFit/>
              </a:bodyPr>
              <a:lstStyle/>
              <a:p>
                <a:r>
                  <a:rPr lang="ru-RU" sz="3000" b="1" i="1" dirty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218" y="1010"/>
              <a:ext cx="452" cy="3"/>
            </a:xfrm>
            <a:prstGeom prst="line">
              <a:avLst/>
            </a:prstGeom>
            <a:noFill/>
            <a:ln w="57150">
              <a:solidFill>
                <a:srgbClr val="0000A8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218" y="696"/>
              <a:ext cx="452" cy="1"/>
            </a:xfrm>
            <a:prstGeom prst="line">
              <a:avLst/>
            </a:prstGeom>
            <a:noFill/>
            <a:ln w="57150">
              <a:solidFill>
                <a:srgbClr val="E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Text Box 52"/>
          <p:cNvSpPr txBox="1">
            <a:spLocks noChangeArrowheads="1"/>
          </p:cNvSpPr>
          <p:nvPr/>
        </p:nvSpPr>
        <p:spPr bwMode="auto">
          <a:xfrm>
            <a:off x="2744912" y="2187575"/>
            <a:ext cx="153828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/>
          <a:lstStyle/>
          <a:p>
            <a:pPr algn="ctr"/>
            <a:r>
              <a:rPr lang="ru-RU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= T/4</a:t>
            </a:r>
            <a:endParaRPr lang="ru-RU" sz="2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122"/>
          <p:cNvGrpSpPr>
            <a:grpSpLocks/>
          </p:cNvGrpSpPr>
          <p:nvPr/>
        </p:nvGrpSpPr>
        <p:grpSpPr bwMode="auto">
          <a:xfrm>
            <a:off x="2343275" y="514347"/>
            <a:ext cx="2108200" cy="1635125"/>
            <a:chOff x="1581" y="324"/>
            <a:chExt cx="1328" cy="10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2431" y="430"/>
              <a:ext cx="175" cy="816"/>
            </a:xfrm>
            <a:prstGeom prst="ellipse">
              <a:avLst/>
            </a:prstGeom>
            <a:noFill/>
            <a:ln w="76200">
              <a:solidFill>
                <a:srgbClr val="B9563B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2734" y="427"/>
              <a:ext cx="175" cy="816"/>
            </a:xfrm>
            <a:prstGeom prst="ellipse">
              <a:avLst/>
            </a:prstGeom>
            <a:noFill/>
            <a:ln w="76200">
              <a:solidFill>
                <a:srgbClr val="B9563B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1581" y="678"/>
              <a:ext cx="452" cy="1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1581" y="992"/>
              <a:ext cx="452" cy="3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/>
          </p:nvGrpSpPr>
          <p:grpSpPr bwMode="auto">
            <a:xfrm>
              <a:off x="2485" y="324"/>
              <a:ext cx="386" cy="1030"/>
              <a:chOff x="3177" y="8775"/>
              <a:chExt cx="386" cy="1134"/>
            </a:xfrm>
          </p:grpSpPr>
          <p:sp>
            <p:nvSpPr>
              <p:cNvPr id="55" name="Freeform 40"/>
              <p:cNvSpPr>
                <a:spLocks/>
              </p:cNvSpPr>
              <p:nvPr/>
            </p:nvSpPr>
            <p:spPr bwMode="auto">
              <a:xfrm>
                <a:off x="3202" y="9022"/>
                <a:ext cx="352" cy="219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99" y="219"/>
                  </a:cxn>
                </a:cxnLst>
                <a:rect l="0" t="0" r="r" b="b"/>
                <a:pathLst>
                  <a:path w="352" h="219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22" y="129"/>
                      <a:pt x="337" y="157"/>
                    </a:cubicBezTo>
                    <a:cubicBezTo>
                      <a:pt x="352" y="184"/>
                      <a:pt x="149" y="206"/>
                      <a:pt x="99" y="219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" name="Freeform 41"/>
              <p:cNvSpPr>
                <a:spLocks/>
              </p:cNvSpPr>
              <p:nvPr/>
            </p:nvSpPr>
            <p:spPr bwMode="auto">
              <a:xfrm>
                <a:off x="3199" y="9162"/>
                <a:ext cx="352" cy="219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99" y="219"/>
                  </a:cxn>
                </a:cxnLst>
                <a:rect l="0" t="0" r="r" b="b"/>
                <a:pathLst>
                  <a:path w="352" h="219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22" y="129"/>
                      <a:pt x="337" y="157"/>
                    </a:cubicBezTo>
                    <a:cubicBezTo>
                      <a:pt x="352" y="184"/>
                      <a:pt x="149" y="206"/>
                      <a:pt x="99" y="219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" name="Freeform 42"/>
              <p:cNvSpPr>
                <a:spLocks/>
              </p:cNvSpPr>
              <p:nvPr/>
            </p:nvSpPr>
            <p:spPr bwMode="auto">
              <a:xfrm>
                <a:off x="3199" y="9300"/>
                <a:ext cx="352" cy="219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99" y="219"/>
                  </a:cxn>
                </a:cxnLst>
                <a:rect l="0" t="0" r="r" b="b"/>
                <a:pathLst>
                  <a:path w="352" h="219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22" y="129"/>
                      <a:pt x="337" y="157"/>
                    </a:cubicBezTo>
                    <a:cubicBezTo>
                      <a:pt x="352" y="184"/>
                      <a:pt x="149" y="206"/>
                      <a:pt x="99" y="219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" name="Freeform 43"/>
              <p:cNvSpPr>
                <a:spLocks/>
              </p:cNvSpPr>
              <p:nvPr/>
            </p:nvSpPr>
            <p:spPr bwMode="auto">
              <a:xfrm>
                <a:off x="3199" y="9437"/>
                <a:ext cx="352" cy="219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99" y="219"/>
                  </a:cxn>
                </a:cxnLst>
                <a:rect l="0" t="0" r="r" b="b"/>
                <a:pathLst>
                  <a:path w="352" h="219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22" y="129"/>
                      <a:pt x="337" y="157"/>
                    </a:cubicBezTo>
                    <a:cubicBezTo>
                      <a:pt x="352" y="184"/>
                      <a:pt x="149" y="206"/>
                      <a:pt x="99" y="219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" name="Freeform 44"/>
              <p:cNvSpPr>
                <a:spLocks/>
              </p:cNvSpPr>
              <p:nvPr/>
            </p:nvSpPr>
            <p:spPr bwMode="auto">
              <a:xfrm>
                <a:off x="3199" y="9574"/>
                <a:ext cx="364" cy="161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170" y="182"/>
                  </a:cxn>
                </a:cxnLst>
                <a:rect l="0" t="0" r="r" b="b"/>
                <a:pathLst>
                  <a:path w="364" h="182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10" y="136"/>
                      <a:pt x="337" y="157"/>
                    </a:cubicBezTo>
                    <a:cubicBezTo>
                      <a:pt x="364" y="178"/>
                      <a:pt x="205" y="177"/>
                      <a:pt x="170" y="182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" name="Freeform 45"/>
              <p:cNvSpPr>
                <a:spLocks/>
              </p:cNvSpPr>
              <p:nvPr/>
            </p:nvSpPr>
            <p:spPr bwMode="auto">
              <a:xfrm>
                <a:off x="3177" y="8934"/>
                <a:ext cx="371" cy="160"/>
              </a:xfrm>
              <a:custGeom>
                <a:avLst/>
                <a:gdLst/>
                <a:ahLst/>
                <a:cxnLst>
                  <a:cxn ang="0">
                    <a:pos x="198" y="1"/>
                  </a:cxn>
                  <a:cxn ang="0">
                    <a:pos x="26" y="20"/>
                  </a:cxn>
                  <a:cxn ang="0">
                    <a:pos x="356" y="123"/>
                  </a:cxn>
                  <a:cxn ang="0">
                    <a:pos x="118" y="185"/>
                  </a:cxn>
                </a:cxnLst>
                <a:rect l="0" t="0" r="r" b="b"/>
                <a:pathLst>
                  <a:path w="371" h="185">
                    <a:moveTo>
                      <a:pt x="198" y="1"/>
                    </a:moveTo>
                    <a:cubicBezTo>
                      <a:pt x="170" y="4"/>
                      <a:pt x="0" y="0"/>
                      <a:pt x="26" y="20"/>
                    </a:cubicBezTo>
                    <a:cubicBezTo>
                      <a:pt x="52" y="40"/>
                      <a:pt x="341" y="95"/>
                      <a:pt x="356" y="123"/>
                    </a:cubicBezTo>
                    <a:cubicBezTo>
                      <a:pt x="371" y="150"/>
                      <a:pt x="168" y="172"/>
                      <a:pt x="118" y="185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" name="Line 46"/>
              <p:cNvSpPr>
                <a:spLocks noChangeShapeType="1"/>
              </p:cNvSpPr>
              <p:nvPr/>
            </p:nvSpPr>
            <p:spPr bwMode="auto">
              <a:xfrm flipH="1" flipV="1">
                <a:off x="3375" y="8775"/>
                <a:ext cx="3" cy="172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" name="Line 47"/>
              <p:cNvSpPr>
                <a:spLocks noChangeShapeType="1"/>
              </p:cNvSpPr>
              <p:nvPr/>
            </p:nvSpPr>
            <p:spPr bwMode="auto">
              <a:xfrm>
                <a:off x="3369" y="9725"/>
                <a:ext cx="0" cy="184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2" name="Line 48"/>
            <p:cNvSpPr>
              <a:spLocks noChangeShapeType="1"/>
            </p:cNvSpPr>
            <p:nvPr/>
          </p:nvSpPr>
          <p:spPr bwMode="auto">
            <a:xfrm flipH="1">
              <a:off x="1809" y="336"/>
              <a:ext cx="868" cy="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Line 49"/>
            <p:cNvSpPr>
              <a:spLocks noChangeShapeType="1"/>
            </p:cNvSpPr>
            <p:nvPr/>
          </p:nvSpPr>
          <p:spPr bwMode="auto">
            <a:xfrm>
              <a:off x="1806" y="324"/>
              <a:ext cx="2" cy="349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Line 50"/>
            <p:cNvSpPr>
              <a:spLocks noChangeShapeType="1"/>
            </p:cNvSpPr>
            <p:nvPr/>
          </p:nvSpPr>
          <p:spPr bwMode="auto">
            <a:xfrm flipH="1" flipV="1">
              <a:off x="1809" y="1341"/>
              <a:ext cx="864" cy="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Line 51"/>
            <p:cNvSpPr>
              <a:spLocks noChangeShapeType="1"/>
            </p:cNvSpPr>
            <p:nvPr/>
          </p:nvSpPr>
          <p:spPr bwMode="auto">
            <a:xfrm>
              <a:off x="1807" y="990"/>
              <a:ext cx="2" cy="362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Line 53"/>
            <p:cNvSpPr>
              <a:spLocks noChangeShapeType="1"/>
            </p:cNvSpPr>
            <p:nvPr/>
          </p:nvSpPr>
          <p:spPr bwMode="auto">
            <a:xfrm flipV="1">
              <a:off x="2088" y="337"/>
              <a:ext cx="21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lg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 Box 54"/>
            <p:cNvSpPr txBox="1">
              <a:spLocks noChangeArrowheads="1"/>
            </p:cNvSpPr>
            <p:nvPr/>
          </p:nvSpPr>
          <p:spPr bwMode="auto">
            <a:xfrm>
              <a:off x="2088" y="342"/>
              <a:ext cx="2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0" tIns="0" rIns="0" bIns="0">
              <a:spAutoFit/>
            </a:bodyPr>
            <a:lstStyle/>
            <a:p>
              <a:r>
                <a:rPr lang="ru-RU" sz="26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ru-RU" sz="2600" b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Line 55"/>
            <p:cNvSpPr>
              <a:spLocks noChangeShapeType="1"/>
            </p:cNvSpPr>
            <p:nvPr/>
          </p:nvSpPr>
          <p:spPr bwMode="auto">
            <a:xfrm flipH="1" flipV="1">
              <a:off x="2116" y="1340"/>
              <a:ext cx="216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lg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 Box 56"/>
            <p:cNvSpPr txBox="1">
              <a:spLocks noChangeArrowheads="1"/>
            </p:cNvSpPr>
            <p:nvPr/>
          </p:nvSpPr>
          <p:spPr bwMode="auto">
            <a:xfrm>
              <a:off x="2117" y="1026"/>
              <a:ext cx="2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0" tIns="0" rIns="0" bIns="0">
              <a:spAutoFit/>
            </a:bodyPr>
            <a:lstStyle/>
            <a:p>
              <a:r>
                <a:rPr lang="ru-RU" sz="26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ru-RU" sz="2600" b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0" name="Group 57"/>
            <p:cNvGrpSpPr>
              <a:grpSpLocks/>
            </p:cNvGrpSpPr>
            <p:nvPr/>
          </p:nvGrpSpPr>
          <p:grpSpPr bwMode="auto">
            <a:xfrm>
              <a:off x="2044" y="679"/>
              <a:ext cx="320" cy="295"/>
              <a:chOff x="10346" y="6600"/>
              <a:chExt cx="810" cy="737"/>
            </a:xfrm>
          </p:grpSpPr>
          <p:sp>
            <p:nvSpPr>
              <p:cNvPr id="53" name="Oval 58"/>
              <p:cNvSpPr>
                <a:spLocks noChangeArrowheads="1"/>
              </p:cNvSpPr>
              <p:nvPr/>
            </p:nvSpPr>
            <p:spPr bwMode="auto">
              <a:xfrm>
                <a:off x="10346" y="6600"/>
                <a:ext cx="810" cy="737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prstDash val="dash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Text Box 59"/>
              <p:cNvSpPr txBox="1">
                <a:spLocks noChangeArrowheads="1"/>
              </p:cNvSpPr>
              <p:nvPr/>
            </p:nvSpPr>
            <p:spPr bwMode="auto">
              <a:xfrm>
                <a:off x="10629" y="6624"/>
                <a:ext cx="277" cy="6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ru-RU" sz="2600" b="1" dirty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1" name="Line 60"/>
            <p:cNvSpPr>
              <a:spLocks noChangeShapeType="1"/>
            </p:cNvSpPr>
            <p:nvPr/>
          </p:nvSpPr>
          <p:spPr bwMode="auto">
            <a:xfrm flipV="1">
              <a:off x="2434" y="782"/>
              <a:ext cx="0" cy="188"/>
            </a:xfrm>
            <a:prstGeom prst="line">
              <a:avLst/>
            </a:prstGeom>
            <a:noFill/>
            <a:ln w="57150">
              <a:solidFill>
                <a:srgbClr val="B9563B"/>
              </a:solidFill>
              <a:round/>
              <a:headEnd/>
              <a:tailEnd type="triangle" w="med" len="lg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Line 61"/>
            <p:cNvSpPr>
              <a:spLocks noChangeShapeType="1"/>
            </p:cNvSpPr>
            <p:nvPr/>
          </p:nvSpPr>
          <p:spPr bwMode="auto">
            <a:xfrm flipV="1">
              <a:off x="2906" y="782"/>
              <a:ext cx="0" cy="188"/>
            </a:xfrm>
            <a:prstGeom prst="line">
              <a:avLst/>
            </a:prstGeom>
            <a:noFill/>
            <a:ln w="57150">
              <a:solidFill>
                <a:srgbClr val="B9563B"/>
              </a:solidFill>
              <a:round/>
              <a:headEnd/>
              <a:tailEnd type="triangle" w="med" len="lg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5032500" y="2187575"/>
            <a:ext cx="16256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/>
          <a:lstStyle/>
          <a:p>
            <a:pPr algn="ctr"/>
            <a:r>
              <a:rPr lang="ru-RU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0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= T/2</a:t>
            </a:r>
            <a:endParaRPr lang="ru-RU" sz="2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4" name="Group 140"/>
          <p:cNvGrpSpPr>
            <a:grpSpLocks/>
          </p:cNvGrpSpPr>
          <p:nvPr/>
        </p:nvGrpSpPr>
        <p:grpSpPr bwMode="auto">
          <a:xfrm>
            <a:off x="6773987" y="501651"/>
            <a:ext cx="2108200" cy="2101851"/>
            <a:chOff x="4372" y="316"/>
            <a:chExt cx="1328" cy="132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5" name="Text Box 93"/>
            <p:cNvSpPr txBox="1">
              <a:spLocks noChangeArrowheads="1"/>
            </p:cNvSpPr>
            <p:nvPr/>
          </p:nvSpPr>
          <p:spPr bwMode="auto">
            <a:xfrm>
              <a:off x="4642" y="1378"/>
              <a:ext cx="902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0" tIns="0" rIns="0" bIns="0"/>
            <a:lstStyle/>
            <a:p>
              <a:r>
                <a:rPr lang="ru-RU" sz="2000" b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4) </a:t>
              </a:r>
              <a:r>
                <a:rPr lang="ru-RU" sz="2000" b="1" i="1" dirty="0" err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sz="2000" b="1" i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 = 3T/4</a:t>
              </a:r>
              <a:endParaRPr lang="ru-RU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6" name="Group 139"/>
            <p:cNvGrpSpPr>
              <a:grpSpLocks/>
            </p:cNvGrpSpPr>
            <p:nvPr/>
          </p:nvGrpSpPr>
          <p:grpSpPr bwMode="auto">
            <a:xfrm>
              <a:off x="4372" y="316"/>
              <a:ext cx="1328" cy="1030"/>
              <a:chOff x="4372" y="316"/>
              <a:chExt cx="1328" cy="1030"/>
            </a:xfrm>
          </p:grpSpPr>
          <p:sp>
            <p:nvSpPr>
              <p:cNvPr id="67" name="Line 96"/>
              <p:cNvSpPr>
                <a:spLocks noChangeShapeType="1"/>
              </p:cNvSpPr>
              <p:nvPr/>
            </p:nvSpPr>
            <p:spPr bwMode="auto">
              <a:xfrm>
                <a:off x="4372" y="672"/>
                <a:ext cx="452" cy="1"/>
              </a:xfrm>
              <a:prstGeom prst="line">
                <a:avLst/>
              </a:prstGeom>
              <a:noFill/>
              <a:ln w="57150">
                <a:solidFill>
                  <a:srgbClr val="8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" name="Line 97"/>
              <p:cNvSpPr>
                <a:spLocks noChangeShapeType="1"/>
              </p:cNvSpPr>
              <p:nvPr/>
            </p:nvSpPr>
            <p:spPr bwMode="auto">
              <a:xfrm>
                <a:off x="4372" y="986"/>
                <a:ext cx="452" cy="3"/>
              </a:xfrm>
              <a:prstGeom prst="line">
                <a:avLst/>
              </a:prstGeom>
              <a:noFill/>
              <a:ln w="57150">
                <a:solidFill>
                  <a:srgbClr val="8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69" name="Group 124"/>
              <p:cNvGrpSpPr>
                <a:grpSpLocks/>
              </p:cNvGrpSpPr>
              <p:nvPr/>
            </p:nvGrpSpPr>
            <p:grpSpPr bwMode="auto">
              <a:xfrm>
                <a:off x="4597" y="316"/>
                <a:ext cx="1103" cy="1030"/>
                <a:chOff x="4597" y="316"/>
                <a:chExt cx="1103" cy="1030"/>
              </a:xfrm>
            </p:grpSpPr>
            <p:sp>
              <p:nvSpPr>
                <p:cNvPr id="70" name="Oval 94"/>
                <p:cNvSpPr>
                  <a:spLocks noChangeArrowheads="1"/>
                </p:cNvSpPr>
                <p:nvPr/>
              </p:nvSpPr>
              <p:spPr bwMode="auto">
                <a:xfrm>
                  <a:off x="5222" y="424"/>
                  <a:ext cx="175" cy="816"/>
                </a:xfrm>
                <a:prstGeom prst="ellipse">
                  <a:avLst/>
                </a:prstGeom>
                <a:noFill/>
                <a:ln w="76200">
                  <a:solidFill>
                    <a:srgbClr val="B9563B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1" name="Oval 95"/>
                <p:cNvSpPr>
                  <a:spLocks noChangeArrowheads="1"/>
                </p:cNvSpPr>
                <p:nvPr/>
              </p:nvSpPr>
              <p:spPr bwMode="auto">
                <a:xfrm>
                  <a:off x="5525" y="421"/>
                  <a:ext cx="175" cy="816"/>
                </a:xfrm>
                <a:prstGeom prst="ellipse">
                  <a:avLst/>
                </a:prstGeom>
                <a:noFill/>
                <a:ln w="76200">
                  <a:solidFill>
                    <a:srgbClr val="B9563B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72" name="Group 98"/>
                <p:cNvGrpSpPr>
                  <a:grpSpLocks/>
                </p:cNvGrpSpPr>
                <p:nvPr/>
              </p:nvGrpSpPr>
              <p:grpSpPr bwMode="auto">
                <a:xfrm>
                  <a:off x="5276" y="316"/>
                  <a:ext cx="386" cy="1028"/>
                  <a:chOff x="3177" y="8784"/>
                  <a:chExt cx="386" cy="1133"/>
                </a:xfrm>
              </p:grpSpPr>
              <p:sp>
                <p:nvSpPr>
                  <p:cNvPr id="86" name="Freeform 99"/>
                  <p:cNvSpPr>
                    <a:spLocks/>
                  </p:cNvSpPr>
                  <p:nvPr/>
                </p:nvSpPr>
                <p:spPr bwMode="auto">
                  <a:xfrm>
                    <a:off x="3202" y="9022"/>
                    <a:ext cx="352" cy="219"/>
                  </a:xfrm>
                  <a:custGeom>
                    <a:avLst/>
                    <a:gdLst/>
                    <a:ahLst/>
                    <a:cxnLst>
                      <a:cxn ang="0">
                        <a:pos x="294" y="0"/>
                      </a:cxn>
                      <a:cxn ang="0">
                        <a:pos x="7" y="54"/>
                      </a:cxn>
                      <a:cxn ang="0">
                        <a:pos x="337" y="157"/>
                      </a:cxn>
                      <a:cxn ang="0">
                        <a:pos x="99" y="219"/>
                      </a:cxn>
                    </a:cxnLst>
                    <a:rect l="0" t="0" r="r" b="b"/>
                    <a:pathLst>
                      <a:path w="352" h="219">
                        <a:moveTo>
                          <a:pt x="294" y="0"/>
                        </a:moveTo>
                        <a:cubicBezTo>
                          <a:pt x="247" y="9"/>
                          <a:pt x="0" y="28"/>
                          <a:pt x="7" y="54"/>
                        </a:cubicBezTo>
                        <a:cubicBezTo>
                          <a:pt x="14" y="80"/>
                          <a:pt x="322" y="129"/>
                          <a:pt x="337" y="157"/>
                        </a:cubicBezTo>
                        <a:cubicBezTo>
                          <a:pt x="352" y="184"/>
                          <a:pt x="149" y="206"/>
                          <a:pt x="99" y="219"/>
                        </a:cubicBezTo>
                      </a:path>
                    </a:pathLst>
                  </a:custGeom>
                  <a:noFill/>
                  <a:ln w="38100" cmpd="sng">
                    <a:solidFill>
                      <a:srgbClr val="800080"/>
                    </a:solidFill>
                    <a:round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7" name="Freeform 100"/>
                  <p:cNvSpPr>
                    <a:spLocks/>
                  </p:cNvSpPr>
                  <p:nvPr/>
                </p:nvSpPr>
                <p:spPr bwMode="auto">
                  <a:xfrm>
                    <a:off x="3199" y="9162"/>
                    <a:ext cx="352" cy="219"/>
                  </a:xfrm>
                  <a:custGeom>
                    <a:avLst/>
                    <a:gdLst/>
                    <a:ahLst/>
                    <a:cxnLst>
                      <a:cxn ang="0">
                        <a:pos x="294" y="0"/>
                      </a:cxn>
                      <a:cxn ang="0">
                        <a:pos x="7" y="54"/>
                      </a:cxn>
                      <a:cxn ang="0">
                        <a:pos x="337" y="157"/>
                      </a:cxn>
                      <a:cxn ang="0">
                        <a:pos x="99" y="219"/>
                      </a:cxn>
                    </a:cxnLst>
                    <a:rect l="0" t="0" r="r" b="b"/>
                    <a:pathLst>
                      <a:path w="352" h="219">
                        <a:moveTo>
                          <a:pt x="294" y="0"/>
                        </a:moveTo>
                        <a:cubicBezTo>
                          <a:pt x="247" y="9"/>
                          <a:pt x="0" y="28"/>
                          <a:pt x="7" y="54"/>
                        </a:cubicBezTo>
                        <a:cubicBezTo>
                          <a:pt x="14" y="80"/>
                          <a:pt x="322" y="129"/>
                          <a:pt x="337" y="157"/>
                        </a:cubicBezTo>
                        <a:cubicBezTo>
                          <a:pt x="352" y="184"/>
                          <a:pt x="149" y="206"/>
                          <a:pt x="99" y="219"/>
                        </a:cubicBezTo>
                      </a:path>
                    </a:pathLst>
                  </a:custGeom>
                  <a:noFill/>
                  <a:ln w="38100" cmpd="sng">
                    <a:solidFill>
                      <a:srgbClr val="800080"/>
                    </a:solidFill>
                    <a:round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8" name="Freeform 101"/>
                  <p:cNvSpPr>
                    <a:spLocks/>
                  </p:cNvSpPr>
                  <p:nvPr/>
                </p:nvSpPr>
                <p:spPr bwMode="auto">
                  <a:xfrm>
                    <a:off x="3199" y="9300"/>
                    <a:ext cx="352" cy="219"/>
                  </a:xfrm>
                  <a:custGeom>
                    <a:avLst/>
                    <a:gdLst/>
                    <a:ahLst/>
                    <a:cxnLst>
                      <a:cxn ang="0">
                        <a:pos x="294" y="0"/>
                      </a:cxn>
                      <a:cxn ang="0">
                        <a:pos x="7" y="54"/>
                      </a:cxn>
                      <a:cxn ang="0">
                        <a:pos x="337" y="157"/>
                      </a:cxn>
                      <a:cxn ang="0">
                        <a:pos x="99" y="219"/>
                      </a:cxn>
                    </a:cxnLst>
                    <a:rect l="0" t="0" r="r" b="b"/>
                    <a:pathLst>
                      <a:path w="352" h="219">
                        <a:moveTo>
                          <a:pt x="294" y="0"/>
                        </a:moveTo>
                        <a:cubicBezTo>
                          <a:pt x="247" y="9"/>
                          <a:pt x="0" y="28"/>
                          <a:pt x="7" y="54"/>
                        </a:cubicBezTo>
                        <a:cubicBezTo>
                          <a:pt x="14" y="80"/>
                          <a:pt x="322" y="129"/>
                          <a:pt x="337" y="157"/>
                        </a:cubicBezTo>
                        <a:cubicBezTo>
                          <a:pt x="352" y="184"/>
                          <a:pt x="149" y="206"/>
                          <a:pt x="99" y="219"/>
                        </a:cubicBezTo>
                      </a:path>
                    </a:pathLst>
                  </a:custGeom>
                  <a:noFill/>
                  <a:ln w="38100" cmpd="sng">
                    <a:solidFill>
                      <a:srgbClr val="800080"/>
                    </a:solidFill>
                    <a:round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9" name="Freeform 102"/>
                  <p:cNvSpPr>
                    <a:spLocks/>
                  </p:cNvSpPr>
                  <p:nvPr/>
                </p:nvSpPr>
                <p:spPr bwMode="auto">
                  <a:xfrm>
                    <a:off x="3199" y="9437"/>
                    <a:ext cx="352" cy="219"/>
                  </a:xfrm>
                  <a:custGeom>
                    <a:avLst/>
                    <a:gdLst/>
                    <a:ahLst/>
                    <a:cxnLst>
                      <a:cxn ang="0">
                        <a:pos x="294" y="0"/>
                      </a:cxn>
                      <a:cxn ang="0">
                        <a:pos x="7" y="54"/>
                      </a:cxn>
                      <a:cxn ang="0">
                        <a:pos x="337" y="157"/>
                      </a:cxn>
                      <a:cxn ang="0">
                        <a:pos x="99" y="219"/>
                      </a:cxn>
                    </a:cxnLst>
                    <a:rect l="0" t="0" r="r" b="b"/>
                    <a:pathLst>
                      <a:path w="352" h="219">
                        <a:moveTo>
                          <a:pt x="294" y="0"/>
                        </a:moveTo>
                        <a:cubicBezTo>
                          <a:pt x="247" y="9"/>
                          <a:pt x="0" y="28"/>
                          <a:pt x="7" y="54"/>
                        </a:cubicBezTo>
                        <a:cubicBezTo>
                          <a:pt x="14" y="80"/>
                          <a:pt x="322" y="129"/>
                          <a:pt x="337" y="157"/>
                        </a:cubicBezTo>
                        <a:cubicBezTo>
                          <a:pt x="352" y="184"/>
                          <a:pt x="149" y="206"/>
                          <a:pt x="99" y="219"/>
                        </a:cubicBezTo>
                      </a:path>
                    </a:pathLst>
                  </a:custGeom>
                  <a:noFill/>
                  <a:ln w="38100" cmpd="sng">
                    <a:solidFill>
                      <a:srgbClr val="800080"/>
                    </a:solidFill>
                    <a:round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90" name="Freeform 103"/>
                  <p:cNvSpPr>
                    <a:spLocks/>
                  </p:cNvSpPr>
                  <p:nvPr/>
                </p:nvSpPr>
                <p:spPr bwMode="auto">
                  <a:xfrm>
                    <a:off x="3199" y="9574"/>
                    <a:ext cx="364" cy="161"/>
                  </a:xfrm>
                  <a:custGeom>
                    <a:avLst/>
                    <a:gdLst/>
                    <a:ahLst/>
                    <a:cxnLst>
                      <a:cxn ang="0">
                        <a:pos x="294" y="0"/>
                      </a:cxn>
                      <a:cxn ang="0">
                        <a:pos x="7" y="54"/>
                      </a:cxn>
                      <a:cxn ang="0">
                        <a:pos x="337" y="157"/>
                      </a:cxn>
                      <a:cxn ang="0">
                        <a:pos x="170" y="182"/>
                      </a:cxn>
                    </a:cxnLst>
                    <a:rect l="0" t="0" r="r" b="b"/>
                    <a:pathLst>
                      <a:path w="364" h="182">
                        <a:moveTo>
                          <a:pt x="294" y="0"/>
                        </a:moveTo>
                        <a:cubicBezTo>
                          <a:pt x="247" y="9"/>
                          <a:pt x="0" y="28"/>
                          <a:pt x="7" y="54"/>
                        </a:cubicBezTo>
                        <a:cubicBezTo>
                          <a:pt x="14" y="80"/>
                          <a:pt x="310" y="136"/>
                          <a:pt x="337" y="157"/>
                        </a:cubicBezTo>
                        <a:cubicBezTo>
                          <a:pt x="364" y="178"/>
                          <a:pt x="205" y="177"/>
                          <a:pt x="170" y="182"/>
                        </a:cubicBezTo>
                      </a:path>
                    </a:pathLst>
                  </a:custGeom>
                  <a:noFill/>
                  <a:ln w="38100" cmpd="sng">
                    <a:solidFill>
                      <a:srgbClr val="800080"/>
                    </a:solidFill>
                    <a:round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91" name="Freeform 104"/>
                  <p:cNvSpPr>
                    <a:spLocks/>
                  </p:cNvSpPr>
                  <p:nvPr/>
                </p:nvSpPr>
                <p:spPr bwMode="auto">
                  <a:xfrm>
                    <a:off x="3177" y="8934"/>
                    <a:ext cx="371" cy="160"/>
                  </a:xfrm>
                  <a:custGeom>
                    <a:avLst/>
                    <a:gdLst/>
                    <a:ahLst/>
                    <a:cxnLst>
                      <a:cxn ang="0">
                        <a:pos x="198" y="1"/>
                      </a:cxn>
                      <a:cxn ang="0">
                        <a:pos x="26" y="20"/>
                      </a:cxn>
                      <a:cxn ang="0">
                        <a:pos x="356" y="123"/>
                      </a:cxn>
                      <a:cxn ang="0">
                        <a:pos x="118" y="185"/>
                      </a:cxn>
                    </a:cxnLst>
                    <a:rect l="0" t="0" r="r" b="b"/>
                    <a:pathLst>
                      <a:path w="371" h="185">
                        <a:moveTo>
                          <a:pt x="198" y="1"/>
                        </a:moveTo>
                        <a:cubicBezTo>
                          <a:pt x="170" y="4"/>
                          <a:pt x="0" y="0"/>
                          <a:pt x="26" y="20"/>
                        </a:cubicBezTo>
                        <a:cubicBezTo>
                          <a:pt x="52" y="40"/>
                          <a:pt x="341" y="95"/>
                          <a:pt x="356" y="123"/>
                        </a:cubicBezTo>
                        <a:cubicBezTo>
                          <a:pt x="371" y="150"/>
                          <a:pt x="168" y="172"/>
                          <a:pt x="118" y="185"/>
                        </a:cubicBezTo>
                      </a:path>
                    </a:pathLst>
                  </a:custGeom>
                  <a:noFill/>
                  <a:ln w="38100" cmpd="sng">
                    <a:solidFill>
                      <a:srgbClr val="800080"/>
                    </a:solidFill>
                    <a:round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92" name="Line 10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75" y="8784"/>
                    <a:ext cx="0" cy="167"/>
                  </a:xfrm>
                  <a:prstGeom prst="line">
                    <a:avLst/>
                  </a:prstGeom>
                  <a:noFill/>
                  <a:ln w="38100">
                    <a:solidFill>
                      <a:srgbClr val="800080"/>
                    </a:solidFill>
                    <a:round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93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3376" y="9731"/>
                    <a:ext cx="1" cy="186"/>
                  </a:xfrm>
                  <a:prstGeom prst="line">
                    <a:avLst/>
                  </a:prstGeom>
                  <a:noFill/>
                  <a:ln w="38100">
                    <a:solidFill>
                      <a:srgbClr val="800080"/>
                    </a:solidFill>
                    <a:round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73" name="Line 107"/>
                <p:cNvSpPr>
                  <a:spLocks noChangeShapeType="1"/>
                </p:cNvSpPr>
                <p:nvPr/>
              </p:nvSpPr>
              <p:spPr bwMode="auto">
                <a:xfrm flipH="1">
                  <a:off x="4598" y="332"/>
                  <a:ext cx="868" cy="1"/>
                </a:xfrm>
                <a:prstGeom prst="line">
                  <a:avLst/>
                </a:prstGeom>
                <a:noFill/>
                <a:ln w="38100">
                  <a:solidFill>
                    <a:srgbClr val="8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4" name="Line 108"/>
                <p:cNvSpPr>
                  <a:spLocks noChangeShapeType="1"/>
                </p:cNvSpPr>
                <p:nvPr/>
              </p:nvSpPr>
              <p:spPr bwMode="auto">
                <a:xfrm>
                  <a:off x="4597" y="322"/>
                  <a:ext cx="2" cy="349"/>
                </a:xfrm>
                <a:prstGeom prst="line">
                  <a:avLst/>
                </a:prstGeom>
                <a:noFill/>
                <a:ln w="38100">
                  <a:solidFill>
                    <a:srgbClr val="8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5" name="Line 109"/>
                <p:cNvSpPr>
                  <a:spLocks noChangeShapeType="1"/>
                </p:cNvSpPr>
                <p:nvPr/>
              </p:nvSpPr>
              <p:spPr bwMode="auto">
                <a:xfrm flipH="1" flipV="1">
                  <a:off x="4600" y="1335"/>
                  <a:ext cx="864" cy="1"/>
                </a:xfrm>
                <a:prstGeom prst="line">
                  <a:avLst/>
                </a:prstGeom>
                <a:noFill/>
                <a:ln w="38100">
                  <a:solidFill>
                    <a:srgbClr val="8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6" name="Line 110"/>
                <p:cNvSpPr>
                  <a:spLocks noChangeShapeType="1"/>
                </p:cNvSpPr>
                <p:nvPr/>
              </p:nvSpPr>
              <p:spPr bwMode="auto">
                <a:xfrm>
                  <a:off x="4598" y="984"/>
                  <a:ext cx="2" cy="362"/>
                </a:xfrm>
                <a:prstGeom prst="line">
                  <a:avLst/>
                </a:prstGeom>
                <a:noFill/>
                <a:ln w="38100">
                  <a:solidFill>
                    <a:srgbClr val="8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7" name="Line 111"/>
                <p:cNvSpPr>
                  <a:spLocks noChangeShapeType="1"/>
                </p:cNvSpPr>
                <p:nvPr/>
              </p:nvSpPr>
              <p:spPr bwMode="auto">
                <a:xfrm flipH="1" flipV="1">
                  <a:off x="4879" y="332"/>
                  <a:ext cx="216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lg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8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4879" y="342"/>
                  <a:ext cx="20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ru-RU" sz="2600" b="1" i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lang="ru-RU" sz="2600" b="1" baseline="-2500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9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4907" y="1334"/>
                  <a:ext cx="216" cy="1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lg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0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4908" y="1026"/>
                  <a:ext cx="20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ru-RU" sz="2600" b="1" i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lang="ru-RU" sz="2600" b="1" baseline="-2500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81" name="Group 115"/>
                <p:cNvGrpSpPr>
                  <a:grpSpLocks/>
                </p:cNvGrpSpPr>
                <p:nvPr/>
              </p:nvGrpSpPr>
              <p:grpSpPr bwMode="auto">
                <a:xfrm>
                  <a:off x="4832" y="679"/>
                  <a:ext cx="318" cy="295"/>
                  <a:chOff x="10276" y="6600"/>
                  <a:chExt cx="800" cy="737"/>
                </a:xfrm>
              </p:grpSpPr>
              <p:sp>
                <p:nvSpPr>
                  <p:cNvPr id="84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10276" y="6600"/>
                    <a:ext cx="800" cy="737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/>
                  <a:lstStyle/>
                  <a:p>
                    <a:endParaRPr lang="ru-RU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5" name="Text Box 1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15" y="6621"/>
                    <a:ext cx="411" cy="6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wrap="square" lIns="0" tIns="0" rIns="0" bIns="0">
                    <a:spAutoFit/>
                  </a:bodyPr>
                  <a:lstStyle/>
                  <a:p>
                    <a:r>
                      <a:rPr lang="ru-RU" sz="2600" b="1" dirty="0">
                        <a:solidFill>
                          <a:srgbClr val="008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82" name="Line 118"/>
                <p:cNvSpPr>
                  <a:spLocks noChangeShapeType="1"/>
                </p:cNvSpPr>
                <p:nvPr/>
              </p:nvSpPr>
              <p:spPr bwMode="auto">
                <a:xfrm>
                  <a:off x="5222" y="841"/>
                  <a:ext cx="5" cy="187"/>
                </a:xfrm>
                <a:prstGeom prst="line">
                  <a:avLst/>
                </a:prstGeom>
                <a:noFill/>
                <a:ln w="57150">
                  <a:solidFill>
                    <a:srgbClr val="B9563B"/>
                  </a:solidFill>
                  <a:round/>
                  <a:headEnd/>
                  <a:tailEnd type="triangle" w="med" len="lg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3" name="Line 119"/>
                <p:cNvSpPr>
                  <a:spLocks noChangeShapeType="1"/>
                </p:cNvSpPr>
                <p:nvPr/>
              </p:nvSpPr>
              <p:spPr bwMode="auto">
                <a:xfrm flipH="1">
                  <a:off x="5693" y="845"/>
                  <a:ext cx="7" cy="192"/>
                </a:xfrm>
                <a:prstGeom prst="line">
                  <a:avLst/>
                </a:prstGeom>
                <a:noFill/>
                <a:ln w="57150">
                  <a:solidFill>
                    <a:srgbClr val="B9563B"/>
                  </a:solidFill>
                  <a:round/>
                  <a:headEnd/>
                  <a:tailEnd type="triangle" w="med" len="lg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/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94" name="Group 123"/>
          <p:cNvGrpSpPr>
            <a:grpSpLocks/>
          </p:cNvGrpSpPr>
          <p:nvPr/>
        </p:nvGrpSpPr>
        <p:grpSpPr bwMode="auto">
          <a:xfrm>
            <a:off x="4634037" y="523877"/>
            <a:ext cx="2060575" cy="1639890"/>
            <a:chOff x="3024" y="330"/>
            <a:chExt cx="1298" cy="103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95" name="Group 63"/>
            <p:cNvGrpSpPr>
              <a:grpSpLocks/>
            </p:cNvGrpSpPr>
            <p:nvPr/>
          </p:nvGrpSpPr>
          <p:grpSpPr bwMode="auto">
            <a:xfrm>
              <a:off x="3936" y="331"/>
              <a:ext cx="386" cy="1030"/>
              <a:chOff x="3177" y="8794"/>
              <a:chExt cx="386" cy="1136"/>
            </a:xfrm>
          </p:grpSpPr>
          <p:sp>
            <p:nvSpPr>
              <p:cNvPr id="117" name="Freeform 64"/>
              <p:cNvSpPr>
                <a:spLocks/>
              </p:cNvSpPr>
              <p:nvPr/>
            </p:nvSpPr>
            <p:spPr bwMode="auto">
              <a:xfrm>
                <a:off x="3202" y="9022"/>
                <a:ext cx="352" cy="219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99" y="219"/>
                  </a:cxn>
                </a:cxnLst>
                <a:rect l="0" t="0" r="r" b="b"/>
                <a:pathLst>
                  <a:path w="352" h="219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22" y="129"/>
                      <a:pt x="337" y="157"/>
                    </a:cubicBezTo>
                    <a:cubicBezTo>
                      <a:pt x="352" y="184"/>
                      <a:pt x="149" y="206"/>
                      <a:pt x="99" y="219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8" name="Freeform 65"/>
              <p:cNvSpPr>
                <a:spLocks/>
              </p:cNvSpPr>
              <p:nvPr/>
            </p:nvSpPr>
            <p:spPr bwMode="auto">
              <a:xfrm>
                <a:off x="3199" y="9162"/>
                <a:ext cx="352" cy="219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99" y="219"/>
                  </a:cxn>
                </a:cxnLst>
                <a:rect l="0" t="0" r="r" b="b"/>
                <a:pathLst>
                  <a:path w="352" h="219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22" y="129"/>
                      <a:pt x="337" y="157"/>
                    </a:cubicBezTo>
                    <a:cubicBezTo>
                      <a:pt x="352" y="184"/>
                      <a:pt x="149" y="206"/>
                      <a:pt x="99" y="219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9" name="Freeform 66"/>
              <p:cNvSpPr>
                <a:spLocks/>
              </p:cNvSpPr>
              <p:nvPr/>
            </p:nvSpPr>
            <p:spPr bwMode="auto">
              <a:xfrm>
                <a:off x="3199" y="9300"/>
                <a:ext cx="352" cy="219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99" y="219"/>
                  </a:cxn>
                </a:cxnLst>
                <a:rect l="0" t="0" r="r" b="b"/>
                <a:pathLst>
                  <a:path w="352" h="219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22" y="129"/>
                      <a:pt x="337" y="157"/>
                    </a:cubicBezTo>
                    <a:cubicBezTo>
                      <a:pt x="352" y="184"/>
                      <a:pt x="149" y="206"/>
                      <a:pt x="99" y="219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0" name="Freeform 67"/>
              <p:cNvSpPr>
                <a:spLocks/>
              </p:cNvSpPr>
              <p:nvPr/>
            </p:nvSpPr>
            <p:spPr bwMode="auto">
              <a:xfrm>
                <a:off x="3199" y="9437"/>
                <a:ext cx="352" cy="219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99" y="219"/>
                  </a:cxn>
                </a:cxnLst>
                <a:rect l="0" t="0" r="r" b="b"/>
                <a:pathLst>
                  <a:path w="352" h="219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22" y="129"/>
                      <a:pt x="337" y="157"/>
                    </a:cubicBezTo>
                    <a:cubicBezTo>
                      <a:pt x="352" y="184"/>
                      <a:pt x="149" y="206"/>
                      <a:pt x="99" y="219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1" name="Freeform 68"/>
              <p:cNvSpPr>
                <a:spLocks/>
              </p:cNvSpPr>
              <p:nvPr/>
            </p:nvSpPr>
            <p:spPr bwMode="auto">
              <a:xfrm>
                <a:off x="3199" y="9574"/>
                <a:ext cx="364" cy="161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170" y="182"/>
                  </a:cxn>
                </a:cxnLst>
                <a:rect l="0" t="0" r="r" b="b"/>
                <a:pathLst>
                  <a:path w="364" h="182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10" y="136"/>
                      <a:pt x="337" y="157"/>
                    </a:cubicBezTo>
                    <a:cubicBezTo>
                      <a:pt x="364" y="178"/>
                      <a:pt x="205" y="177"/>
                      <a:pt x="170" y="182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2" name="Freeform 69"/>
              <p:cNvSpPr>
                <a:spLocks/>
              </p:cNvSpPr>
              <p:nvPr/>
            </p:nvSpPr>
            <p:spPr bwMode="auto">
              <a:xfrm>
                <a:off x="3177" y="8934"/>
                <a:ext cx="371" cy="160"/>
              </a:xfrm>
              <a:custGeom>
                <a:avLst/>
                <a:gdLst/>
                <a:ahLst/>
                <a:cxnLst>
                  <a:cxn ang="0">
                    <a:pos x="198" y="1"/>
                  </a:cxn>
                  <a:cxn ang="0">
                    <a:pos x="26" y="20"/>
                  </a:cxn>
                  <a:cxn ang="0">
                    <a:pos x="356" y="123"/>
                  </a:cxn>
                  <a:cxn ang="0">
                    <a:pos x="118" y="185"/>
                  </a:cxn>
                </a:cxnLst>
                <a:rect l="0" t="0" r="r" b="b"/>
                <a:pathLst>
                  <a:path w="371" h="185">
                    <a:moveTo>
                      <a:pt x="198" y="1"/>
                    </a:moveTo>
                    <a:cubicBezTo>
                      <a:pt x="170" y="4"/>
                      <a:pt x="0" y="0"/>
                      <a:pt x="26" y="20"/>
                    </a:cubicBezTo>
                    <a:cubicBezTo>
                      <a:pt x="52" y="40"/>
                      <a:pt x="341" y="95"/>
                      <a:pt x="356" y="123"/>
                    </a:cubicBezTo>
                    <a:cubicBezTo>
                      <a:pt x="371" y="150"/>
                      <a:pt x="168" y="172"/>
                      <a:pt x="118" y="185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" name="Line 70"/>
              <p:cNvSpPr>
                <a:spLocks noChangeShapeType="1"/>
              </p:cNvSpPr>
              <p:nvPr/>
            </p:nvSpPr>
            <p:spPr bwMode="auto">
              <a:xfrm flipH="1" flipV="1">
                <a:off x="3375" y="8794"/>
                <a:ext cx="3" cy="175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4" name="Line 71"/>
              <p:cNvSpPr>
                <a:spLocks noChangeShapeType="1"/>
              </p:cNvSpPr>
              <p:nvPr/>
            </p:nvSpPr>
            <p:spPr bwMode="auto">
              <a:xfrm>
                <a:off x="3365" y="9740"/>
                <a:ext cx="1" cy="190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96" name="Line 72"/>
            <p:cNvSpPr>
              <a:spLocks noChangeShapeType="1"/>
            </p:cNvSpPr>
            <p:nvPr/>
          </p:nvSpPr>
          <p:spPr bwMode="auto">
            <a:xfrm flipH="1">
              <a:off x="3252" y="341"/>
              <a:ext cx="893" cy="2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Line 73"/>
            <p:cNvSpPr>
              <a:spLocks noChangeShapeType="1"/>
            </p:cNvSpPr>
            <p:nvPr/>
          </p:nvSpPr>
          <p:spPr bwMode="auto">
            <a:xfrm>
              <a:off x="3251" y="330"/>
              <a:ext cx="2" cy="349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" name="Line 74"/>
            <p:cNvSpPr>
              <a:spLocks noChangeShapeType="1"/>
            </p:cNvSpPr>
            <p:nvPr/>
          </p:nvSpPr>
          <p:spPr bwMode="auto">
            <a:xfrm flipH="1" flipV="1">
              <a:off x="3258" y="1349"/>
              <a:ext cx="864" cy="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Line 75"/>
            <p:cNvSpPr>
              <a:spLocks noChangeShapeType="1"/>
            </p:cNvSpPr>
            <p:nvPr/>
          </p:nvSpPr>
          <p:spPr bwMode="auto">
            <a:xfrm flipV="1">
              <a:off x="3252" y="1001"/>
              <a:ext cx="2" cy="362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0" name="Line 76"/>
            <p:cNvSpPr>
              <a:spLocks noChangeShapeType="1"/>
            </p:cNvSpPr>
            <p:nvPr/>
          </p:nvSpPr>
          <p:spPr bwMode="auto">
            <a:xfrm rot="5400000" flipV="1">
              <a:off x="3117" y="539"/>
              <a:ext cx="1" cy="10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1" name="Group 77"/>
            <p:cNvGrpSpPr>
              <a:grpSpLocks/>
            </p:cNvGrpSpPr>
            <p:nvPr/>
          </p:nvGrpSpPr>
          <p:grpSpPr bwMode="auto">
            <a:xfrm flipV="1">
              <a:off x="3070" y="1055"/>
              <a:ext cx="109" cy="109"/>
              <a:chOff x="1978" y="8955"/>
              <a:chExt cx="109" cy="109"/>
            </a:xfrm>
          </p:grpSpPr>
          <p:sp>
            <p:nvSpPr>
              <p:cNvPr id="115" name="Line 78"/>
              <p:cNvSpPr>
                <a:spLocks noChangeShapeType="1"/>
              </p:cNvSpPr>
              <p:nvPr/>
            </p:nvSpPr>
            <p:spPr bwMode="auto">
              <a:xfrm rot="-5400000">
                <a:off x="2032" y="8955"/>
                <a:ext cx="1" cy="10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6" name="Line 79"/>
              <p:cNvSpPr>
                <a:spLocks noChangeShapeType="1"/>
              </p:cNvSpPr>
              <p:nvPr/>
            </p:nvSpPr>
            <p:spPr bwMode="auto">
              <a:xfrm rot="-10800000">
                <a:off x="2032" y="8955"/>
                <a:ext cx="1" cy="10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2" name="Group 80"/>
            <p:cNvGrpSpPr>
              <a:grpSpLocks/>
            </p:cNvGrpSpPr>
            <p:nvPr/>
          </p:nvGrpSpPr>
          <p:grpSpPr bwMode="auto">
            <a:xfrm flipV="1">
              <a:off x="3054" y="710"/>
              <a:ext cx="395" cy="269"/>
              <a:chOff x="1771" y="8765"/>
              <a:chExt cx="395" cy="269"/>
            </a:xfrm>
          </p:grpSpPr>
          <p:sp>
            <p:nvSpPr>
              <p:cNvPr id="110" name="Line 81"/>
              <p:cNvSpPr>
                <a:spLocks noChangeShapeType="1"/>
              </p:cNvSpPr>
              <p:nvPr/>
            </p:nvSpPr>
            <p:spPr bwMode="auto">
              <a:xfrm>
                <a:off x="1771" y="8765"/>
                <a:ext cx="1" cy="268"/>
              </a:xfrm>
              <a:prstGeom prst="line">
                <a:avLst/>
              </a:prstGeom>
              <a:noFill/>
              <a:ln w="38100">
                <a:solidFill>
                  <a:srgbClr val="0000A8"/>
                </a:solidFill>
                <a:round/>
                <a:headEnd/>
                <a:tailEnd type="triangle" w="sm" len="lg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1" name="Line 82"/>
              <p:cNvSpPr>
                <a:spLocks noChangeShapeType="1"/>
              </p:cNvSpPr>
              <p:nvPr/>
            </p:nvSpPr>
            <p:spPr bwMode="auto">
              <a:xfrm>
                <a:off x="1869" y="8765"/>
                <a:ext cx="1" cy="268"/>
              </a:xfrm>
              <a:prstGeom prst="line">
                <a:avLst/>
              </a:prstGeom>
              <a:noFill/>
              <a:ln w="38100">
                <a:solidFill>
                  <a:srgbClr val="0000A8"/>
                </a:solidFill>
                <a:round/>
                <a:headEnd/>
                <a:tailEnd type="triangle" w="sm" len="lg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2" name="Line 83"/>
              <p:cNvSpPr>
                <a:spLocks noChangeShapeType="1"/>
              </p:cNvSpPr>
              <p:nvPr/>
            </p:nvSpPr>
            <p:spPr bwMode="auto">
              <a:xfrm>
                <a:off x="1968" y="8766"/>
                <a:ext cx="1" cy="268"/>
              </a:xfrm>
              <a:prstGeom prst="line">
                <a:avLst/>
              </a:prstGeom>
              <a:noFill/>
              <a:ln w="38100">
                <a:solidFill>
                  <a:srgbClr val="0000A8"/>
                </a:solidFill>
                <a:round/>
                <a:headEnd/>
                <a:tailEnd type="triangle" w="sm" len="lg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4" name="Line 85"/>
              <p:cNvSpPr>
                <a:spLocks noChangeShapeType="1"/>
              </p:cNvSpPr>
              <p:nvPr/>
            </p:nvSpPr>
            <p:spPr bwMode="auto">
              <a:xfrm>
                <a:off x="2165" y="8765"/>
                <a:ext cx="1" cy="268"/>
              </a:xfrm>
              <a:prstGeom prst="line">
                <a:avLst/>
              </a:prstGeom>
              <a:noFill/>
              <a:ln w="38100">
                <a:solidFill>
                  <a:srgbClr val="0000A8"/>
                </a:solidFill>
                <a:round/>
                <a:headEnd/>
                <a:tailEnd type="triangle" w="sm" len="lg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3" name="Line 84"/>
              <p:cNvSpPr>
                <a:spLocks noChangeShapeType="1"/>
              </p:cNvSpPr>
              <p:nvPr/>
            </p:nvSpPr>
            <p:spPr bwMode="auto">
              <a:xfrm>
                <a:off x="2066" y="8766"/>
                <a:ext cx="1" cy="268"/>
              </a:xfrm>
              <a:prstGeom prst="line">
                <a:avLst/>
              </a:prstGeom>
              <a:noFill/>
              <a:ln w="38100">
                <a:solidFill>
                  <a:srgbClr val="0000A8"/>
                </a:solidFill>
                <a:round/>
                <a:headEnd/>
                <a:tailEnd type="triangle" w="sm" len="lg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03" name="Text Box 87"/>
            <p:cNvSpPr txBox="1">
              <a:spLocks noChangeArrowheads="1"/>
            </p:cNvSpPr>
            <p:nvPr/>
          </p:nvSpPr>
          <p:spPr bwMode="auto">
            <a:xfrm>
              <a:off x="3315" y="390"/>
              <a:ext cx="5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lIns="0" tIns="0" rIns="0" bIns="0">
              <a:spAutoFit/>
            </a:bodyPr>
            <a:lstStyle/>
            <a:p>
              <a:r>
                <a:rPr lang="ru-RU" sz="2400" b="1" i="1" dirty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-q</a:t>
              </a:r>
              <a:r>
                <a:rPr lang="ru-RU" sz="2400" b="1" baseline="-25000" dirty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ru-RU" sz="2400" b="1" i="1" dirty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2400" b="1" i="1" dirty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sz="2400" b="1" baseline="-25000" dirty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4" name="Group 88"/>
            <p:cNvGrpSpPr>
              <a:grpSpLocks/>
            </p:cNvGrpSpPr>
            <p:nvPr/>
          </p:nvGrpSpPr>
          <p:grpSpPr bwMode="auto">
            <a:xfrm>
              <a:off x="3550" y="679"/>
              <a:ext cx="330" cy="295"/>
              <a:chOff x="10203" y="6600"/>
              <a:chExt cx="824" cy="737"/>
            </a:xfrm>
          </p:grpSpPr>
          <p:sp>
            <p:nvSpPr>
              <p:cNvPr id="108" name="Oval 89"/>
              <p:cNvSpPr>
                <a:spLocks noChangeArrowheads="1"/>
              </p:cNvSpPr>
              <p:nvPr/>
            </p:nvSpPr>
            <p:spPr bwMode="auto">
              <a:xfrm>
                <a:off x="10203" y="6600"/>
                <a:ext cx="824" cy="737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prstDash val="dash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9" name="Text Box 90"/>
              <p:cNvSpPr txBox="1">
                <a:spLocks noChangeArrowheads="1"/>
              </p:cNvSpPr>
              <p:nvPr/>
            </p:nvSpPr>
            <p:spPr bwMode="auto">
              <a:xfrm>
                <a:off x="10469" y="6624"/>
                <a:ext cx="329" cy="6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ru-RU" sz="2600" b="1" dirty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05" name="Line 91"/>
            <p:cNvSpPr>
              <a:spLocks noChangeShapeType="1"/>
            </p:cNvSpPr>
            <p:nvPr/>
          </p:nvSpPr>
          <p:spPr bwMode="auto">
            <a:xfrm flipV="1">
              <a:off x="3032" y="1007"/>
              <a:ext cx="452" cy="1"/>
            </a:xfrm>
            <a:prstGeom prst="line">
              <a:avLst/>
            </a:prstGeom>
            <a:noFill/>
            <a:ln w="57150">
              <a:solidFill>
                <a:srgbClr val="E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Line 92"/>
            <p:cNvSpPr>
              <a:spLocks noChangeShapeType="1"/>
            </p:cNvSpPr>
            <p:nvPr/>
          </p:nvSpPr>
          <p:spPr bwMode="auto">
            <a:xfrm flipV="1">
              <a:off x="3024" y="681"/>
              <a:ext cx="452" cy="3"/>
            </a:xfrm>
            <a:prstGeom prst="line">
              <a:avLst/>
            </a:prstGeom>
            <a:noFill/>
            <a:ln w="57150">
              <a:solidFill>
                <a:srgbClr val="0000A8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5" name="Rectangle 127"/>
          <p:cNvSpPr>
            <a:spLocks noChangeArrowheads="1"/>
          </p:cNvSpPr>
          <p:nvPr/>
        </p:nvSpPr>
        <p:spPr bwMode="auto">
          <a:xfrm>
            <a:off x="270457" y="2437643"/>
            <a:ext cx="88620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 algn="ctr">
              <a:buAutoNum type="arabicParenR"/>
            </a:pPr>
            <a:r>
              <a:rPr lang="ru-RU" b="1" i="1" dirty="0">
                <a:solidFill>
                  <a:srgbClr val="7C231C"/>
                </a:solidFill>
                <a:latin typeface="Times New Roman" pitchFamily="18" charset="0"/>
                <a:cs typeface="Times New Roman" pitchFamily="18" charset="0"/>
              </a:rPr>
              <a:t>t = 0</a:t>
            </a:r>
            <a:r>
              <a:rPr lang="ru-RU" dirty="0">
                <a:solidFill>
                  <a:srgbClr val="7C231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Бастапқы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уақытта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контурдың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энергиясы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конденсатордың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электр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өрісінде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шоғырланған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6" name="Object 128"/>
          <p:cNvGraphicFramePr>
            <a:graphicFrameLocks noChangeAspect="1"/>
          </p:cNvGraphicFramePr>
          <p:nvPr>
            <p:extLst/>
          </p:nvPr>
        </p:nvGraphicFramePr>
        <p:xfrm>
          <a:off x="3687887" y="3060950"/>
          <a:ext cx="191770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930320" imgH="330120" progId="Equation.DSMT4">
                  <p:embed/>
                </p:oleObj>
              </mc:Choice>
              <mc:Fallback>
                <p:oleObj name="Equation" r:id="rId4" imgW="1930320" imgH="330120" progId="Equation.DSMT4">
                  <p:embed/>
                  <p:pic>
                    <p:nvPicPr>
                      <p:cNvPr id="126" name="Object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7887" y="3060950"/>
                        <a:ext cx="1917700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7" name="Rectangle 130"/>
          <p:cNvSpPr>
            <a:spLocks noChangeArrowheads="1"/>
          </p:cNvSpPr>
          <p:nvPr/>
        </p:nvSpPr>
        <p:spPr bwMode="auto">
          <a:xfrm>
            <a:off x="-195137" y="3306174"/>
            <a:ext cx="96125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Конденсатор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зарядсыздана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бастайды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электр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тогы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( + )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 - 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катушкаларда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магнит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өрісін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Электр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өрісінің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энергиясы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магнит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энергиясына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28" name="Rectangle 131"/>
          <p:cNvSpPr>
            <a:spLocks noChangeArrowheads="1"/>
          </p:cNvSpPr>
          <p:nvPr/>
        </p:nvSpPr>
        <p:spPr bwMode="auto">
          <a:xfrm>
            <a:off x="-51502" y="3904336"/>
            <a:ext cx="92170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b="1" dirty="0">
                <a:solidFill>
                  <a:srgbClr val="7C231C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dirty="0">
                <a:solidFill>
                  <a:srgbClr val="7C23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7C231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="1" i="1" dirty="0">
                <a:solidFill>
                  <a:srgbClr val="7C231C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>
                <a:solidFill>
                  <a:srgbClr val="7C231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="1" i="1" dirty="0">
                <a:solidFill>
                  <a:srgbClr val="7C231C"/>
                </a:solidFill>
                <a:latin typeface="Times New Roman" pitchFamily="18" charset="0"/>
                <a:cs typeface="Times New Roman" pitchFamily="18" charset="0"/>
              </a:rPr>
              <a:t>/4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Контур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энергиясы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катушканың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магниттік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өрісіне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шоғырланған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130" name="Object 132"/>
          <p:cNvGraphicFramePr>
            <a:graphicFrameLocks noChangeAspect="1"/>
          </p:cNvGraphicFramePr>
          <p:nvPr>
            <p:extLst/>
          </p:nvPr>
        </p:nvGraphicFramePr>
        <p:xfrm>
          <a:off x="3586288" y="4249035"/>
          <a:ext cx="1897062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1866600" imgH="330120" progId="Equation.DSMT4">
                  <p:embed/>
                </p:oleObj>
              </mc:Choice>
              <mc:Fallback>
                <p:oleObj name="Equation" r:id="rId6" imgW="1866600" imgH="330120" progId="Equation.DSMT4">
                  <p:embed/>
                  <p:pic>
                    <p:nvPicPr>
                      <p:cNvPr id="13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6288" y="4249035"/>
                        <a:ext cx="1897062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" name="Rectangle 134"/>
          <p:cNvSpPr>
            <a:spLocks noChangeArrowheads="1"/>
          </p:cNvSpPr>
          <p:nvPr/>
        </p:nvSpPr>
        <p:spPr bwMode="auto">
          <a:xfrm>
            <a:off x="20320" y="4906267"/>
            <a:ext cx="91122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Конденсатор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разрядталған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жоғалып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кету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индукция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тогы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азаятын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токты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қолдайды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(Ленц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заңы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конденсаторды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зарядтайды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32" name="Rectangle 135"/>
          <p:cNvSpPr>
            <a:spLocks noChangeArrowheads="1"/>
          </p:cNvSpPr>
          <p:nvPr/>
        </p:nvSpPr>
        <p:spPr bwMode="auto">
          <a:xfrm>
            <a:off x="-204891" y="446456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b="1" dirty="0">
                <a:solidFill>
                  <a:srgbClr val="7C231C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b="1" i="1" dirty="0">
                <a:solidFill>
                  <a:srgbClr val="7C23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7C231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="1" i="1" dirty="0">
                <a:solidFill>
                  <a:srgbClr val="7C231C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>
                <a:solidFill>
                  <a:srgbClr val="7C231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="1" i="1" dirty="0">
                <a:solidFill>
                  <a:srgbClr val="7C231C"/>
                </a:solidFill>
                <a:latin typeface="Times New Roman" pitchFamily="18" charset="0"/>
                <a:cs typeface="Times New Roman" pitchFamily="18" charset="0"/>
              </a:rPr>
              <a:t>/2.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Контурдың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энергиясы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зарядталған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конденсатордың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электр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өрісінде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шоғырланған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34" name="Object 136"/>
          <p:cNvGraphicFramePr>
            <a:graphicFrameLocks noChangeAspect="1"/>
          </p:cNvGraphicFramePr>
          <p:nvPr>
            <p:extLst/>
          </p:nvPr>
        </p:nvGraphicFramePr>
        <p:xfrm>
          <a:off x="3370898" y="5758637"/>
          <a:ext cx="18796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854000" imgH="330120" progId="Equation.DSMT4">
                  <p:embed/>
                </p:oleObj>
              </mc:Choice>
              <mc:Fallback>
                <p:oleObj name="Equation" r:id="rId8" imgW="1854000" imgH="330120" progId="Equation.DSMT4">
                  <p:embed/>
                  <p:pic>
                    <p:nvPicPr>
                      <p:cNvPr id="134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898" y="5758637"/>
                        <a:ext cx="187960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" name="Rectangle 138"/>
          <p:cNvSpPr>
            <a:spLocks noChangeArrowheads="1"/>
          </p:cNvSpPr>
          <p:nvPr/>
        </p:nvSpPr>
        <p:spPr bwMode="auto">
          <a:xfrm>
            <a:off x="1920187" y="6156012"/>
            <a:ext cx="44849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b="1" dirty="0">
                <a:solidFill>
                  <a:srgbClr val="7C231C"/>
                </a:solidFill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b="1" i="1" dirty="0">
                <a:solidFill>
                  <a:srgbClr val="7C23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7C231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="1" i="1" dirty="0">
                <a:solidFill>
                  <a:srgbClr val="7C231C"/>
                </a:solidFill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en-US" b="1" i="1" dirty="0">
                <a:solidFill>
                  <a:srgbClr val="7C231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="1" i="1" dirty="0">
                <a:solidFill>
                  <a:srgbClr val="7C231C"/>
                </a:solidFill>
                <a:latin typeface="Times New Roman" pitchFamily="18" charset="0"/>
                <a:cs typeface="Times New Roman" pitchFamily="18" charset="0"/>
              </a:rPr>
              <a:t>/4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процесс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қайталанады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6" name="AutoShape 141"/>
          <p:cNvSpPr>
            <a:spLocks noChangeArrowheads="1"/>
          </p:cNvSpPr>
          <p:nvPr/>
        </p:nvSpPr>
        <p:spPr bwMode="auto">
          <a:xfrm>
            <a:off x="8601075" y="5467350"/>
            <a:ext cx="361950" cy="1323975"/>
          </a:xfrm>
          <a:prstGeom prst="downArrow">
            <a:avLst>
              <a:gd name="adj1" fmla="val 50000"/>
              <a:gd name="adj2" fmla="val 914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Заголовок 1"/>
          <p:cNvSpPr txBox="1">
            <a:spLocks/>
          </p:cNvSpPr>
          <p:nvPr/>
        </p:nvSpPr>
        <p:spPr>
          <a:xfrm>
            <a:off x="20320" y="6610550"/>
            <a:ext cx="1884328" cy="216024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800" i="1" dirty="0">
                <a:latin typeface="Times New Roman" pitchFamily="18" charset="0"/>
                <a:cs typeface="Times New Roman" pitchFamily="18" charset="0"/>
              </a:rPr>
              <a:t>В.П. Сафронов </a:t>
            </a:r>
            <a:r>
              <a:rPr kumimoji="0" lang="ru-RU" sz="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2015 </a:t>
            </a:r>
            <a:r>
              <a:rPr kumimoji="0" lang="en-US" sz="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safron</a:t>
            </a:r>
            <a:r>
              <a:rPr lang="en-US" sz="800" dirty="0">
                <a:latin typeface="Palatino Linotype" pitchFamily="18" charset="0"/>
                <a:ea typeface="+mj-ea"/>
                <a:cs typeface="+mj-cs"/>
              </a:rPr>
              <a:t>-47@mail.ru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87692110"/>
      </p:ext>
    </p:extLst>
  </p:cSld>
  <p:clrMapOvr>
    <a:masterClrMapping/>
  </p:clrMapOvr>
  <p:transition spd="med">
    <p:wheel spokes="8"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3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5" grpId="0"/>
      <p:bldP spid="63" grpId="0"/>
      <p:bldP spid="125" grpId="0"/>
      <p:bldP spid="127" grpId="0" build="p"/>
      <p:bldP spid="128" grpId="0"/>
      <p:bldP spid="131" grpId="0"/>
      <p:bldP spid="131" grpId="1"/>
      <p:bldP spid="132" grpId="0"/>
      <p:bldP spid="135" grpId="0"/>
      <p:bldP spid="1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0622"/>
            <a:ext cx="9144000" cy="274042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  <a:softEdge rad="127000"/>
          </a:effectLst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КОЛЕБАНИЯ ЭЛЕКТРИЧЕСКОЙ И МАГНИТНОЙ ЭНЕРГИЙ</a:t>
            </a:r>
            <a:b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</a:b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ЭЛЕКТРЛІК ЖӘНЕ МАГНИТТІК ЭНЕРГИЯНЫҢ ТЕРБЕЛІСІ</a:t>
            </a: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H="1" flipV="1">
            <a:off x="1982094" y="1238894"/>
            <a:ext cx="69626" cy="4710385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755576" y="476672"/>
            <a:ext cx="4153314" cy="3051498"/>
            <a:chOff x="755576" y="476672"/>
            <a:chExt cx="4153314" cy="3051498"/>
          </a:xfrm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3252706" y="1628800"/>
              <a:ext cx="1656184" cy="64807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3" name="Группа 42"/>
            <p:cNvGrpSpPr/>
            <p:nvPr/>
          </p:nvGrpSpPr>
          <p:grpSpPr>
            <a:xfrm>
              <a:off x="755576" y="476672"/>
              <a:ext cx="4067249" cy="3051498"/>
              <a:chOff x="755576" y="476672"/>
              <a:chExt cx="4067249" cy="305149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" name="Freeform 6"/>
              <p:cNvSpPr>
                <a:spLocks/>
              </p:cNvSpPr>
              <p:nvPr/>
            </p:nvSpPr>
            <p:spPr bwMode="auto">
              <a:xfrm>
                <a:off x="762721" y="1225500"/>
                <a:ext cx="2416968" cy="1678261"/>
              </a:xfrm>
              <a:custGeom>
                <a:avLst/>
                <a:gdLst>
                  <a:gd name="connsiteX0" fmla="*/ 0 w 10000"/>
                  <a:gd name="connsiteY0" fmla="*/ 0 h 5019"/>
                  <a:gd name="connsiteX1" fmla="*/ 2493 w 10000"/>
                  <a:gd name="connsiteY1" fmla="*/ 5005 h 5019"/>
                  <a:gd name="connsiteX2" fmla="*/ 5035 w 10000"/>
                  <a:gd name="connsiteY2" fmla="*/ 60 h 5019"/>
                  <a:gd name="connsiteX3" fmla="*/ 7507 w 10000"/>
                  <a:gd name="connsiteY3" fmla="*/ 5016 h 5019"/>
                  <a:gd name="connsiteX4" fmla="*/ 10000 w 10000"/>
                  <a:gd name="connsiteY4" fmla="*/ 43 h 5019"/>
                  <a:gd name="connsiteX0" fmla="*/ 0 w 10000"/>
                  <a:gd name="connsiteY0" fmla="*/ 0 h 10000"/>
                  <a:gd name="connsiteX1" fmla="*/ 2493 w 10000"/>
                  <a:gd name="connsiteY1" fmla="*/ 9972 h 10000"/>
                  <a:gd name="connsiteX2" fmla="*/ 5035 w 10000"/>
                  <a:gd name="connsiteY2" fmla="*/ 120 h 10000"/>
                  <a:gd name="connsiteX3" fmla="*/ 7507 w 10000"/>
                  <a:gd name="connsiteY3" fmla="*/ 9994 h 10000"/>
                  <a:gd name="connsiteX4" fmla="*/ 10000 w 10000"/>
                  <a:gd name="connsiteY4" fmla="*/ 86 h 10000"/>
                  <a:gd name="connsiteX0" fmla="*/ 0 w 10000"/>
                  <a:gd name="connsiteY0" fmla="*/ 0 h 10000"/>
                  <a:gd name="connsiteX1" fmla="*/ 2493 w 10000"/>
                  <a:gd name="connsiteY1" fmla="*/ 9972 h 10000"/>
                  <a:gd name="connsiteX2" fmla="*/ 5035 w 10000"/>
                  <a:gd name="connsiteY2" fmla="*/ 120 h 10000"/>
                  <a:gd name="connsiteX3" fmla="*/ 7507 w 10000"/>
                  <a:gd name="connsiteY3" fmla="*/ 9994 h 10000"/>
                  <a:gd name="connsiteX4" fmla="*/ 10000 w 10000"/>
                  <a:gd name="connsiteY4" fmla="*/ 86 h 10000"/>
                  <a:gd name="connsiteX0" fmla="*/ 0 w 10000"/>
                  <a:gd name="connsiteY0" fmla="*/ 0 h 10253"/>
                  <a:gd name="connsiteX1" fmla="*/ 2493 w 10000"/>
                  <a:gd name="connsiteY1" fmla="*/ 9972 h 10253"/>
                  <a:gd name="connsiteX2" fmla="*/ 5035 w 10000"/>
                  <a:gd name="connsiteY2" fmla="*/ 120 h 10253"/>
                  <a:gd name="connsiteX3" fmla="*/ 7507 w 10000"/>
                  <a:gd name="connsiteY3" fmla="*/ 9994 h 10253"/>
                  <a:gd name="connsiteX4" fmla="*/ 10000 w 10000"/>
                  <a:gd name="connsiteY4" fmla="*/ 86 h 10253"/>
                  <a:gd name="connsiteX0" fmla="*/ 0 w 10000"/>
                  <a:gd name="connsiteY0" fmla="*/ 0 h 10391"/>
                  <a:gd name="connsiteX1" fmla="*/ 2493 w 10000"/>
                  <a:gd name="connsiteY1" fmla="*/ 9972 h 10391"/>
                  <a:gd name="connsiteX2" fmla="*/ 5035 w 10000"/>
                  <a:gd name="connsiteY2" fmla="*/ 120 h 10391"/>
                  <a:gd name="connsiteX3" fmla="*/ 7507 w 10000"/>
                  <a:gd name="connsiteY3" fmla="*/ 9994 h 10391"/>
                  <a:gd name="connsiteX4" fmla="*/ 10000 w 10000"/>
                  <a:gd name="connsiteY4" fmla="*/ 86 h 10391"/>
                  <a:gd name="connsiteX0" fmla="*/ 0 w 10000"/>
                  <a:gd name="connsiteY0" fmla="*/ 0 h 10391"/>
                  <a:gd name="connsiteX1" fmla="*/ 2493 w 10000"/>
                  <a:gd name="connsiteY1" fmla="*/ 9972 h 10391"/>
                  <a:gd name="connsiteX2" fmla="*/ 5035 w 10000"/>
                  <a:gd name="connsiteY2" fmla="*/ 120 h 10391"/>
                  <a:gd name="connsiteX3" fmla="*/ 7507 w 10000"/>
                  <a:gd name="connsiteY3" fmla="*/ 9994 h 10391"/>
                  <a:gd name="connsiteX4" fmla="*/ 10000 w 10000"/>
                  <a:gd name="connsiteY4" fmla="*/ 86 h 10391"/>
                  <a:gd name="connsiteX0" fmla="*/ 0 w 10000"/>
                  <a:gd name="connsiteY0" fmla="*/ 0 h 10052"/>
                  <a:gd name="connsiteX1" fmla="*/ 2493 w 10000"/>
                  <a:gd name="connsiteY1" fmla="*/ 9972 h 10052"/>
                  <a:gd name="connsiteX2" fmla="*/ 5035 w 10000"/>
                  <a:gd name="connsiteY2" fmla="*/ 120 h 10052"/>
                  <a:gd name="connsiteX3" fmla="*/ 7507 w 10000"/>
                  <a:gd name="connsiteY3" fmla="*/ 9994 h 10052"/>
                  <a:gd name="connsiteX4" fmla="*/ 10000 w 10000"/>
                  <a:gd name="connsiteY4" fmla="*/ 86 h 10052"/>
                  <a:gd name="connsiteX0" fmla="*/ 0 w 10000"/>
                  <a:gd name="connsiteY0" fmla="*/ 0 h 10052"/>
                  <a:gd name="connsiteX1" fmla="*/ 2493 w 10000"/>
                  <a:gd name="connsiteY1" fmla="*/ 9972 h 10052"/>
                  <a:gd name="connsiteX2" fmla="*/ 5035 w 10000"/>
                  <a:gd name="connsiteY2" fmla="*/ 120 h 10052"/>
                  <a:gd name="connsiteX3" fmla="*/ 7507 w 10000"/>
                  <a:gd name="connsiteY3" fmla="*/ 9994 h 10052"/>
                  <a:gd name="connsiteX4" fmla="*/ 10000 w 10000"/>
                  <a:gd name="connsiteY4" fmla="*/ 86 h 10052"/>
                  <a:gd name="connsiteX0" fmla="*/ 0 w 10000"/>
                  <a:gd name="connsiteY0" fmla="*/ 0 h 10052"/>
                  <a:gd name="connsiteX1" fmla="*/ 2493 w 10000"/>
                  <a:gd name="connsiteY1" fmla="*/ 9972 h 10052"/>
                  <a:gd name="connsiteX2" fmla="*/ 5035 w 10000"/>
                  <a:gd name="connsiteY2" fmla="*/ 120 h 10052"/>
                  <a:gd name="connsiteX3" fmla="*/ 7507 w 10000"/>
                  <a:gd name="connsiteY3" fmla="*/ 9994 h 10052"/>
                  <a:gd name="connsiteX4" fmla="*/ 10000 w 10000"/>
                  <a:gd name="connsiteY4" fmla="*/ 86 h 10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52">
                    <a:moveTo>
                      <a:pt x="0" y="0"/>
                    </a:moveTo>
                    <a:cubicBezTo>
                      <a:pt x="1537" y="22"/>
                      <a:pt x="1403" y="9973"/>
                      <a:pt x="2493" y="9972"/>
                    </a:cubicBezTo>
                    <a:cubicBezTo>
                      <a:pt x="3651" y="10013"/>
                      <a:pt x="3764" y="183"/>
                      <a:pt x="5035" y="120"/>
                    </a:cubicBezTo>
                    <a:cubicBezTo>
                      <a:pt x="6488" y="225"/>
                      <a:pt x="6282" y="10052"/>
                      <a:pt x="7507" y="9994"/>
                    </a:cubicBezTo>
                    <a:cubicBezTo>
                      <a:pt x="8514" y="10042"/>
                      <a:pt x="8837" y="86"/>
                      <a:pt x="10000" y="86"/>
                    </a:cubicBezTo>
                  </a:path>
                </a:pathLst>
              </a:custGeom>
              <a:noFill/>
              <a:ln w="57150" cmpd="sng">
                <a:solidFill>
                  <a:srgbClr val="00B0F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" name="Text Box 14"/>
              <p:cNvSpPr txBox="1">
                <a:spLocks noChangeArrowheads="1"/>
              </p:cNvSpPr>
              <p:nvPr/>
            </p:nvSpPr>
            <p:spPr bwMode="auto">
              <a:xfrm>
                <a:off x="3510683" y="2710757"/>
                <a:ext cx="2381" cy="5024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lIns="0" tIns="0" rIns="0" bIns="0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7" name="Line 7"/>
              <p:cNvSpPr>
                <a:spLocks noChangeShapeType="1"/>
              </p:cNvSpPr>
              <p:nvPr/>
            </p:nvSpPr>
            <p:spPr bwMode="auto">
              <a:xfrm>
                <a:off x="755576" y="2917767"/>
                <a:ext cx="2947988" cy="9525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 type="triangle" w="med" len="lg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 flipV="1">
                <a:off x="755576" y="742107"/>
                <a:ext cx="2382" cy="2786063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 type="triangle" w="med" len="lg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Oval 9"/>
              <p:cNvSpPr>
                <a:spLocks noChangeArrowheads="1"/>
              </p:cNvSpPr>
              <p:nvPr/>
            </p:nvSpPr>
            <p:spPr bwMode="auto">
              <a:xfrm>
                <a:off x="3136826" y="2885065"/>
                <a:ext cx="97632" cy="100013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Oval 10"/>
              <p:cNvSpPr>
                <a:spLocks noChangeArrowheads="1"/>
              </p:cNvSpPr>
              <p:nvPr/>
            </p:nvSpPr>
            <p:spPr bwMode="auto">
              <a:xfrm>
                <a:off x="1949325" y="2873159"/>
                <a:ext cx="102395" cy="95250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Line 11"/>
              <p:cNvSpPr>
                <a:spLocks noChangeShapeType="1"/>
              </p:cNvSpPr>
              <p:nvPr/>
            </p:nvSpPr>
            <p:spPr bwMode="auto">
              <a:xfrm>
                <a:off x="3182640" y="1331225"/>
                <a:ext cx="0" cy="151216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14" name="Object 18"/>
              <p:cNvGraphicFramePr>
                <a:graphicFrameLocks noChangeAspect="1"/>
              </p:cNvGraphicFramePr>
              <p:nvPr/>
            </p:nvGraphicFramePr>
            <p:xfrm>
              <a:off x="1219200" y="476672"/>
              <a:ext cx="1781175" cy="6254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98" name="Equation" r:id="rId4" imgW="1815840" imgH="622080" progId="Equation.DSMT4">
                      <p:embed/>
                    </p:oleObj>
                  </mc:Choice>
                  <mc:Fallback>
                    <p:oleObj name="Equation" r:id="rId4" imgW="1815840" imgH="622080" progId="Equation.DSMT4">
                      <p:embed/>
                      <p:pic>
                        <p:nvPicPr>
                          <p:cNvPr id="14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19200" y="476672"/>
                            <a:ext cx="1781175" cy="6254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Object 22"/>
              <p:cNvGraphicFramePr>
                <a:graphicFrameLocks noChangeAspect="1"/>
              </p:cNvGraphicFramePr>
              <p:nvPr/>
            </p:nvGraphicFramePr>
            <p:xfrm>
              <a:off x="1471960" y="2988444"/>
              <a:ext cx="939800" cy="317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99" name="Equation" r:id="rId6" imgW="939600" imgH="317160" progId="Equation.DSMT4">
                      <p:embed/>
                    </p:oleObj>
                  </mc:Choice>
                  <mc:Fallback>
                    <p:oleObj name="Equation" r:id="rId6" imgW="939600" imgH="317160" progId="Equation.DSMT4">
                      <p:embed/>
                      <p:pic>
                        <p:nvPicPr>
                          <p:cNvPr id="16" name="Object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71960" y="2988444"/>
                            <a:ext cx="939800" cy="3175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7" name="Object 24"/>
              <p:cNvGraphicFramePr>
                <a:graphicFrameLocks noChangeAspect="1"/>
              </p:cNvGraphicFramePr>
              <p:nvPr/>
            </p:nvGraphicFramePr>
            <p:xfrm>
              <a:off x="3375025" y="2986857"/>
              <a:ext cx="125413" cy="266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0" name="Equation" r:id="rId8" imgW="152268" imgH="266469" progId="Equation.DSMT4">
                      <p:embed/>
                    </p:oleObj>
                  </mc:Choice>
                  <mc:Fallback>
                    <p:oleObj name="Equation" r:id="rId8" imgW="152268" imgH="266469" progId="Equation.DSMT4">
                      <p:embed/>
                      <p:pic>
                        <p:nvPicPr>
                          <p:cNvPr id="17" name="Object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75025" y="2986857"/>
                            <a:ext cx="125413" cy="2667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62" name="Object 6"/>
              <p:cNvGraphicFramePr>
                <a:graphicFrameLocks noChangeAspect="1"/>
              </p:cNvGraphicFramePr>
              <p:nvPr/>
            </p:nvGraphicFramePr>
            <p:xfrm>
              <a:off x="3276600" y="1700213"/>
              <a:ext cx="1546225" cy="5095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1" name="Equation" r:id="rId10" imgW="1574640" imgH="507960" progId="Equation.DSMT4">
                      <p:embed/>
                    </p:oleObj>
                  </mc:Choice>
                  <mc:Fallback>
                    <p:oleObj name="Equation" r:id="rId10" imgW="1574640" imgH="507960" progId="Equation.DSMT4">
                      <p:embed/>
                      <p:pic>
                        <p:nvPicPr>
                          <p:cNvPr id="19462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76600" y="1700213"/>
                            <a:ext cx="1546225" cy="509587"/>
                          </a:xfrm>
                          <a:prstGeom prst="rect">
                            <a:avLst/>
                          </a:prstGeom>
                          <a:solidFill>
                            <a:schemeClr val="bg2">
                              <a:alpha val="64000"/>
                            </a:schemeClr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2" name="Прямоугольник 41"/>
          <p:cNvSpPr/>
          <p:nvPr/>
        </p:nvSpPr>
        <p:spPr>
          <a:xfrm>
            <a:off x="4551845" y="3627758"/>
            <a:ext cx="4304123" cy="1906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Тербелмелі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контурдағы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энергияның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тербеліс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периоды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 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0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кернеудің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ток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күшінің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зарядтың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тербеліс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периодынан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есе</a:t>
            </a:r>
            <a:r>
              <a:rPr lang="ru-RU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аз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747242" y="3579813"/>
            <a:ext cx="3680742" cy="2963192"/>
            <a:chOff x="747242" y="3579813"/>
            <a:chExt cx="3680742" cy="2963192"/>
          </a:xfrm>
        </p:grpSpPr>
        <p:sp>
          <p:nvSpPr>
            <p:cNvPr id="34" name="Скругленная прямоугольная выноска 33"/>
            <p:cNvSpPr/>
            <p:nvPr/>
          </p:nvSpPr>
          <p:spPr>
            <a:xfrm>
              <a:off x="3203848" y="4221088"/>
              <a:ext cx="1224136" cy="720080"/>
            </a:xfrm>
            <a:prstGeom prst="wedgeRoundRectCallout">
              <a:avLst>
                <a:gd name="adj1" fmla="val -81347"/>
                <a:gd name="adj2" fmla="val 88219"/>
                <a:gd name="adj3" fmla="val 16667"/>
              </a:avLst>
            </a:prstGeom>
            <a:solidFill>
              <a:schemeClr val="bg1"/>
            </a:solidFill>
            <a:ln>
              <a:solidFill>
                <a:srgbClr val="0000C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4" name="Группа 43"/>
            <p:cNvGrpSpPr/>
            <p:nvPr/>
          </p:nvGrpSpPr>
          <p:grpSpPr>
            <a:xfrm>
              <a:off x="747242" y="3579813"/>
              <a:ext cx="3608734" cy="2963192"/>
              <a:chOff x="747242" y="3579813"/>
              <a:chExt cx="3608734" cy="296319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0" name="Freeform 54"/>
              <p:cNvSpPr>
                <a:spLocks/>
              </p:cNvSpPr>
              <p:nvPr/>
            </p:nvSpPr>
            <p:spPr bwMode="auto">
              <a:xfrm>
                <a:off x="755612" y="4221134"/>
                <a:ext cx="2644105" cy="1692000"/>
              </a:xfrm>
              <a:custGeom>
                <a:avLst/>
                <a:gdLst>
                  <a:gd name="connsiteX0" fmla="*/ 0 w 10000"/>
                  <a:gd name="connsiteY0" fmla="*/ 5168 h 8477"/>
                  <a:gd name="connsiteX1" fmla="*/ 2185 w 10000"/>
                  <a:gd name="connsiteY1" fmla="*/ 253 h 8477"/>
                  <a:gd name="connsiteX2" fmla="*/ 4040 w 10000"/>
                  <a:gd name="connsiteY2" fmla="*/ 5200 h 8477"/>
                  <a:gd name="connsiteX3" fmla="*/ 6197 w 10000"/>
                  <a:gd name="connsiteY3" fmla="*/ 31 h 8477"/>
                  <a:gd name="connsiteX4" fmla="*/ 8138 w 10000"/>
                  <a:gd name="connsiteY4" fmla="*/ 5210 h 8477"/>
                  <a:gd name="connsiteX5" fmla="*/ 10000 w 10000"/>
                  <a:gd name="connsiteY5" fmla="*/ 316 h 8477"/>
                  <a:gd name="connsiteX0" fmla="*/ 0 w 10000"/>
                  <a:gd name="connsiteY0" fmla="*/ 6096 h 6201"/>
                  <a:gd name="connsiteX1" fmla="*/ 2185 w 10000"/>
                  <a:gd name="connsiteY1" fmla="*/ 298 h 6201"/>
                  <a:gd name="connsiteX2" fmla="*/ 4040 w 10000"/>
                  <a:gd name="connsiteY2" fmla="*/ 6134 h 6201"/>
                  <a:gd name="connsiteX3" fmla="*/ 6197 w 10000"/>
                  <a:gd name="connsiteY3" fmla="*/ 37 h 6201"/>
                  <a:gd name="connsiteX4" fmla="*/ 8138 w 10000"/>
                  <a:gd name="connsiteY4" fmla="*/ 6146 h 6201"/>
                  <a:gd name="connsiteX5" fmla="*/ 10000 w 10000"/>
                  <a:gd name="connsiteY5" fmla="*/ 373 h 6201"/>
                  <a:gd name="connsiteX0" fmla="*/ 0 w 10000"/>
                  <a:gd name="connsiteY0" fmla="*/ 9831 h 10000"/>
                  <a:gd name="connsiteX1" fmla="*/ 2185 w 10000"/>
                  <a:gd name="connsiteY1" fmla="*/ 481 h 10000"/>
                  <a:gd name="connsiteX2" fmla="*/ 4040 w 10000"/>
                  <a:gd name="connsiteY2" fmla="*/ 9892 h 10000"/>
                  <a:gd name="connsiteX3" fmla="*/ 6197 w 10000"/>
                  <a:gd name="connsiteY3" fmla="*/ 60 h 10000"/>
                  <a:gd name="connsiteX4" fmla="*/ 8138 w 10000"/>
                  <a:gd name="connsiteY4" fmla="*/ 9911 h 10000"/>
                  <a:gd name="connsiteX5" fmla="*/ 10000 w 10000"/>
                  <a:gd name="connsiteY5" fmla="*/ 602 h 10000"/>
                  <a:gd name="connsiteX0" fmla="*/ 0 w 10000"/>
                  <a:gd name="connsiteY0" fmla="*/ 9831 h 10000"/>
                  <a:gd name="connsiteX1" fmla="*/ 2185 w 10000"/>
                  <a:gd name="connsiteY1" fmla="*/ 481 h 10000"/>
                  <a:gd name="connsiteX2" fmla="*/ 4040 w 10000"/>
                  <a:gd name="connsiteY2" fmla="*/ 9892 h 10000"/>
                  <a:gd name="connsiteX3" fmla="*/ 6197 w 10000"/>
                  <a:gd name="connsiteY3" fmla="*/ 60 h 10000"/>
                  <a:gd name="connsiteX4" fmla="*/ 8138 w 10000"/>
                  <a:gd name="connsiteY4" fmla="*/ 9911 h 10000"/>
                  <a:gd name="connsiteX5" fmla="*/ 10000 w 10000"/>
                  <a:gd name="connsiteY5" fmla="*/ 602 h 10000"/>
                  <a:gd name="connsiteX0" fmla="*/ 0 w 10000"/>
                  <a:gd name="connsiteY0" fmla="*/ 9831 h 10000"/>
                  <a:gd name="connsiteX1" fmla="*/ 2185 w 10000"/>
                  <a:gd name="connsiteY1" fmla="*/ 481 h 10000"/>
                  <a:gd name="connsiteX2" fmla="*/ 4040 w 10000"/>
                  <a:gd name="connsiteY2" fmla="*/ 9892 h 10000"/>
                  <a:gd name="connsiteX3" fmla="*/ 6197 w 10000"/>
                  <a:gd name="connsiteY3" fmla="*/ 60 h 10000"/>
                  <a:gd name="connsiteX4" fmla="*/ 8138 w 10000"/>
                  <a:gd name="connsiteY4" fmla="*/ 9911 h 10000"/>
                  <a:gd name="connsiteX5" fmla="*/ 10000 w 10000"/>
                  <a:gd name="connsiteY5" fmla="*/ 602 h 10000"/>
                  <a:gd name="connsiteX0" fmla="*/ 0 w 10000"/>
                  <a:gd name="connsiteY0" fmla="*/ 9831 h 10000"/>
                  <a:gd name="connsiteX1" fmla="*/ 2185 w 10000"/>
                  <a:gd name="connsiteY1" fmla="*/ 481 h 10000"/>
                  <a:gd name="connsiteX2" fmla="*/ 4040 w 10000"/>
                  <a:gd name="connsiteY2" fmla="*/ 9892 h 10000"/>
                  <a:gd name="connsiteX3" fmla="*/ 6197 w 10000"/>
                  <a:gd name="connsiteY3" fmla="*/ 60 h 10000"/>
                  <a:gd name="connsiteX4" fmla="*/ 8138 w 10000"/>
                  <a:gd name="connsiteY4" fmla="*/ 9911 h 10000"/>
                  <a:gd name="connsiteX5" fmla="*/ 10000 w 10000"/>
                  <a:gd name="connsiteY5" fmla="*/ 602 h 10000"/>
                  <a:gd name="connsiteX0" fmla="*/ 0 w 10000"/>
                  <a:gd name="connsiteY0" fmla="*/ 9831 h 10000"/>
                  <a:gd name="connsiteX1" fmla="*/ 2185 w 10000"/>
                  <a:gd name="connsiteY1" fmla="*/ 481 h 10000"/>
                  <a:gd name="connsiteX2" fmla="*/ 4040 w 10000"/>
                  <a:gd name="connsiteY2" fmla="*/ 9892 h 10000"/>
                  <a:gd name="connsiteX3" fmla="*/ 6197 w 10000"/>
                  <a:gd name="connsiteY3" fmla="*/ 60 h 10000"/>
                  <a:gd name="connsiteX4" fmla="*/ 8138 w 10000"/>
                  <a:gd name="connsiteY4" fmla="*/ 9911 h 10000"/>
                  <a:gd name="connsiteX5" fmla="*/ 10000 w 10000"/>
                  <a:gd name="connsiteY5" fmla="*/ 602 h 10000"/>
                  <a:gd name="connsiteX0" fmla="*/ 0 w 10000"/>
                  <a:gd name="connsiteY0" fmla="*/ 9831 h 10000"/>
                  <a:gd name="connsiteX1" fmla="*/ 2185 w 10000"/>
                  <a:gd name="connsiteY1" fmla="*/ 481 h 10000"/>
                  <a:gd name="connsiteX2" fmla="*/ 4040 w 10000"/>
                  <a:gd name="connsiteY2" fmla="*/ 9892 h 10000"/>
                  <a:gd name="connsiteX3" fmla="*/ 6197 w 10000"/>
                  <a:gd name="connsiteY3" fmla="*/ 60 h 10000"/>
                  <a:gd name="connsiteX4" fmla="*/ 8138 w 10000"/>
                  <a:gd name="connsiteY4" fmla="*/ 9911 h 10000"/>
                  <a:gd name="connsiteX5" fmla="*/ 10000 w 10000"/>
                  <a:gd name="connsiteY5" fmla="*/ 602 h 10000"/>
                  <a:gd name="connsiteX0" fmla="*/ 200 w 10200"/>
                  <a:gd name="connsiteY0" fmla="*/ 9831 h 10585"/>
                  <a:gd name="connsiteX1" fmla="*/ 364 w 10200"/>
                  <a:gd name="connsiteY1" fmla="*/ 9027 h 10585"/>
                  <a:gd name="connsiteX2" fmla="*/ 2385 w 10200"/>
                  <a:gd name="connsiteY2" fmla="*/ 481 h 10585"/>
                  <a:gd name="connsiteX3" fmla="*/ 4240 w 10200"/>
                  <a:gd name="connsiteY3" fmla="*/ 9892 h 10585"/>
                  <a:gd name="connsiteX4" fmla="*/ 6397 w 10200"/>
                  <a:gd name="connsiteY4" fmla="*/ 60 h 10585"/>
                  <a:gd name="connsiteX5" fmla="*/ 8338 w 10200"/>
                  <a:gd name="connsiteY5" fmla="*/ 9911 h 10585"/>
                  <a:gd name="connsiteX6" fmla="*/ 10200 w 10200"/>
                  <a:gd name="connsiteY6" fmla="*/ 602 h 10585"/>
                  <a:gd name="connsiteX0" fmla="*/ 0 w 10000"/>
                  <a:gd name="connsiteY0" fmla="*/ 9831 h 10000"/>
                  <a:gd name="connsiteX1" fmla="*/ 2185 w 10000"/>
                  <a:gd name="connsiteY1" fmla="*/ 481 h 10000"/>
                  <a:gd name="connsiteX2" fmla="*/ 4040 w 10000"/>
                  <a:gd name="connsiteY2" fmla="*/ 9892 h 10000"/>
                  <a:gd name="connsiteX3" fmla="*/ 6197 w 10000"/>
                  <a:gd name="connsiteY3" fmla="*/ 60 h 10000"/>
                  <a:gd name="connsiteX4" fmla="*/ 8138 w 10000"/>
                  <a:gd name="connsiteY4" fmla="*/ 9911 h 10000"/>
                  <a:gd name="connsiteX5" fmla="*/ 10000 w 10000"/>
                  <a:gd name="connsiteY5" fmla="*/ 602 h 10000"/>
                  <a:gd name="connsiteX0" fmla="*/ 0 w 10033"/>
                  <a:gd name="connsiteY0" fmla="*/ 9727 h 10000"/>
                  <a:gd name="connsiteX1" fmla="*/ 2218 w 10033"/>
                  <a:gd name="connsiteY1" fmla="*/ 481 h 10000"/>
                  <a:gd name="connsiteX2" fmla="*/ 4073 w 10033"/>
                  <a:gd name="connsiteY2" fmla="*/ 9892 h 10000"/>
                  <a:gd name="connsiteX3" fmla="*/ 6230 w 10033"/>
                  <a:gd name="connsiteY3" fmla="*/ 60 h 10000"/>
                  <a:gd name="connsiteX4" fmla="*/ 8171 w 10033"/>
                  <a:gd name="connsiteY4" fmla="*/ 9911 h 10000"/>
                  <a:gd name="connsiteX5" fmla="*/ 10033 w 10033"/>
                  <a:gd name="connsiteY5" fmla="*/ 602 h 10000"/>
                  <a:gd name="connsiteX0" fmla="*/ 0 w 10033"/>
                  <a:gd name="connsiteY0" fmla="*/ 9727 h 10000"/>
                  <a:gd name="connsiteX1" fmla="*/ 2218 w 10033"/>
                  <a:gd name="connsiteY1" fmla="*/ 481 h 10000"/>
                  <a:gd name="connsiteX2" fmla="*/ 4073 w 10033"/>
                  <a:gd name="connsiteY2" fmla="*/ 9892 h 10000"/>
                  <a:gd name="connsiteX3" fmla="*/ 6230 w 10033"/>
                  <a:gd name="connsiteY3" fmla="*/ 60 h 10000"/>
                  <a:gd name="connsiteX4" fmla="*/ 8171 w 10033"/>
                  <a:gd name="connsiteY4" fmla="*/ 9911 h 10000"/>
                  <a:gd name="connsiteX5" fmla="*/ 10033 w 10033"/>
                  <a:gd name="connsiteY5" fmla="*/ 602 h 10000"/>
                  <a:gd name="connsiteX0" fmla="*/ 0 w 10033"/>
                  <a:gd name="connsiteY0" fmla="*/ 9727 h 10000"/>
                  <a:gd name="connsiteX1" fmla="*/ 2003 w 10033"/>
                  <a:gd name="connsiteY1" fmla="*/ 663 h 10000"/>
                  <a:gd name="connsiteX2" fmla="*/ 4073 w 10033"/>
                  <a:gd name="connsiteY2" fmla="*/ 9892 h 10000"/>
                  <a:gd name="connsiteX3" fmla="*/ 6230 w 10033"/>
                  <a:gd name="connsiteY3" fmla="*/ 60 h 10000"/>
                  <a:gd name="connsiteX4" fmla="*/ 8171 w 10033"/>
                  <a:gd name="connsiteY4" fmla="*/ 9911 h 10000"/>
                  <a:gd name="connsiteX5" fmla="*/ 10033 w 10033"/>
                  <a:gd name="connsiteY5" fmla="*/ 602 h 10000"/>
                  <a:gd name="connsiteX0" fmla="*/ 0 w 10033"/>
                  <a:gd name="connsiteY0" fmla="*/ 9727 h 10000"/>
                  <a:gd name="connsiteX1" fmla="*/ 2003 w 10033"/>
                  <a:gd name="connsiteY1" fmla="*/ 663 h 10000"/>
                  <a:gd name="connsiteX2" fmla="*/ 4073 w 10033"/>
                  <a:gd name="connsiteY2" fmla="*/ 9892 h 10000"/>
                  <a:gd name="connsiteX3" fmla="*/ 6230 w 10033"/>
                  <a:gd name="connsiteY3" fmla="*/ 60 h 10000"/>
                  <a:gd name="connsiteX4" fmla="*/ 8171 w 10033"/>
                  <a:gd name="connsiteY4" fmla="*/ 9911 h 10000"/>
                  <a:gd name="connsiteX5" fmla="*/ 10033 w 10033"/>
                  <a:gd name="connsiteY5" fmla="*/ 602 h 10000"/>
                  <a:gd name="connsiteX0" fmla="*/ 0 w 10033"/>
                  <a:gd name="connsiteY0" fmla="*/ 9727 h 10000"/>
                  <a:gd name="connsiteX1" fmla="*/ 2003 w 10033"/>
                  <a:gd name="connsiteY1" fmla="*/ 59 h 10000"/>
                  <a:gd name="connsiteX2" fmla="*/ 4073 w 10033"/>
                  <a:gd name="connsiteY2" fmla="*/ 9892 h 10000"/>
                  <a:gd name="connsiteX3" fmla="*/ 6230 w 10033"/>
                  <a:gd name="connsiteY3" fmla="*/ 60 h 10000"/>
                  <a:gd name="connsiteX4" fmla="*/ 8171 w 10033"/>
                  <a:gd name="connsiteY4" fmla="*/ 9911 h 10000"/>
                  <a:gd name="connsiteX5" fmla="*/ 10033 w 10033"/>
                  <a:gd name="connsiteY5" fmla="*/ 602 h 10000"/>
                  <a:gd name="connsiteX0" fmla="*/ 0 w 10013"/>
                  <a:gd name="connsiteY0" fmla="*/ 9727 h 9911"/>
                  <a:gd name="connsiteX1" fmla="*/ 2003 w 10013"/>
                  <a:gd name="connsiteY1" fmla="*/ 59 h 9911"/>
                  <a:gd name="connsiteX2" fmla="*/ 4073 w 10013"/>
                  <a:gd name="connsiteY2" fmla="*/ 9892 h 9911"/>
                  <a:gd name="connsiteX3" fmla="*/ 6230 w 10013"/>
                  <a:gd name="connsiteY3" fmla="*/ 60 h 9911"/>
                  <a:gd name="connsiteX4" fmla="*/ 8171 w 10013"/>
                  <a:gd name="connsiteY4" fmla="*/ 9911 h 9911"/>
                  <a:gd name="connsiteX5" fmla="*/ 10013 w 10013"/>
                  <a:gd name="connsiteY5" fmla="*/ 59 h 9911"/>
                  <a:gd name="connsiteX0" fmla="*/ 0 w 10000"/>
                  <a:gd name="connsiteY0" fmla="*/ 9815 h 10001"/>
                  <a:gd name="connsiteX1" fmla="*/ 2000 w 10000"/>
                  <a:gd name="connsiteY1" fmla="*/ 61 h 10001"/>
                  <a:gd name="connsiteX2" fmla="*/ 4068 w 10000"/>
                  <a:gd name="connsiteY2" fmla="*/ 9982 h 10001"/>
                  <a:gd name="connsiteX3" fmla="*/ 6000 w 10000"/>
                  <a:gd name="connsiteY3" fmla="*/ 61 h 10001"/>
                  <a:gd name="connsiteX4" fmla="*/ 8160 w 10000"/>
                  <a:gd name="connsiteY4" fmla="*/ 10001 h 10001"/>
                  <a:gd name="connsiteX5" fmla="*/ 10000 w 10000"/>
                  <a:gd name="connsiteY5" fmla="*/ 61 h 10001"/>
                  <a:gd name="connsiteX0" fmla="*/ 0 w 10000"/>
                  <a:gd name="connsiteY0" fmla="*/ 9815 h 10001"/>
                  <a:gd name="connsiteX1" fmla="*/ 2000 w 10000"/>
                  <a:gd name="connsiteY1" fmla="*/ 61 h 10001"/>
                  <a:gd name="connsiteX2" fmla="*/ 4068 w 10000"/>
                  <a:gd name="connsiteY2" fmla="*/ 9982 h 10001"/>
                  <a:gd name="connsiteX3" fmla="*/ 6000 w 10000"/>
                  <a:gd name="connsiteY3" fmla="*/ 61 h 10001"/>
                  <a:gd name="connsiteX4" fmla="*/ 8160 w 10000"/>
                  <a:gd name="connsiteY4" fmla="*/ 10001 h 10001"/>
                  <a:gd name="connsiteX5" fmla="*/ 10000 w 10000"/>
                  <a:gd name="connsiteY5" fmla="*/ 61 h 10001"/>
                  <a:gd name="connsiteX0" fmla="*/ 0 w 10000"/>
                  <a:gd name="connsiteY0" fmla="*/ 9815 h 10001"/>
                  <a:gd name="connsiteX1" fmla="*/ 2000 w 10000"/>
                  <a:gd name="connsiteY1" fmla="*/ 61 h 10001"/>
                  <a:gd name="connsiteX2" fmla="*/ 4068 w 10000"/>
                  <a:gd name="connsiteY2" fmla="*/ 9982 h 10001"/>
                  <a:gd name="connsiteX3" fmla="*/ 6000 w 10000"/>
                  <a:gd name="connsiteY3" fmla="*/ 61 h 10001"/>
                  <a:gd name="connsiteX4" fmla="*/ 8160 w 10000"/>
                  <a:gd name="connsiteY4" fmla="*/ 10001 h 10001"/>
                  <a:gd name="connsiteX5" fmla="*/ 10000 w 10000"/>
                  <a:gd name="connsiteY5" fmla="*/ 61 h 10001"/>
                  <a:gd name="connsiteX0" fmla="*/ 0 w 10000"/>
                  <a:gd name="connsiteY0" fmla="*/ 9815 h 10001"/>
                  <a:gd name="connsiteX1" fmla="*/ 2000 w 10000"/>
                  <a:gd name="connsiteY1" fmla="*/ 61 h 10001"/>
                  <a:gd name="connsiteX2" fmla="*/ 4068 w 10000"/>
                  <a:gd name="connsiteY2" fmla="*/ 9982 h 10001"/>
                  <a:gd name="connsiteX3" fmla="*/ 6000 w 10000"/>
                  <a:gd name="connsiteY3" fmla="*/ 61 h 10001"/>
                  <a:gd name="connsiteX4" fmla="*/ 8160 w 10000"/>
                  <a:gd name="connsiteY4" fmla="*/ 10001 h 10001"/>
                  <a:gd name="connsiteX5" fmla="*/ 10000 w 10000"/>
                  <a:gd name="connsiteY5" fmla="*/ 61 h 10001"/>
                  <a:gd name="connsiteX0" fmla="*/ 0 w 10000"/>
                  <a:gd name="connsiteY0" fmla="*/ 9907 h 10093"/>
                  <a:gd name="connsiteX1" fmla="*/ 2000 w 10000"/>
                  <a:gd name="connsiteY1" fmla="*/ 153 h 10093"/>
                  <a:gd name="connsiteX2" fmla="*/ 4068 w 10000"/>
                  <a:gd name="connsiteY2" fmla="*/ 10074 h 10093"/>
                  <a:gd name="connsiteX3" fmla="*/ 6000 w 10000"/>
                  <a:gd name="connsiteY3" fmla="*/ 153 h 10093"/>
                  <a:gd name="connsiteX4" fmla="*/ 8160 w 10000"/>
                  <a:gd name="connsiteY4" fmla="*/ 10093 h 10093"/>
                  <a:gd name="connsiteX5" fmla="*/ 10000 w 10000"/>
                  <a:gd name="connsiteY5" fmla="*/ 153 h 10093"/>
                  <a:gd name="connsiteX0" fmla="*/ 0 w 10000"/>
                  <a:gd name="connsiteY0" fmla="*/ 9815 h 10001"/>
                  <a:gd name="connsiteX1" fmla="*/ 2000 w 10000"/>
                  <a:gd name="connsiteY1" fmla="*/ 61 h 10001"/>
                  <a:gd name="connsiteX2" fmla="*/ 4068 w 10000"/>
                  <a:gd name="connsiteY2" fmla="*/ 9982 h 10001"/>
                  <a:gd name="connsiteX3" fmla="*/ 6000 w 10000"/>
                  <a:gd name="connsiteY3" fmla="*/ 61 h 10001"/>
                  <a:gd name="connsiteX4" fmla="*/ 8160 w 10000"/>
                  <a:gd name="connsiteY4" fmla="*/ 10001 h 10001"/>
                  <a:gd name="connsiteX5" fmla="*/ 10000 w 10000"/>
                  <a:gd name="connsiteY5" fmla="*/ 61 h 10001"/>
                  <a:gd name="connsiteX0" fmla="*/ 0 w 10000"/>
                  <a:gd name="connsiteY0" fmla="*/ 9815 h 10001"/>
                  <a:gd name="connsiteX1" fmla="*/ 2000 w 10000"/>
                  <a:gd name="connsiteY1" fmla="*/ 61 h 10001"/>
                  <a:gd name="connsiteX2" fmla="*/ 4068 w 10000"/>
                  <a:gd name="connsiteY2" fmla="*/ 9982 h 10001"/>
                  <a:gd name="connsiteX3" fmla="*/ 6000 w 10000"/>
                  <a:gd name="connsiteY3" fmla="*/ 61 h 10001"/>
                  <a:gd name="connsiteX4" fmla="*/ 8160 w 10000"/>
                  <a:gd name="connsiteY4" fmla="*/ 10001 h 10001"/>
                  <a:gd name="connsiteX5" fmla="*/ 10000 w 10000"/>
                  <a:gd name="connsiteY5" fmla="*/ 61 h 10001"/>
                  <a:gd name="connsiteX0" fmla="*/ 0 w 10000"/>
                  <a:gd name="connsiteY0" fmla="*/ 9815 h 10001"/>
                  <a:gd name="connsiteX1" fmla="*/ 2000 w 10000"/>
                  <a:gd name="connsiteY1" fmla="*/ 61 h 10001"/>
                  <a:gd name="connsiteX2" fmla="*/ 4068 w 10000"/>
                  <a:gd name="connsiteY2" fmla="*/ 9982 h 10001"/>
                  <a:gd name="connsiteX3" fmla="*/ 6000 w 10000"/>
                  <a:gd name="connsiteY3" fmla="*/ 61 h 10001"/>
                  <a:gd name="connsiteX4" fmla="*/ 8160 w 10000"/>
                  <a:gd name="connsiteY4" fmla="*/ 10001 h 10001"/>
                  <a:gd name="connsiteX5" fmla="*/ 10000 w 10000"/>
                  <a:gd name="connsiteY5" fmla="*/ 61 h 10001"/>
                  <a:gd name="connsiteX0" fmla="*/ 0 w 10000"/>
                  <a:gd name="connsiteY0" fmla="*/ 9815 h 10001"/>
                  <a:gd name="connsiteX1" fmla="*/ 2000 w 10000"/>
                  <a:gd name="connsiteY1" fmla="*/ 61 h 10001"/>
                  <a:gd name="connsiteX2" fmla="*/ 4068 w 10000"/>
                  <a:gd name="connsiteY2" fmla="*/ 9982 h 10001"/>
                  <a:gd name="connsiteX3" fmla="*/ 6000 w 10000"/>
                  <a:gd name="connsiteY3" fmla="*/ 61 h 10001"/>
                  <a:gd name="connsiteX4" fmla="*/ 8160 w 10000"/>
                  <a:gd name="connsiteY4" fmla="*/ 10001 h 10001"/>
                  <a:gd name="connsiteX5" fmla="*/ 10000 w 10000"/>
                  <a:gd name="connsiteY5" fmla="*/ 61 h 10001"/>
                  <a:gd name="connsiteX0" fmla="*/ 0 w 10000"/>
                  <a:gd name="connsiteY0" fmla="*/ 9815 h 10023"/>
                  <a:gd name="connsiteX1" fmla="*/ 2000 w 10000"/>
                  <a:gd name="connsiteY1" fmla="*/ 61 h 10023"/>
                  <a:gd name="connsiteX2" fmla="*/ 4068 w 10000"/>
                  <a:gd name="connsiteY2" fmla="*/ 9982 h 10023"/>
                  <a:gd name="connsiteX3" fmla="*/ 6000 w 10000"/>
                  <a:gd name="connsiteY3" fmla="*/ 61 h 10023"/>
                  <a:gd name="connsiteX4" fmla="*/ 8160 w 10000"/>
                  <a:gd name="connsiteY4" fmla="*/ 10001 h 10023"/>
                  <a:gd name="connsiteX5" fmla="*/ 10000 w 10000"/>
                  <a:gd name="connsiteY5" fmla="*/ 61 h 10023"/>
                  <a:gd name="connsiteX0" fmla="*/ 0 w 10000"/>
                  <a:gd name="connsiteY0" fmla="*/ 9815 h 10082"/>
                  <a:gd name="connsiteX1" fmla="*/ 2000 w 10000"/>
                  <a:gd name="connsiteY1" fmla="*/ 61 h 10082"/>
                  <a:gd name="connsiteX2" fmla="*/ 4068 w 10000"/>
                  <a:gd name="connsiteY2" fmla="*/ 9982 h 10082"/>
                  <a:gd name="connsiteX3" fmla="*/ 6000 w 10000"/>
                  <a:gd name="connsiteY3" fmla="*/ 61 h 10082"/>
                  <a:gd name="connsiteX4" fmla="*/ 8160 w 10000"/>
                  <a:gd name="connsiteY4" fmla="*/ 10001 h 10082"/>
                  <a:gd name="connsiteX5" fmla="*/ 10000 w 10000"/>
                  <a:gd name="connsiteY5" fmla="*/ 61 h 10082"/>
                  <a:gd name="connsiteX0" fmla="*/ 0 w 10000"/>
                  <a:gd name="connsiteY0" fmla="*/ 9815 h 10250"/>
                  <a:gd name="connsiteX1" fmla="*/ 2000 w 10000"/>
                  <a:gd name="connsiteY1" fmla="*/ 61 h 10250"/>
                  <a:gd name="connsiteX2" fmla="*/ 4068 w 10000"/>
                  <a:gd name="connsiteY2" fmla="*/ 9982 h 10250"/>
                  <a:gd name="connsiteX3" fmla="*/ 6000 w 10000"/>
                  <a:gd name="connsiteY3" fmla="*/ 61 h 10250"/>
                  <a:gd name="connsiteX4" fmla="*/ 8160 w 10000"/>
                  <a:gd name="connsiteY4" fmla="*/ 10001 h 10250"/>
                  <a:gd name="connsiteX5" fmla="*/ 10000 w 10000"/>
                  <a:gd name="connsiteY5" fmla="*/ 61 h 10250"/>
                  <a:gd name="connsiteX0" fmla="*/ 0 w 10000"/>
                  <a:gd name="connsiteY0" fmla="*/ 9815 h 10250"/>
                  <a:gd name="connsiteX1" fmla="*/ 2000 w 10000"/>
                  <a:gd name="connsiteY1" fmla="*/ 61 h 10250"/>
                  <a:gd name="connsiteX2" fmla="*/ 4068 w 10000"/>
                  <a:gd name="connsiteY2" fmla="*/ 9982 h 10250"/>
                  <a:gd name="connsiteX3" fmla="*/ 6000 w 10000"/>
                  <a:gd name="connsiteY3" fmla="*/ 61 h 10250"/>
                  <a:gd name="connsiteX4" fmla="*/ 8160 w 10000"/>
                  <a:gd name="connsiteY4" fmla="*/ 10001 h 10250"/>
                  <a:gd name="connsiteX5" fmla="*/ 10000 w 10000"/>
                  <a:gd name="connsiteY5" fmla="*/ 61 h 10250"/>
                  <a:gd name="connsiteX0" fmla="*/ 0 w 10000"/>
                  <a:gd name="connsiteY0" fmla="*/ 9754 h 10189"/>
                  <a:gd name="connsiteX1" fmla="*/ 2000 w 10000"/>
                  <a:gd name="connsiteY1" fmla="*/ 0 h 10189"/>
                  <a:gd name="connsiteX2" fmla="*/ 4068 w 10000"/>
                  <a:gd name="connsiteY2" fmla="*/ 9921 h 10189"/>
                  <a:gd name="connsiteX3" fmla="*/ 6000 w 10000"/>
                  <a:gd name="connsiteY3" fmla="*/ 0 h 10189"/>
                  <a:gd name="connsiteX4" fmla="*/ 8160 w 10000"/>
                  <a:gd name="connsiteY4" fmla="*/ 9940 h 10189"/>
                  <a:gd name="connsiteX5" fmla="*/ 10000 w 10000"/>
                  <a:gd name="connsiteY5" fmla="*/ 0 h 10189"/>
                  <a:gd name="connsiteX0" fmla="*/ 0 w 10000"/>
                  <a:gd name="connsiteY0" fmla="*/ 9754 h 10189"/>
                  <a:gd name="connsiteX1" fmla="*/ 2000 w 10000"/>
                  <a:gd name="connsiteY1" fmla="*/ 0 h 10189"/>
                  <a:gd name="connsiteX2" fmla="*/ 4068 w 10000"/>
                  <a:gd name="connsiteY2" fmla="*/ 9921 h 10189"/>
                  <a:gd name="connsiteX3" fmla="*/ 6000 w 10000"/>
                  <a:gd name="connsiteY3" fmla="*/ 0 h 10189"/>
                  <a:gd name="connsiteX4" fmla="*/ 8160 w 10000"/>
                  <a:gd name="connsiteY4" fmla="*/ 9940 h 10189"/>
                  <a:gd name="connsiteX5" fmla="*/ 10000 w 10000"/>
                  <a:gd name="connsiteY5" fmla="*/ 0 h 10189"/>
                  <a:gd name="connsiteX0" fmla="*/ 0 w 10000"/>
                  <a:gd name="connsiteY0" fmla="*/ 9754 h 10189"/>
                  <a:gd name="connsiteX1" fmla="*/ 2000 w 10000"/>
                  <a:gd name="connsiteY1" fmla="*/ 0 h 10189"/>
                  <a:gd name="connsiteX2" fmla="*/ 4068 w 10000"/>
                  <a:gd name="connsiteY2" fmla="*/ 9921 h 10189"/>
                  <a:gd name="connsiteX3" fmla="*/ 6000 w 10000"/>
                  <a:gd name="connsiteY3" fmla="*/ 0 h 10189"/>
                  <a:gd name="connsiteX4" fmla="*/ 8160 w 10000"/>
                  <a:gd name="connsiteY4" fmla="*/ 9940 h 10189"/>
                  <a:gd name="connsiteX5" fmla="*/ 10000 w 10000"/>
                  <a:gd name="connsiteY5" fmla="*/ 0 h 10189"/>
                  <a:gd name="connsiteX0" fmla="*/ 0 w 10000"/>
                  <a:gd name="connsiteY0" fmla="*/ 9754 h 10189"/>
                  <a:gd name="connsiteX1" fmla="*/ 2000 w 10000"/>
                  <a:gd name="connsiteY1" fmla="*/ 0 h 10189"/>
                  <a:gd name="connsiteX2" fmla="*/ 4068 w 10000"/>
                  <a:gd name="connsiteY2" fmla="*/ 9921 h 10189"/>
                  <a:gd name="connsiteX3" fmla="*/ 6000 w 10000"/>
                  <a:gd name="connsiteY3" fmla="*/ 0 h 10189"/>
                  <a:gd name="connsiteX4" fmla="*/ 8160 w 10000"/>
                  <a:gd name="connsiteY4" fmla="*/ 9940 h 10189"/>
                  <a:gd name="connsiteX5" fmla="*/ 10000 w 10000"/>
                  <a:gd name="connsiteY5" fmla="*/ 0 h 10189"/>
                  <a:gd name="connsiteX0" fmla="*/ 0 w 10000"/>
                  <a:gd name="connsiteY0" fmla="*/ 9754 h 10189"/>
                  <a:gd name="connsiteX1" fmla="*/ 2000 w 10000"/>
                  <a:gd name="connsiteY1" fmla="*/ 0 h 10189"/>
                  <a:gd name="connsiteX2" fmla="*/ 4068 w 10000"/>
                  <a:gd name="connsiteY2" fmla="*/ 9921 h 10189"/>
                  <a:gd name="connsiteX3" fmla="*/ 6000 w 10000"/>
                  <a:gd name="connsiteY3" fmla="*/ 0 h 10189"/>
                  <a:gd name="connsiteX4" fmla="*/ 8160 w 10000"/>
                  <a:gd name="connsiteY4" fmla="*/ 9940 h 10189"/>
                  <a:gd name="connsiteX5" fmla="*/ 10000 w 10000"/>
                  <a:gd name="connsiteY5" fmla="*/ 0 h 10189"/>
                  <a:gd name="connsiteX0" fmla="*/ 0 w 10000"/>
                  <a:gd name="connsiteY0" fmla="*/ 9754 h 10189"/>
                  <a:gd name="connsiteX1" fmla="*/ 2000 w 10000"/>
                  <a:gd name="connsiteY1" fmla="*/ 0 h 10189"/>
                  <a:gd name="connsiteX2" fmla="*/ 4068 w 10000"/>
                  <a:gd name="connsiteY2" fmla="*/ 9921 h 10189"/>
                  <a:gd name="connsiteX3" fmla="*/ 6000 w 10000"/>
                  <a:gd name="connsiteY3" fmla="*/ 0 h 10189"/>
                  <a:gd name="connsiteX4" fmla="*/ 8160 w 10000"/>
                  <a:gd name="connsiteY4" fmla="*/ 9940 h 10189"/>
                  <a:gd name="connsiteX5" fmla="*/ 10000 w 10000"/>
                  <a:gd name="connsiteY5" fmla="*/ 0 h 10189"/>
                  <a:gd name="connsiteX0" fmla="*/ 0 w 10000"/>
                  <a:gd name="connsiteY0" fmla="*/ 9754 h 10189"/>
                  <a:gd name="connsiteX1" fmla="*/ 2000 w 10000"/>
                  <a:gd name="connsiteY1" fmla="*/ 0 h 10189"/>
                  <a:gd name="connsiteX2" fmla="*/ 4068 w 10000"/>
                  <a:gd name="connsiteY2" fmla="*/ 9921 h 10189"/>
                  <a:gd name="connsiteX3" fmla="*/ 6000 w 10000"/>
                  <a:gd name="connsiteY3" fmla="*/ 0 h 10189"/>
                  <a:gd name="connsiteX4" fmla="*/ 8160 w 10000"/>
                  <a:gd name="connsiteY4" fmla="*/ 9940 h 10189"/>
                  <a:gd name="connsiteX5" fmla="*/ 10000 w 10000"/>
                  <a:gd name="connsiteY5" fmla="*/ 0 h 10189"/>
                  <a:gd name="connsiteX0" fmla="*/ 0 w 8160"/>
                  <a:gd name="connsiteY0" fmla="*/ 9754 h 10189"/>
                  <a:gd name="connsiteX1" fmla="*/ 2000 w 8160"/>
                  <a:gd name="connsiteY1" fmla="*/ 0 h 10189"/>
                  <a:gd name="connsiteX2" fmla="*/ 4068 w 8160"/>
                  <a:gd name="connsiteY2" fmla="*/ 9921 h 10189"/>
                  <a:gd name="connsiteX3" fmla="*/ 6000 w 8160"/>
                  <a:gd name="connsiteY3" fmla="*/ 0 h 10189"/>
                  <a:gd name="connsiteX4" fmla="*/ 8160 w 8160"/>
                  <a:gd name="connsiteY4" fmla="*/ 9940 h 10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60" h="10189">
                    <a:moveTo>
                      <a:pt x="0" y="9754"/>
                    </a:moveTo>
                    <a:cubicBezTo>
                      <a:pt x="651" y="9686"/>
                      <a:pt x="1022" y="22"/>
                      <a:pt x="2000" y="0"/>
                    </a:cubicBezTo>
                    <a:cubicBezTo>
                      <a:pt x="3167" y="76"/>
                      <a:pt x="2878" y="10189"/>
                      <a:pt x="4068" y="9921"/>
                    </a:cubicBezTo>
                    <a:cubicBezTo>
                      <a:pt x="5322" y="10021"/>
                      <a:pt x="4811" y="24"/>
                      <a:pt x="6000" y="0"/>
                    </a:cubicBezTo>
                    <a:cubicBezTo>
                      <a:pt x="7197" y="71"/>
                      <a:pt x="6887" y="10081"/>
                      <a:pt x="8160" y="9940"/>
                    </a:cubicBezTo>
                  </a:path>
                </a:pathLst>
              </a:custGeom>
              <a:noFill/>
              <a:ln w="57150" cmpd="sng">
                <a:solidFill>
                  <a:srgbClr val="E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Text Box 55"/>
              <p:cNvSpPr txBox="1">
                <a:spLocks noChangeArrowheads="1"/>
              </p:cNvSpPr>
              <p:nvPr/>
            </p:nvSpPr>
            <p:spPr bwMode="auto">
              <a:xfrm>
                <a:off x="3988123" y="5261892"/>
                <a:ext cx="0" cy="5024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lIns="0" tIns="0" rIns="0" bIns="0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23" name="Line 48"/>
              <p:cNvSpPr>
                <a:spLocks noChangeShapeType="1"/>
              </p:cNvSpPr>
              <p:nvPr/>
            </p:nvSpPr>
            <p:spPr bwMode="auto">
              <a:xfrm flipV="1">
                <a:off x="747242" y="5877559"/>
                <a:ext cx="3090698" cy="9809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 type="triangle" w="med" len="lg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49"/>
              <p:cNvSpPr>
                <a:spLocks noChangeShapeType="1"/>
              </p:cNvSpPr>
              <p:nvPr/>
            </p:nvSpPr>
            <p:spPr bwMode="auto">
              <a:xfrm flipV="1">
                <a:off x="747242" y="3756943"/>
                <a:ext cx="2381" cy="2786062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 type="triangle" w="med" len="lg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Oval 51"/>
              <p:cNvSpPr>
                <a:spLocks noChangeArrowheads="1"/>
              </p:cNvSpPr>
              <p:nvPr/>
            </p:nvSpPr>
            <p:spPr bwMode="auto">
              <a:xfrm>
                <a:off x="2023592" y="5844506"/>
                <a:ext cx="72000" cy="72000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Oval 50"/>
              <p:cNvSpPr>
                <a:spLocks noChangeArrowheads="1"/>
              </p:cNvSpPr>
              <p:nvPr/>
            </p:nvSpPr>
            <p:spPr bwMode="auto">
              <a:xfrm>
                <a:off x="3337406" y="5828948"/>
                <a:ext cx="72000" cy="72000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Line 11"/>
              <p:cNvSpPr>
                <a:spLocks noChangeShapeType="1"/>
              </p:cNvSpPr>
              <p:nvPr/>
            </p:nvSpPr>
            <p:spPr bwMode="auto">
              <a:xfrm>
                <a:off x="2699792" y="4293096"/>
                <a:ext cx="0" cy="151216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19468" name="Object 12"/>
              <p:cNvGraphicFramePr>
                <a:graphicFrameLocks noChangeAspect="1"/>
              </p:cNvGraphicFramePr>
              <p:nvPr/>
            </p:nvGraphicFramePr>
            <p:xfrm>
              <a:off x="3271714" y="4293096"/>
              <a:ext cx="1084262" cy="4968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2" name="Equation" r:id="rId12" imgW="1104840" imgH="495000" progId="Equation.DSMT4">
                      <p:embed/>
                    </p:oleObj>
                  </mc:Choice>
                  <mc:Fallback>
                    <p:oleObj name="Equation" r:id="rId12" imgW="1104840" imgH="495000" progId="Equation.DSMT4">
                      <p:embed/>
                      <p:pic>
                        <p:nvPicPr>
                          <p:cNvPr id="19468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71714" y="4293096"/>
                            <a:ext cx="1084262" cy="496887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70" name="Object 14"/>
              <p:cNvGraphicFramePr>
                <a:graphicFrameLocks noChangeAspect="1"/>
              </p:cNvGraphicFramePr>
              <p:nvPr/>
            </p:nvGraphicFramePr>
            <p:xfrm>
              <a:off x="3491880" y="6021288"/>
              <a:ext cx="125413" cy="266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3" name="Equation" r:id="rId14" imgW="152268" imgH="266469" progId="Equation.DSMT4">
                      <p:embed/>
                    </p:oleObj>
                  </mc:Choice>
                  <mc:Fallback>
                    <p:oleObj name="Equation" r:id="rId14" imgW="152268" imgH="266469" progId="Equation.DSMT4">
                      <p:embed/>
                      <p:pic>
                        <p:nvPicPr>
                          <p:cNvPr id="1947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91880" y="6021288"/>
                            <a:ext cx="125413" cy="2667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71" name="Object 15"/>
              <p:cNvGraphicFramePr>
                <a:graphicFrameLocks noChangeAspect="1"/>
              </p:cNvGraphicFramePr>
              <p:nvPr/>
            </p:nvGraphicFramePr>
            <p:xfrm>
              <a:off x="1587500" y="5956300"/>
              <a:ext cx="1003300" cy="304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4" name="Equation" r:id="rId15" imgW="1002960" imgH="304560" progId="Equation.DSMT4">
                      <p:embed/>
                    </p:oleObj>
                  </mc:Choice>
                  <mc:Fallback>
                    <p:oleObj name="Equation" r:id="rId15" imgW="1002960" imgH="304560" progId="Equation.DSMT4">
                      <p:embed/>
                      <p:pic>
                        <p:nvPicPr>
                          <p:cNvPr id="19471" name="Object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87500" y="5956300"/>
                            <a:ext cx="1003300" cy="3048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69" name="Object 13"/>
              <p:cNvGraphicFramePr>
                <a:graphicFrameLocks noChangeAspect="1"/>
              </p:cNvGraphicFramePr>
              <p:nvPr/>
            </p:nvGraphicFramePr>
            <p:xfrm>
              <a:off x="1407368" y="3579813"/>
              <a:ext cx="1868488" cy="6127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5" name="Equation" r:id="rId17" imgW="1904760" imgH="609480" progId="Equation.DSMT4">
                      <p:embed/>
                    </p:oleObj>
                  </mc:Choice>
                  <mc:Fallback>
                    <p:oleObj name="Equation" r:id="rId17" imgW="1904760" imgH="609480" progId="Equation.DSMT4">
                      <p:embed/>
                      <p:pic>
                        <p:nvPicPr>
                          <p:cNvPr id="19469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07368" y="3579813"/>
                            <a:ext cx="1868488" cy="6127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31" name="Заголовок 1"/>
          <p:cNvSpPr txBox="1">
            <a:spLocks/>
          </p:cNvSpPr>
          <p:nvPr/>
        </p:nvSpPr>
        <p:spPr>
          <a:xfrm>
            <a:off x="20320" y="6610550"/>
            <a:ext cx="1884328" cy="216024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В.П.</a:t>
            </a:r>
            <a:r>
              <a:rPr kumimoji="0" lang="ru-RU" sz="800" b="0" i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 Сафронов </a:t>
            </a:r>
            <a:r>
              <a:rPr kumimoji="0" lang="ru-RU" sz="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2015 </a:t>
            </a:r>
            <a:r>
              <a:rPr kumimoji="0" lang="en-US" sz="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safron</a:t>
            </a:r>
            <a:r>
              <a:rPr lang="en-US" sz="800" dirty="0">
                <a:latin typeface="Palatino Linotype" pitchFamily="18" charset="0"/>
                <a:ea typeface="+mj-ea"/>
                <a:cs typeface="+mj-cs"/>
              </a:rPr>
              <a:t>-47@mail.ru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37086370"/>
      </p:ext>
    </p:extLst>
  </p:cSld>
  <p:clrMapOvr>
    <a:masterClrMapping/>
  </p:clrMapOvr>
  <p:transition spd="med">
    <p:split orient="vert" dir="in"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Скругленный прямоугольник 67"/>
          <p:cNvSpPr/>
          <p:nvPr/>
        </p:nvSpPr>
        <p:spPr>
          <a:xfrm>
            <a:off x="1236482" y="1628800"/>
            <a:ext cx="6768752" cy="936104"/>
          </a:xfrm>
          <a:prstGeom prst="roundRect">
            <a:avLst/>
          </a:prstGeom>
          <a:solidFill>
            <a:srgbClr val="E8BD78"/>
          </a:solidFill>
          <a:ln>
            <a:solidFill>
              <a:schemeClr val="accent3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346050"/>
          </a:xfrm>
        </p:spPr>
        <p:txBody>
          <a:bodyPr>
            <a:noAutofit/>
          </a:bodyPr>
          <a:lstStyle/>
          <a:p>
            <a:r>
              <a:rPr lang="ru-RU" sz="2000" u="sng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Электрмагнитті</a:t>
            </a:r>
            <a:r>
              <a:rPr lang="ru-RU" sz="2000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u="sng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энергияның</a:t>
            </a:r>
            <a:r>
              <a:rPr lang="ru-RU" sz="2000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u="sng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сақталу</a:t>
            </a:r>
            <a:r>
              <a:rPr lang="ru-RU" sz="2000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u="sng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заңы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1519" y="570863"/>
            <a:ext cx="8770689" cy="72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dirty="0" err="1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Осылайша</a:t>
            </a:r>
            <a:r>
              <a:rPr lang="ru-RU" dirty="0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тізбекте</a:t>
            </a:r>
            <a:r>
              <a:rPr lang="ru-RU" dirty="0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</a:t>
            </a:r>
            <a:r>
              <a:rPr lang="ru-RU" dirty="0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өрісінің</a:t>
            </a:r>
            <a:r>
              <a:rPr lang="ru-RU" dirty="0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энергиясы</a:t>
            </a:r>
            <a:r>
              <a:rPr lang="ru-RU" dirty="0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магнит </a:t>
            </a:r>
            <a:r>
              <a:rPr lang="ru-RU" dirty="0" err="1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өрісінің</a:t>
            </a:r>
            <a:r>
              <a:rPr lang="ru-RU" dirty="0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энергиясына</a:t>
            </a:r>
            <a:r>
              <a:rPr lang="ru-RU" dirty="0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айналады</a:t>
            </a:r>
            <a:r>
              <a:rPr lang="ru-RU" dirty="0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керісінше</a:t>
            </a:r>
            <a:r>
              <a:rPr lang="ru-RU" dirty="0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21231" y="1313428"/>
            <a:ext cx="54000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000" b="1" i="1" u="sng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электрмагнитті</a:t>
            </a:r>
            <a:r>
              <a:rPr lang="ru-RU" sz="2000" b="1" i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энергияның</a:t>
            </a:r>
            <a:r>
              <a:rPr lang="ru-RU" sz="2000" b="1" i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сақталу</a:t>
            </a:r>
            <a:r>
              <a:rPr lang="ru-RU" sz="2000" b="1" i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заңы</a:t>
            </a:r>
            <a:r>
              <a:rPr lang="ru-RU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523623" y="346309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1306513" y="1700808"/>
          <a:ext cx="66325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6527520" imgH="774360" progId="Equation.DSMT4">
                  <p:embed/>
                </p:oleObj>
              </mc:Choice>
              <mc:Fallback>
                <p:oleObj name="Equation" r:id="rId4" imgW="6527520" imgH="774360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1700808"/>
                        <a:ext cx="66325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116815" y="2364771"/>
            <a:ext cx="2837828" cy="353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76176" bIns="0" anchor="ctr">
            <a:spAutoFit/>
          </a:bodyPr>
          <a:lstStyle/>
          <a:p>
            <a:pPr algn="ctr"/>
            <a:r>
              <a:rPr lang="ru-RU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Еркін</a:t>
            </a: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өшетін</a:t>
            </a: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тербелістер</a:t>
            </a:r>
            <a:endParaRPr lang="ru-RU" sz="1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33724" y="2742149"/>
            <a:ext cx="85645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тізбектің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кедергісі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бар </a:t>
            </a:r>
          </a:p>
        </p:txBody>
      </p: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2432868" y="4932309"/>
            <a:ext cx="469900" cy="468312"/>
            <a:chOff x="4117" y="6527"/>
            <a:chExt cx="740" cy="737"/>
          </a:xfrm>
        </p:grpSpPr>
        <p:sp>
          <p:nvSpPr>
            <p:cNvPr id="11" name="Oval 41"/>
            <p:cNvSpPr>
              <a:spLocks noChangeArrowheads="1"/>
            </p:cNvSpPr>
            <p:nvPr/>
          </p:nvSpPr>
          <p:spPr bwMode="auto">
            <a:xfrm>
              <a:off x="4117" y="6527"/>
              <a:ext cx="740" cy="737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rgbClr val="800000"/>
              </a:solidFill>
              <a:prstDash val="dash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40"/>
            <p:cNvSpPr txBox="1">
              <a:spLocks noChangeArrowheads="1"/>
            </p:cNvSpPr>
            <p:nvPr/>
          </p:nvSpPr>
          <p:spPr bwMode="auto">
            <a:xfrm>
              <a:off x="4232" y="6594"/>
              <a:ext cx="500" cy="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ru-RU" sz="2600" b="1" i="1" dirty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45"/>
          <p:cNvGrpSpPr>
            <a:grpSpLocks/>
          </p:cNvGrpSpPr>
          <p:nvPr/>
        </p:nvGrpSpPr>
        <p:grpSpPr bwMode="auto">
          <a:xfrm>
            <a:off x="755576" y="4076278"/>
            <a:ext cx="3958828" cy="2320928"/>
            <a:chOff x="164" y="681"/>
            <a:chExt cx="2502" cy="14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3" name="Group 8"/>
            <p:cNvGrpSpPr>
              <a:grpSpLocks/>
            </p:cNvGrpSpPr>
            <p:nvPr/>
          </p:nvGrpSpPr>
          <p:grpSpPr bwMode="auto">
            <a:xfrm>
              <a:off x="385" y="1550"/>
              <a:ext cx="452" cy="126"/>
              <a:chOff x="2086" y="9195"/>
              <a:chExt cx="452" cy="125"/>
            </a:xfrm>
          </p:grpSpPr>
          <p:sp>
            <p:nvSpPr>
              <p:cNvPr id="41" name="Line 9"/>
              <p:cNvSpPr>
                <a:spLocks noChangeShapeType="1"/>
              </p:cNvSpPr>
              <p:nvPr/>
            </p:nvSpPr>
            <p:spPr bwMode="auto">
              <a:xfrm>
                <a:off x="2086" y="9195"/>
                <a:ext cx="452" cy="1"/>
              </a:xfrm>
              <a:prstGeom prst="line">
                <a:avLst/>
              </a:prstGeom>
              <a:noFill/>
              <a:ln w="76200">
                <a:solidFill>
                  <a:srgbClr val="B4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Line 10"/>
              <p:cNvSpPr>
                <a:spLocks noChangeShapeType="1"/>
              </p:cNvSpPr>
              <p:nvPr/>
            </p:nvSpPr>
            <p:spPr bwMode="auto">
              <a:xfrm>
                <a:off x="2086" y="9317"/>
                <a:ext cx="452" cy="3"/>
              </a:xfrm>
              <a:prstGeom prst="line">
                <a:avLst/>
              </a:prstGeom>
              <a:noFill/>
              <a:ln w="76200">
                <a:solidFill>
                  <a:srgbClr val="0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4" name="Group 11"/>
            <p:cNvGrpSpPr>
              <a:grpSpLocks/>
            </p:cNvGrpSpPr>
            <p:nvPr/>
          </p:nvGrpSpPr>
          <p:grpSpPr bwMode="auto">
            <a:xfrm>
              <a:off x="1886" y="1098"/>
              <a:ext cx="386" cy="1044"/>
              <a:chOff x="3177" y="8775"/>
              <a:chExt cx="386" cy="1148"/>
            </a:xfrm>
          </p:grpSpPr>
          <p:sp>
            <p:nvSpPr>
              <p:cNvPr id="33" name="Freeform 12"/>
              <p:cNvSpPr>
                <a:spLocks/>
              </p:cNvSpPr>
              <p:nvPr/>
            </p:nvSpPr>
            <p:spPr bwMode="auto">
              <a:xfrm>
                <a:off x="3202" y="9022"/>
                <a:ext cx="352" cy="219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99" y="219"/>
                  </a:cxn>
                </a:cxnLst>
                <a:rect l="0" t="0" r="r" b="b"/>
                <a:pathLst>
                  <a:path w="352" h="219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22" y="129"/>
                      <a:pt x="337" y="157"/>
                    </a:cubicBezTo>
                    <a:cubicBezTo>
                      <a:pt x="352" y="184"/>
                      <a:pt x="149" y="206"/>
                      <a:pt x="99" y="219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auto">
              <a:xfrm>
                <a:off x="3199" y="9162"/>
                <a:ext cx="352" cy="219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99" y="219"/>
                  </a:cxn>
                </a:cxnLst>
                <a:rect l="0" t="0" r="r" b="b"/>
                <a:pathLst>
                  <a:path w="352" h="219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22" y="129"/>
                      <a:pt x="337" y="157"/>
                    </a:cubicBezTo>
                    <a:cubicBezTo>
                      <a:pt x="352" y="184"/>
                      <a:pt x="149" y="206"/>
                      <a:pt x="99" y="219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auto">
              <a:xfrm>
                <a:off x="3199" y="9300"/>
                <a:ext cx="352" cy="219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99" y="219"/>
                  </a:cxn>
                </a:cxnLst>
                <a:rect l="0" t="0" r="r" b="b"/>
                <a:pathLst>
                  <a:path w="352" h="219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22" y="129"/>
                      <a:pt x="337" y="157"/>
                    </a:cubicBezTo>
                    <a:cubicBezTo>
                      <a:pt x="352" y="184"/>
                      <a:pt x="149" y="206"/>
                      <a:pt x="99" y="219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auto">
              <a:xfrm>
                <a:off x="3199" y="9437"/>
                <a:ext cx="352" cy="219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99" y="219"/>
                  </a:cxn>
                </a:cxnLst>
                <a:rect l="0" t="0" r="r" b="b"/>
                <a:pathLst>
                  <a:path w="352" h="219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22" y="129"/>
                      <a:pt x="337" y="157"/>
                    </a:cubicBezTo>
                    <a:cubicBezTo>
                      <a:pt x="352" y="184"/>
                      <a:pt x="149" y="206"/>
                      <a:pt x="99" y="219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auto">
              <a:xfrm>
                <a:off x="3199" y="9574"/>
                <a:ext cx="364" cy="161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170" y="182"/>
                  </a:cxn>
                </a:cxnLst>
                <a:rect l="0" t="0" r="r" b="b"/>
                <a:pathLst>
                  <a:path w="364" h="182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10" y="136"/>
                      <a:pt x="337" y="157"/>
                    </a:cubicBezTo>
                    <a:cubicBezTo>
                      <a:pt x="364" y="178"/>
                      <a:pt x="205" y="177"/>
                      <a:pt x="170" y="182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auto">
              <a:xfrm>
                <a:off x="3177" y="8934"/>
                <a:ext cx="371" cy="160"/>
              </a:xfrm>
              <a:custGeom>
                <a:avLst/>
                <a:gdLst/>
                <a:ahLst/>
                <a:cxnLst>
                  <a:cxn ang="0">
                    <a:pos x="198" y="1"/>
                  </a:cxn>
                  <a:cxn ang="0">
                    <a:pos x="26" y="20"/>
                  </a:cxn>
                  <a:cxn ang="0">
                    <a:pos x="356" y="123"/>
                  </a:cxn>
                  <a:cxn ang="0">
                    <a:pos x="118" y="185"/>
                  </a:cxn>
                </a:cxnLst>
                <a:rect l="0" t="0" r="r" b="b"/>
                <a:pathLst>
                  <a:path w="371" h="185">
                    <a:moveTo>
                      <a:pt x="198" y="1"/>
                    </a:moveTo>
                    <a:cubicBezTo>
                      <a:pt x="170" y="4"/>
                      <a:pt x="0" y="0"/>
                      <a:pt x="26" y="20"/>
                    </a:cubicBezTo>
                    <a:cubicBezTo>
                      <a:pt x="52" y="40"/>
                      <a:pt x="341" y="95"/>
                      <a:pt x="356" y="123"/>
                    </a:cubicBezTo>
                    <a:cubicBezTo>
                      <a:pt x="371" y="150"/>
                      <a:pt x="168" y="172"/>
                      <a:pt x="118" y="185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Line 18"/>
              <p:cNvSpPr>
                <a:spLocks noChangeShapeType="1"/>
              </p:cNvSpPr>
              <p:nvPr/>
            </p:nvSpPr>
            <p:spPr bwMode="auto">
              <a:xfrm flipV="1">
                <a:off x="3361" y="8775"/>
                <a:ext cx="1" cy="159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Line 19"/>
              <p:cNvSpPr>
                <a:spLocks noChangeShapeType="1"/>
              </p:cNvSpPr>
              <p:nvPr/>
            </p:nvSpPr>
            <p:spPr bwMode="auto">
              <a:xfrm flipH="1">
                <a:off x="3367" y="9722"/>
                <a:ext cx="1" cy="201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 flipH="1">
              <a:off x="604" y="1101"/>
              <a:ext cx="1479" cy="3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>
              <a:off x="611" y="1093"/>
              <a:ext cx="0" cy="452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 flipH="1">
              <a:off x="604" y="2130"/>
              <a:ext cx="1477" cy="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611" y="1686"/>
              <a:ext cx="1" cy="457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 Box 25"/>
            <p:cNvSpPr txBox="1">
              <a:spLocks noChangeArrowheads="1"/>
            </p:cNvSpPr>
            <p:nvPr/>
          </p:nvSpPr>
          <p:spPr bwMode="auto">
            <a:xfrm>
              <a:off x="386" y="1230"/>
              <a:ext cx="2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ru-RU" sz="3000" b="1" i="1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 Box 26"/>
            <p:cNvSpPr txBox="1">
              <a:spLocks noChangeArrowheads="1"/>
            </p:cNvSpPr>
            <p:nvPr/>
          </p:nvSpPr>
          <p:spPr bwMode="auto">
            <a:xfrm>
              <a:off x="164" y="1492"/>
              <a:ext cx="2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ru-RU" sz="2600" b="1" i="1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1" name="Group 27"/>
            <p:cNvGrpSpPr>
              <a:grpSpLocks/>
            </p:cNvGrpSpPr>
            <p:nvPr/>
          </p:nvGrpSpPr>
          <p:grpSpPr bwMode="auto">
            <a:xfrm>
              <a:off x="861" y="1473"/>
              <a:ext cx="297" cy="295"/>
              <a:chOff x="2302" y="6507"/>
              <a:chExt cx="740" cy="737"/>
            </a:xfrm>
          </p:grpSpPr>
          <p:sp>
            <p:nvSpPr>
              <p:cNvPr id="32" name="Oval 29"/>
              <p:cNvSpPr>
                <a:spLocks noChangeArrowheads="1"/>
              </p:cNvSpPr>
              <p:nvPr/>
            </p:nvSpPr>
            <p:spPr bwMode="auto">
              <a:xfrm>
                <a:off x="2302" y="6507"/>
                <a:ext cx="740" cy="737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rgbClr val="000080"/>
                </a:solidFill>
                <a:prstDash val="dash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Text Box 28"/>
              <p:cNvSpPr txBox="1">
                <a:spLocks noChangeArrowheads="1"/>
              </p:cNvSpPr>
              <p:nvPr/>
            </p:nvSpPr>
            <p:spPr bwMode="auto">
              <a:xfrm>
                <a:off x="2352" y="6509"/>
                <a:ext cx="603" cy="7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lIns="0" tIns="0" rIns="0" bIns="0">
                <a:spAutoFit/>
              </a:bodyPr>
              <a:lstStyle/>
              <a:p>
                <a:pPr algn="ctr"/>
                <a:r>
                  <a:rPr lang="ru-RU" sz="3000" b="1" i="1" dirty="0">
                    <a:solidFill>
                      <a:srgbClr val="333399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2" name="Line 30"/>
            <p:cNvSpPr>
              <a:spLocks noChangeShapeType="1"/>
            </p:cNvSpPr>
            <p:nvPr/>
          </p:nvSpPr>
          <p:spPr bwMode="auto">
            <a:xfrm>
              <a:off x="683" y="1102"/>
              <a:ext cx="325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lg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 Box 31"/>
            <p:cNvSpPr txBox="1">
              <a:spLocks noChangeArrowheads="1"/>
            </p:cNvSpPr>
            <p:nvPr/>
          </p:nvSpPr>
          <p:spPr bwMode="auto">
            <a:xfrm>
              <a:off x="713" y="1141"/>
              <a:ext cx="2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ru-RU" sz="26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32"/>
            <p:cNvSpPr txBox="1">
              <a:spLocks noChangeArrowheads="1"/>
            </p:cNvSpPr>
            <p:nvPr/>
          </p:nvSpPr>
          <p:spPr bwMode="auto">
            <a:xfrm>
              <a:off x="204" y="681"/>
              <a:ext cx="2462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0" tIns="0" rIns="0" bIns="0"/>
            <a:lstStyle/>
            <a:p>
              <a:pPr algn="ctr">
                <a:lnSpc>
                  <a:spcPct val="70000"/>
                </a:lnSpc>
              </a:pPr>
              <a:r>
                <a:rPr lang="ru-RU" dirty="0" err="1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Кедергісі</a:t>
              </a:r>
              <a:r>
                <a:rPr lang="ru-RU" dirty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 бар </a:t>
              </a:r>
              <a:r>
                <a:rPr lang="ru-RU" dirty="0" err="1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тербелмелі</a:t>
              </a:r>
              <a:r>
                <a:rPr lang="ru-RU" dirty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 контур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5" name="Group 33"/>
            <p:cNvGrpSpPr>
              <a:grpSpLocks/>
            </p:cNvGrpSpPr>
            <p:nvPr/>
          </p:nvGrpSpPr>
          <p:grpSpPr bwMode="auto">
            <a:xfrm>
              <a:off x="1577" y="1462"/>
              <a:ext cx="296" cy="293"/>
              <a:chOff x="4117" y="6527"/>
              <a:chExt cx="740" cy="737"/>
            </a:xfrm>
          </p:grpSpPr>
          <p:sp>
            <p:nvSpPr>
              <p:cNvPr id="30" name="Oval 35"/>
              <p:cNvSpPr>
                <a:spLocks noChangeArrowheads="1"/>
              </p:cNvSpPr>
              <p:nvPr/>
            </p:nvSpPr>
            <p:spPr bwMode="auto">
              <a:xfrm>
                <a:off x="4117" y="6527"/>
                <a:ext cx="740" cy="737"/>
              </a:xfrm>
              <a:prstGeom prst="ellipse">
                <a:avLst/>
              </a:prstGeom>
              <a:solidFill>
                <a:schemeClr val="bg2"/>
              </a:solidFill>
              <a:ln w="19050">
                <a:solidFill>
                  <a:srgbClr val="800000"/>
                </a:solidFill>
                <a:prstDash val="dash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Text Box 34"/>
              <p:cNvSpPr txBox="1">
                <a:spLocks noChangeArrowheads="1"/>
              </p:cNvSpPr>
              <p:nvPr/>
            </p:nvSpPr>
            <p:spPr bwMode="auto">
              <a:xfrm>
                <a:off x="4247" y="6590"/>
                <a:ext cx="500" cy="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lIns="0" tIns="0" rIns="0" bIns="0">
                <a:spAutoFit/>
              </a:bodyPr>
              <a:lstStyle/>
              <a:p>
                <a:pPr algn="ctr"/>
                <a:r>
                  <a:rPr lang="ru-RU" sz="2600" b="1" i="1" dirty="0">
                    <a:solidFill>
                      <a:srgbClr val="800000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" name="Line 36"/>
            <p:cNvSpPr>
              <a:spLocks noChangeShapeType="1"/>
            </p:cNvSpPr>
            <p:nvPr/>
          </p:nvSpPr>
          <p:spPr bwMode="auto">
            <a:xfrm flipH="1">
              <a:off x="1153" y="2130"/>
              <a:ext cx="325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lg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 Box 37"/>
            <p:cNvSpPr txBox="1">
              <a:spLocks noChangeArrowheads="1"/>
            </p:cNvSpPr>
            <p:nvPr/>
          </p:nvSpPr>
          <p:spPr bwMode="auto">
            <a:xfrm>
              <a:off x="1280" y="1857"/>
              <a:ext cx="2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ru-RU" sz="26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8" name="Object 43"/>
            <p:cNvGraphicFramePr>
              <a:graphicFrameLocks noChangeAspect="1"/>
            </p:cNvGraphicFramePr>
            <p:nvPr/>
          </p:nvGraphicFramePr>
          <p:xfrm>
            <a:off x="2284" y="1438"/>
            <a:ext cx="206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" name="Equation" r:id="rId6" imgW="330120" imgH="368280" progId="Equation.DSMT4">
                    <p:embed/>
                  </p:oleObj>
                </mc:Choice>
                <mc:Fallback>
                  <p:oleObj name="Equation" r:id="rId6" imgW="330120" imgH="368280" progId="Equation.DSMT4">
                    <p:embed/>
                    <p:pic>
                      <p:nvPicPr>
                        <p:cNvPr id="28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4" y="1438"/>
                          <a:ext cx="206" cy="23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3" name="Rectangle 38"/>
          <p:cNvSpPr>
            <a:spLocks noChangeArrowheads="1"/>
          </p:cNvSpPr>
          <p:nvPr/>
        </p:nvSpPr>
        <p:spPr bwMode="auto">
          <a:xfrm>
            <a:off x="2243956" y="4644277"/>
            <a:ext cx="900112" cy="185737"/>
          </a:xfrm>
          <a:prstGeom prst="rect">
            <a:avLst/>
          </a:prstGeom>
          <a:solidFill>
            <a:srgbClr val="B9563B"/>
          </a:solidFill>
          <a:ln w="3175">
            <a:solidFill>
              <a:srgbClr val="8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6"/>
          <p:cNvSpPr>
            <a:spLocks noChangeArrowheads="1"/>
          </p:cNvSpPr>
          <p:nvPr/>
        </p:nvSpPr>
        <p:spPr bwMode="auto">
          <a:xfrm>
            <a:off x="20321" y="3310246"/>
            <a:ext cx="90018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Тізбектің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энергиясы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өткізгішті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қыздыруға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жұмсалады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Тербелістердің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амплитудасы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азаяды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тербелістер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өшеді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53" name="Group 29"/>
          <p:cNvGrpSpPr>
            <a:grpSpLocks/>
          </p:cNvGrpSpPr>
          <p:nvPr/>
        </p:nvGrpSpPr>
        <p:grpSpPr bwMode="auto">
          <a:xfrm>
            <a:off x="5265117" y="4006081"/>
            <a:ext cx="2778125" cy="2647950"/>
            <a:chOff x="330" y="1113"/>
            <a:chExt cx="1750" cy="16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4" name="Line 14"/>
            <p:cNvSpPr>
              <a:spLocks noChangeShapeType="1"/>
            </p:cNvSpPr>
            <p:nvPr/>
          </p:nvSpPr>
          <p:spPr bwMode="auto">
            <a:xfrm>
              <a:off x="334" y="1947"/>
              <a:ext cx="1739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lg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Line 15"/>
            <p:cNvSpPr>
              <a:spLocks noChangeShapeType="1"/>
            </p:cNvSpPr>
            <p:nvPr/>
          </p:nvSpPr>
          <p:spPr bwMode="auto">
            <a:xfrm flipH="1" flipV="1">
              <a:off x="330" y="1113"/>
              <a:ext cx="9" cy="166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lg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Text Box 16"/>
            <p:cNvSpPr txBox="1">
              <a:spLocks noChangeArrowheads="1"/>
            </p:cNvSpPr>
            <p:nvPr/>
          </p:nvSpPr>
          <p:spPr bwMode="auto">
            <a:xfrm>
              <a:off x="1981" y="1935"/>
              <a:ext cx="9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0" tIns="0" rIns="0" bIns="0"/>
            <a:lstStyle/>
            <a:p>
              <a:r>
                <a:rPr lang="ru-RU" sz="2400" b="1" i="1" dirty="0" err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7" name="Group 32"/>
          <p:cNvGrpSpPr>
            <a:grpSpLocks/>
          </p:cNvGrpSpPr>
          <p:nvPr/>
        </p:nvGrpSpPr>
        <p:grpSpPr bwMode="auto">
          <a:xfrm>
            <a:off x="5282580" y="4172768"/>
            <a:ext cx="2473325" cy="2314575"/>
            <a:chOff x="341" y="1218"/>
            <a:chExt cx="1558" cy="145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Freeform 17"/>
            <p:cNvSpPr>
              <a:spLocks/>
            </p:cNvSpPr>
            <p:nvPr/>
          </p:nvSpPr>
          <p:spPr bwMode="auto">
            <a:xfrm>
              <a:off x="341" y="1218"/>
              <a:ext cx="1558" cy="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4" y="452"/>
                </a:cxn>
                <a:cxn ang="0">
                  <a:pos x="1679" y="678"/>
                </a:cxn>
              </a:cxnLst>
              <a:rect l="0" t="0" r="r" b="b"/>
              <a:pathLst>
                <a:path w="1679" h="678">
                  <a:moveTo>
                    <a:pt x="0" y="0"/>
                  </a:moveTo>
                  <a:cubicBezTo>
                    <a:pt x="182" y="169"/>
                    <a:pt x="364" y="339"/>
                    <a:pt x="644" y="452"/>
                  </a:cubicBezTo>
                  <a:cubicBezTo>
                    <a:pt x="924" y="565"/>
                    <a:pt x="1506" y="640"/>
                    <a:pt x="1679" y="678"/>
                  </a:cubicBezTo>
                </a:path>
              </a:pathLst>
            </a:custGeom>
            <a:noFill/>
            <a:ln w="38100" cap="flat" cmpd="sng">
              <a:solidFill>
                <a:srgbClr val="8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18"/>
            <p:cNvSpPr>
              <a:spLocks/>
            </p:cNvSpPr>
            <p:nvPr/>
          </p:nvSpPr>
          <p:spPr bwMode="auto">
            <a:xfrm>
              <a:off x="342" y="2052"/>
              <a:ext cx="1557" cy="624"/>
            </a:xfrm>
            <a:custGeom>
              <a:avLst/>
              <a:gdLst/>
              <a:ahLst/>
              <a:cxnLst>
                <a:cxn ang="0">
                  <a:pos x="0" y="678"/>
                </a:cxn>
                <a:cxn ang="0">
                  <a:pos x="674" y="231"/>
                </a:cxn>
                <a:cxn ang="0">
                  <a:pos x="1678" y="0"/>
                </a:cxn>
              </a:cxnLst>
              <a:rect l="0" t="0" r="r" b="b"/>
              <a:pathLst>
                <a:path w="1678" h="678">
                  <a:moveTo>
                    <a:pt x="0" y="678"/>
                  </a:moveTo>
                  <a:cubicBezTo>
                    <a:pt x="197" y="511"/>
                    <a:pt x="395" y="344"/>
                    <a:pt x="674" y="231"/>
                  </a:cubicBezTo>
                  <a:cubicBezTo>
                    <a:pt x="953" y="118"/>
                    <a:pt x="1511" y="38"/>
                    <a:pt x="1678" y="0"/>
                  </a:cubicBezTo>
                </a:path>
              </a:pathLst>
            </a:custGeom>
            <a:noFill/>
            <a:ln w="38100" cap="flat" cmpd="sng">
              <a:solidFill>
                <a:srgbClr val="8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" name="Freeform 19"/>
          <p:cNvSpPr>
            <a:spLocks/>
          </p:cNvSpPr>
          <p:nvPr/>
        </p:nvSpPr>
        <p:spPr bwMode="auto">
          <a:xfrm>
            <a:off x="5265116" y="4172768"/>
            <a:ext cx="2191297" cy="2051050"/>
          </a:xfrm>
          <a:custGeom>
            <a:avLst/>
            <a:gdLst>
              <a:gd name="connsiteX0" fmla="*/ 0 w 9632"/>
              <a:gd name="connsiteY0" fmla="*/ 0 h 10000"/>
              <a:gd name="connsiteX1" fmla="*/ 1450 w 9632"/>
              <a:gd name="connsiteY1" fmla="*/ 9986 h 10000"/>
              <a:gd name="connsiteX2" fmla="*/ 2850 w 9632"/>
              <a:gd name="connsiteY2" fmla="*/ 2611 h 10000"/>
              <a:gd name="connsiteX3" fmla="*/ 4300 w 9632"/>
              <a:gd name="connsiteY3" fmla="*/ 8096 h 10000"/>
              <a:gd name="connsiteX4" fmla="*/ 5744 w 9632"/>
              <a:gd name="connsiteY4" fmla="*/ 3780 h 10000"/>
              <a:gd name="connsiteX5" fmla="*/ 7150 w 9632"/>
              <a:gd name="connsiteY5" fmla="*/ 7247 h 10000"/>
              <a:gd name="connsiteX6" fmla="*/ 8575 w 9632"/>
              <a:gd name="connsiteY6" fmla="*/ 4422 h 10000"/>
              <a:gd name="connsiteX7" fmla="*/ 9632 w 9632"/>
              <a:gd name="connsiteY7" fmla="*/ 6327 h 10000"/>
              <a:gd name="connsiteX0" fmla="*/ 0 w 10000"/>
              <a:gd name="connsiteY0" fmla="*/ 0 h 10000"/>
              <a:gd name="connsiteX1" fmla="*/ 1505 w 10000"/>
              <a:gd name="connsiteY1" fmla="*/ 9986 h 10000"/>
              <a:gd name="connsiteX2" fmla="*/ 2959 w 10000"/>
              <a:gd name="connsiteY2" fmla="*/ 2611 h 10000"/>
              <a:gd name="connsiteX3" fmla="*/ 4464 w 10000"/>
              <a:gd name="connsiteY3" fmla="*/ 8096 h 10000"/>
              <a:gd name="connsiteX4" fmla="*/ 5963 w 10000"/>
              <a:gd name="connsiteY4" fmla="*/ 3780 h 10000"/>
              <a:gd name="connsiteX5" fmla="*/ 7423 w 10000"/>
              <a:gd name="connsiteY5" fmla="*/ 7247 h 10000"/>
              <a:gd name="connsiteX6" fmla="*/ 8903 w 10000"/>
              <a:gd name="connsiteY6" fmla="*/ 4422 h 10000"/>
              <a:gd name="connsiteX7" fmla="*/ 10000 w 10000"/>
              <a:gd name="connsiteY7" fmla="*/ 6327 h 10000"/>
              <a:gd name="connsiteX0" fmla="*/ 0 w 9729"/>
              <a:gd name="connsiteY0" fmla="*/ 0 h 10000"/>
              <a:gd name="connsiteX1" fmla="*/ 1505 w 9729"/>
              <a:gd name="connsiteY1" fmla="*/ 9986 h 10000"/>
              <a:gd name="connsiteX2" fmla="*/ 2959 w 9729"/>
              <a:gd name="connsiteY2" fmla="*/ 2611 h 10000"/>
              <a:gd name="connsiteX3" fmla="*/ 4464 w 9729"/>
              <a:gd name="connsiteY3" fmla="*/ 8096 h 10000"/>
              <a:gd name="connsiteX4" fmla="*/ 5963 w 9729"/>
              <a:gd name="connsiteY4" fmla="*/ 3780 h 10000"/>
              <a:gd name="connsiteX5" fmla="*/ 7423 w 9729"/>
              <a:gd name="connsiteY5" fmla="*/ 7247 h 10000"/>
              <a:gd name="connsiteX6" fmla="*/ 8903 w 9729"/>
              <a:gd name="connsiteY6" fmla="*/ 4422 h 10000"/>
              <a:gd name="connsiteX7" fmla="*/ 9729 w 9729"/>
              <a:gd name="connsiteY7" fmla="*/ 638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29" h="10000">
                <a:moveTo>
                  <a:pt x="0" y="0"/>
                </a:moveTo>
                <a:cubicBezTo>
                  <a:pt x="504" y="4793"/>
                  <a:pt x="917" y="10000"/>
                  <a:pt x="1505" y="9986"/>
                </a:cubicBezTo>
                <a:cubicBezTo>
                  <a:pt x="2095" y="9971"/>
                  <a:pt x="2448" y="2653"/>
                  <a:pt x="2959" y="2611"/>
                </a:cubicBezTo>
                <a:cubicBezTo>
                  <a:pt x="3470" y="2568"/>
                  <a:pt x="3967" y="7903"/>
                  <a:pt x="4464" y="8096"/>
                </a:cubicBezTo>
                <a:cubicBezTo>
                  <a:pt x="4962" y="8131"/>
                  <a:pt x="5453" y="3795"/>
                  <a:pt x="5963" y="3780"/>
                </a:cubicBezTo>
                <a:cubicBezTo>
                  <a:pt x="6474" y="3766"/>
                  <a:pt x="6920" y="7240"/>
                  <a:pt x="7423" y="7247"/>
                </a:cubicBezTo>
                <a:cubicBezTo>
                  <a:pt x="7928" y="7254"/>
                  <a:pt x="8519" y="4566"/>
                  <a:pt x="8903" y="4422"/>
                </a:cubicBezTo>
                <a:cubicBezTo>
                  <a:pt x="9287" y="4279"/>
                  <a:pt x="9534" y="5873"/>
                  <a:pt x="9729" y="6386"/>
                </a:cubicBezTo>
              </a:path>
            </a:pathLst>
          </a:custGeom>
          <a:noFill/>
          <a:ln w="57150" cmpd="sng">
            <a:solidFill>
              <a:srgbClr val="00B0F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grpSp>
        <p:nvGrpSpPr>
          <p:cNvPr id="61" name="Group 31"/>
          <p:cNvGrpSpPr>
            <a:grpSpLocks/>
          </p:cNvGrpSpPr>
          <p:nvPr/>
        </p:nvGrpSpPr>
        <p:grpSpPr bwMode="auto">
          <a:xfrm>
            <a:off x="5692155" y="3953693"/>
            <a:ext cx="706437" cy="468313"/>
            <a:chOff x="599" y="1080"/>
            <a:chExt cx="445" cy="29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2" name="AutoShape 21"/>
            <p:cNvSpPr>
              <a:spLocks noChangeArrowheads="1"/>
            </p:cNvSpPr>
            <p:nvPr/>
          </p:nvSpPr>
          <p:spPr bwMode="auto">
            <a:xfrm>
              <a:off x="599" y="1080"/>
              <a:ext cx="445" cy="295"/>
            </a:xfrm>
            <a:prstGeom prst="wedgeRoundRectCallout">
              <a:avLst>
                <a:gd name="adj1" fmla="val -87917"/>
                <a:gd name="adj2" fmla="val 195833"/>
                <a:gd name="adj3" fmla="val 16667"/>
              </a:avLst>
            </a:prstGeom>
            <a:solidFill>
              <a:srgbClr val="FFFFFF"/>
            </a:solidFill>
            <a:ln w="3175">
              <a:solidFill>
                <a:srgbClr val="00008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63" name="Object 24"/>
            <p:cNvGraphicFramePr>
              <a:graphicFrameLocks noChangeAspect="1"/>
            </p:cNvGraphicFramePr>
            <p:nvPr/>
          </p:nvGraphicFramePr>
          <p:xfrm>
            <a:off x="682" y="1134"/>
            <a:ext cx="304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4" name="Equation" r:id="rId8" imgW="482400" imgH="317160" progId="Equation.DSMT4">
                    <p:embed/>
                  </p:oleObj>
                </mc:Choice>
                <mc:Fallback>
                  <p:oleObj name="Equation" r:id="rId8" imgW="482400" imgH="317160" progId="Equation.DSMT4">
                    <p:embed/>
                    <p:pic>
                      <p:nvPicPr>
                        <p:cNvPr id="63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2" y="1134"/>
                          <a:ext cx="304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4" name="Group 30"/>
          <p:cNvGrpSpPr>
            <a:grpSpLocks/>
          </p:cNvGrpSpPr>
          <p:nvPr/>
        </p:nvGrpSpPr>
        <p:grpSpPr bwMode="auto">
          <a:xfrm>
            <a:off x="6508130" y="3933056"/>
            <a:ext cx="1592262" cy="590550"/>
            <a:chOff x="1113" y="1067"/>
            <a:chExt cx="1003" cy="3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5" name="AutoShape 20"/>
            <p:cNvSpPr>
              <a:spLocks noChangeArrowheads="1"/>
            </p:cNvSpPr>
            <p:nvPr/>
          </p:nvSpPr>
          <p:spPr bwMode="auto">
            <a:xfrm>
              <a:off x="1120" y="1067"/>
              <a:ext cx="996" cy="372"/>
            </a:xfrm>
            <a:prstGeom prst="wedgeRoundRectCallout">
              <a:avLst>
                <a:gd name="adj1" fmla="val -69236"/>
                <a:gd name="adj2" fmla="val 89287"/>
                <a:gd name="adj3" fmla="val 16667"/>
              </a:avLst>
            </a:prstGeom>
            <a:solidFill>
              <a:srgbClr val="FFFFFF"/>
            </a:solidFill>
            <a:ln w="3175">
              <a:solidFill>
                <a:srgbClr val="8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lIns="0" tIns="0" rIns="0" bIns="0"/>
            <a:lstStyle/>
            <a:p>
              <a:endParaRPr lang="ru-RU"/>
            </a:p>
          </p:txBody>
        </p:sp>
        <p:graphicFrame>
          <p:nvGraphicFramePr>
            <p:cNvPr id="66" name="Object 27"/>
            <p:cNvGraphicFramePr>
              <a:graphicFrameLocks noChangeAspect="1"/>
            </p:cNvGraphicFramePr>
            <p:nvPr/>
          </p:nvGraphicFramePr>
          <p:xfrm>
            <a:off x="1113" y="1124"/>
            <a:ext cx="976" cy="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5" name="Equation" r:id="rId10" imgW="1549080" imgH="431640" progId="Equation.DSMT4">
                    <p:embed/>
                  </p:oleObj>
                </mc:Choice>
                <mc:Fallback>
                  <p:oleObj name="Equation" r:id="rId10" imgW="1549080" imgH="431640" progId="Equation.DSMT4">
                    <p:embed/>
                    <p:pic>
                      <p:nvPicPr>
                        <p:cNvPr id="66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3" y="1124"/>
                          <a:ext cx="976" cy="2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7" name="Заголовок 1"/>
          <p:cNvSpPr txBox="1">
            <a:spLocks/>
          </p:cNvSpPr>
          <p:nvPr/>
        </p:nvSpPr>
        <p:spPr>
          <a:xfrm>
            <a:off x="20320" y="6610550"/>
            <a:ext cx="1884328" cy="216024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В.П.</a:t>
            </a:r>
            <a:r>
              <a:rPr kumimoji="0" lang="ru-RU" sz="800" b="0" i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Сафронов </a:t>
            </a:r>
            <a:r>
              <a:rPr kumimoji="0" lang="ru-RU" sz="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2015 </a:t>
            </a:r>
            <a:r>
              <a:rPr kumimoji="0" lang="en-US" sz="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safron</a:t>
            </a:r>
            <a:r>
              <a:rPr lang="en-US" sz="800" dirty="0">
                <a:latin typeface="Palatino Linotype" pitchFamily="18" charset="0"/>
                <a:ea typeface="+mj-ea"/>
                <a:cs typeface="+mj-cs"/>
              </a:rPr>
              <a:t>-47@mail.ru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7333753"/>
      </p:ext>
    </p:extLst>
  </p:cSld>
  <p:clrMapOvr>
    <a:masterClrMapping/>
  </p:clrMapOvr>
  <p:transition spd="med">
    <p:split orient="vert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3" grpId="0"/>
      <p:bldP spid="4" grpId="0"/>
      <p:bldP spid="7" grpId="0"/>
      <p:bldP spid="8" grpId="0"/>
      <p:bldP spid="43" grpId="0" animBg="1"/>
      <p:bldP spid="43" grpId="1" animBg="1"/>
      <p:bldP spid="44" grpId="0" uiExpand="1" build="p"/>
      <p:bldP spid="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Скругленный прямоугольник 75"/>
          <p:cNvSpPr/>
          <p:nvPr/>
        </p:nvSpPr>
        <p:spPr>
          <a:xfrm>
            <a:off x="5364088" y="5090160"/>
            <a:ext cx="1967366" cy="859120"/>
          </a:xfrm>
          <a:prstGeom prst="roundRect">
            <a:avLst/>
          </a:prstGeom>
          <a:solidFill>
            <a:srgbClr val="E8BD78"/>
          </a:solidFill>
          <a:ln>
            <a:solidFill>
              <a:schemeClr val="accent3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5220072" y="1412776"/>
            <a:ext cx="1800200" cy="432048"/>
          </a:xfrm>
          <a:prstGeom prst="roundRect">
            <a:avLst/>
          </a:prstGeom>
          <a:solidFill>
            <a:srgbClr val="E8BD78"/>
          </a:solidFill>
          <a:ln>
            <a:solidFill>
              <a:schemeClr val="accent3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7" name="Группа 76"/>
          <p:cNvGrpSpPr/>
          <p:nvPr/>
        </p:nvGrpSpPr>
        <p:grpSpPr>
          <a:xfrm>
            <a:off x="1777205" y="2155828"/>
            <a:ext cx="541339" cy="447675"/>
            <a:chOff x="1777205" y="2155828"/>
            <a:chExt cx="541339" cy="447675"/>
          </a:xfrm>
        </p:grpSpPr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1777205" y="2155828"/>
              <a:ext cx="490539" cy="447675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rgbClr val="000080"/>
              </a:solidFill>
              <a:prstDash val="dash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 Box 46"/>
            <p:cNvSpPr txBox="1">
              <a:spLocks noChangeArrowheads="1"/>
            </p:cNvSpPr>
            <p:nvPr/>
          </p:nvSpPr>
          <p:spPr bwMode="auto">
            <a:xfrm>
              <a:off x="1820068" y="2216153"/>
              <a:ext cx="498476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0" tIns="0" rIns="0" bIns="0">
              <a:spAutoFit/>
            </a:bodyPr>
            <a:lstStyle/>
            <a:p>
              <a:r>
                <a:rPr lang="ru-RU" b="1" dirty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</a:t>
              </a:r>
              <a:r>
                <a:rPr lang="ru-RU" b="1" i="1" dirty="0" err="1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b="1" dirty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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74042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Еріксіз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тербелістер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215761" y="75912"/>
            <a:ext cx="5892743" cy="693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контурда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айнымалы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ток генераторы </a:t>
            </a:r>
          </a:p>
          <a:p>
            <a:pPr algn="ctr">
              <a:lnSpc>
                <a:spcPct val="110000"/>
              </a:lnSpc>
            </a:pP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қосылған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Text Box 33"/>
          <p:cNvSpPr txBox="1">
            <a:spLocks noChangeArrowheads="1"/>
          </p:cNvSpPr>
          <p:nvPr/>
        </p:nvSpPr>
        <p:spPr bwMode="auto">
          <a:xfrm>
            <a:off x="469900" y="658813"/>
            <a:ext cx="308451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/>
          <a:lstStyle/>
          <a:p>
            <a:pPr algn="ctr">
              <a:lnSpc>
                <a:spcPct val="75000"/>
              </a:lnSpc>
            </a:pPr>
            <a:r>
              <a:rPr lang="ru-RU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Генераторы бар </a:t>
            </a:r>
            <a:r>
              <a:rPr lang="ru-RU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еріксіз</a:t>
            </a:r>
            <a:r>
              <a:rPr lang="ru-RU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тербелістер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179389" y="1646239"/>
            <a:ext cx="1495426" cy="681038"/>
            <a:chOff x="341" y="1778"/>
            <a:chExt cx="942" cy="429"/>
          </a:xfrm>
        </p:grpSpPr>
        <p:sp>
          <p:nvSpPr>
            <p:cNvPr id="11" name="Oval 30"/>
            <p:cNvSpPr>
              <a:spLocks noChangeArrowheads="1"/>
            </p:cNvSpPr>
            <p:nvPr/>
          </p:nvSpPr>
          <p:spPr bwMode="auto">
            <a:xfrm>
              <a:off x="974" y="1925"/>
              <a:ext cx="309" cy="282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rgbClr val="000080"/>
              </a:solidFill>
              <a:prstDash val="dash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481" y="2007"/>
              <a:ext cx="472" cy="121"/>
              <a:chOff x="2086" y="9195"/>
              <a:chExt cx="452" cy="125"/>
            </a:xfrm>
          </p:grpSpPr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2086" y="9195"/>
                <a:ext cx="452" cy="1"/>
              </a:xfrm>
              <a:prstGeom prst="line">
                <a:avLst/>
              </a:prstGeom>
              <a:noFill/>
              <a:ln w="76200">
                <a:solidFill>
                  <a:srgbClr val="C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>
                <a:off x="2086" y="9317"/>
                <a:ext cx="452" cy="3"/>
              </a:xfrm>
              <a:prstGeom prst="line">
                <a:avLst/>
              </a:prstGeom>
              <a:noFill/>
              <a:ln w="76200">
                <a:solidFill>
                  <a:srgbClr val="0000CC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" name="Text Box 26"/>
            <p:cNvSpPr txBox="1">
              <a:spLocks noChangeArrowheads="1"/>
            </p:cNvSpPr>
            <p:nvPr/>
          </p:nvSpPr>
          <p:spPr bwMode="auto">
            <a:xfrm>
              <a:off x="483" y="1778"/>
              <a:ext cx="18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0" tIns="0" rIns="0" bIns="0">
              <a:spAutoFit/>
            </a:bodyPr>
            <a:lstStyle/>
            <a:p>
              <a:r>
                <a:rPr lang="ru-RU" b="1" i="1" dirty="0" err="1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27"/>
            <p:cNvSpPr txBox="1">
              <a:spLocks noChangeArrowheads="1"/>
            </p:cNvSpPr>
            <p:nvPr/>
          </p:nvSpPr>
          <p:spPr bwMode="auto">
            <a:xfrm>
              <a:off x="341" y="1974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0" tIns="0" rIns="0" bIns="0">
              <a:spAutoFit/>
            </a:bodyPr>
            <a:lstStyle/>
            <a:p>
              <a:r>
                <a:rPr lang="ru-RU" b="1" i="1" dirty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29"/>
            <p:cNvSpPr txBox="1">
              <a:spLocks noChangeArrowheads="1"/>
            </p:cNvSpPr>
            <p:nvPr/>
          </p:nvSpPr>
          <p:spPr bwMode="auto">
            <a:xfrm>
              <a:off x="1067" y="1975"/>
              <a:ext cx="13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lIns="0" tIns="0" rIns="0" bIns="0">
              <a:spAutoFit/>
            </a:bodyPr>
            <a:lstStyle/>
            <a:p>
              <a:r>
                <a:rPr lang="ru-RU" b="1" i="1" dirty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Group 52"/>
          <p:cNvGrpSpPr>
            <a:grpSpLocks/>
          </p:cNvGrpSpPr>
          <p:nvPr/>
        </p:nvGrpSpPr>
        <p:grpSpPr bwMode="auto">
          <a:xfrm>
            <a:off x="2378075" y="1325564"/>
            <a:ext cx="1150938" cy="1587501"/>
            <a:chOff x="1726" y="1576"/>
            <a:chExt cx="725" cy="1000"/>
          </a:xfrm>
        </p:grpSpPr>
        <p:sp>
          <p:nvSpPr>
            <p:cNvPr id="17" name="Oval 36"/>
            <p:cNvSpPr>
              <a:spLocks noChangeArrowheads="1"/>
            </p:cNvSpPr>
            <p:nvPr/>
          </p:nvSpPr>
          <p:spPr bwMode="auto">
            <a:xfrm>
              <a:off x="1726" y="1933"/>
              <a:ext cx="308" cy="281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rgbClr val="800000"/>
              </a:solidFill>
              <a:prstDash val="dash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2048" y="1576"/>
              <a:ext cx="403" cy="1000"/>
              <a:chOff x="3177" y="8749"/>
              <a:chExt cx="386" cy="1146"/>
            </a:xfrm>
          </p:grpSpPr>
          <p:sp>
            <p:nvSpPr>
              <p:cNvPr id="18" name="Freeform 13"/>
              <p:cNvSpPr>
                <a:spLocks/>
              </p:cNvSpPr>
              <p:nvPr/>
            </p:nvSpPr>
            <p:spPr bwMode="auto">
              <a:xfrm>
                <a:off x="3202" y="9022"/>
                <a:ext cx="352" cy="219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99" y="219"/>
                  </a:cxn>
                </a:cxnLst>
                <a:rect l="0" t="0" r="r" b="b"/>
                <a:pathLst>
                  <a:path w="352" h="219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22" y="129"/>
                      <a:pt x="337" y="157"/>
                    </a:cubicBezTo>
                    <a:cubicBezTo>
                      <a:pt x="352" y="184"/>
                      <a:pt x="149" y="206"/>
                      <a:pt x="99" y="219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Freeform 14"/>
              <p:cNvSpPr>
                <a:spLocks/>
              </p:cNvSpPr>
              <p:nvPr/>
            </p:nvSpPr>
            <p:spPr bwMode="auto">
              <a:xfrm>
                <a:off x="3199" y="9162"/>
                <a:ext cx="352" cy="219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99" y="219"/>
                  </a:cxn>
                </a:cxnLst>
                <a:rect l="0" t="0" r="r" b="b"/>
                <a:pathLst>
                  <a:path w="352" h="219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22" y="129"/>
                      <a:pt x="337" y="157"/>
                    </a:cubicBezTo>
                    <a:cubicBezTo>
                      <a:pt x="352" y="184"/>
                      <a:pt x="149" y="206"/>
                      <a:pt x="99" y="219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Freeform 15"/>
              <p:cNvSpPr>
                <a:spLocks/>
              </p:cNvSpPr>
              <p:nvPr/>
            </p:nvSpPr>
            <p:spPr bwMode="auto">
              <a:xfrm>
                <a:off x="3199" y="9300"/>
                <a:ext cx="352" cy="219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99" y="219"/>
                  </a:cxn>
                </a:cxnLst>
                <a:rect l="0" t="0" r="r" b="b"/>
                <a:pathLst>
                  <a:path w="352" h="219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22" y="129"/>
                      <a:pt x="337" y="157"/>
                    </a:cubicBezTo>
                    <a:cubicBezTo>
                      <a:pt x="352" y="184"/>
                      <a:pt x="149" y="206"/>
                      <a:pt x="99" y="219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Freeform 16"/>
              <p:cNvSpPr>
                <a:spLocks/>
              </p:cNvSpPr>
              <p:nvPr/>
            </p:nvSpPr>
            <p:spPr bwMode="auto">
              <a:xfrm>
                <a:off x="3199" y="9437"/>
                <a:ext cx="352" cy="219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99" y="219"/>
                  </a:cxn>
                </a:cxnLst>
                <a:rect l="0" t="0" r="r" b="b"/>
                <a:pathLst>
                  <a:path w="352" h="219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22" y="129"/>
                      <a:pt x="337" y="157"/>
                    </a:cubicBezTo>
                    <a:cubicBezTo>
                      <a:pt x="352" y="184"/>
                      <a:pt x="149" y="206"/>
                      <a:pt x="99" y="219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Freeform 17"/>
              <p:cNvSpPr>
                <a:spLocks/>
              </p:cNvSpPr>
              <p:nvPr/>
            </p:nvSpPr>
            <p:spPr bwMode="auto">
              <a:xfrm>
                <a:off x="3199" y="9574"/>
                <a:ext cx="364" cy="161"/>
              </a:xfrm>
              <a:custGeom>
                <a:avLst/>
                <a:gdLst/>
                <a:ahLst/>
                <a:cxnLst>
                  <a:cxn ang="0">
                    <a:pos x="294" y="0"/>
                  </a:cxn>
                  <a:cxn ang="0">
                    <a:pos x="7" y="54"/>
                  </a:cxn>
                  <a:cxn ang="0">
                    <a:pos x="337" y="157"/>
                  </a:cxn>
                  <a:cxn ang="0">
                    <a:pos x="170" y="182"/>
                  </a:cxn>
                </a:cxnLst>
                <a:rect l="0" t="0" r="r" b="b"/>
                <a:pathLst>
                  <a:path w="364" h="182">
                    <a:moveTo>
                      <a:pt x="294" y="0"/>
                    </a:moveTo>
                    <a:cubicBezTo>
                      <a:pt x="247" y="9"/>
                      <a:pt x="0" y="28"/>
                      <a:pt x="7" y="54"/>
                    </a:cubicBezTo>
                    <a:cubicBezTo>
                      <a:pt x="14" y="80"/>
                      <a:pt x="310" y="136"/>
                      <a:pt x="337" y="157"/>
                    </a:cubicBezTo>
                    <a:cubicBezTo>
                      <a:pt x="364" y="178"/>
                      <a:pt x="205" y="177"/>
                      <a:pt x="170" y="182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Freeform 18"/>
              <p:cNvSpPr>
                <a:spLocks/>
              </p:cNvSpPr>
              <p:nvPr/>
            </p:nvSpPr>
            <p:spPr bwMode="auto">
              <a:xfrm>
                <a:off x="3177" y="8934"/>
                <a:ext cx="371" cy="160"/>
              </a:xfrm>
              <a:custGeom>
                <a:avLst/>
                <a:gdLst/>
                <a:ahLst/>
                <a:cxnLst>
                  <a:cxn ang="0">
                    <a:pos x="198" y="1"/>
                  </a:cxn>
                  <a:cxn ang="0">
                    <a:pos x="26" y="20"/>
                  </a:cxn>
                  <a:cxn ang="0">
                    <a:pos x="356" y="123"/>
                  </a:cxn>
                  <a:cxn ang="0">
                    <a:pos x="118" y="185"/>
                  </a:cxn>
                </a:cxnLst>
                <a:rect l="0" t="0" r="r" b="b"/>
                <a:pathLst>
                  <a:path w="371" h="185">
                    <a:moveTo>
                      <a:pt x="198" y="1"/>
                    </a:moveTo>
                    <a:cubicBezTo>
                      <a:pt x="170" y="4"/>
                      <a:pt x="0" y="0"/>
                      <a:pt x="26" y="20"/>
                    </a:cubicBezTo>
                    <a:cubicBezTo>
                      <a:pt x="52" y="40"/>
                      <a:pt x="341" y="95"/>
                      <a:pt x="356" y="123"/>
                    </a:cubicBezTo>
                    <a:cubicBezTo>
                      <a:pt x="371" y="150"/>
                      <a:pt x="168" y="172"/>
                      <a:pt x="118" y="185"/>
                    </a:cubicBezTo>
                  </a:path>
                </a:pathLst>
              </a:custGeom>
              <a:noFill/>
              <a:ln w="38100" cmpd="sng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Line 19"/>
              <p:cNvSpPr>
                <a:spLocks noChangeShapeType="1"/>
              </p:cNvSpPr>
              <p:nvPr/>
            </p:nvSpPr>
            <p:spPr bwMode="auto">
              <a:xfrm flipH="1" flipV="1">
                <a:off x="3373" y="8749"/>
                <a:ext cx="1" cy="185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Line 20"/>
              <p:cNvSpPr>
                <a:spLocks noChangeShapeType="1"/>
              </p:cNvSpPr>
              <p:nvPr/>
            </p:nvSpPr>
            <p:spPr bwMode="auto">
              <a:xfrm>
                <a:off x="3370" y="9716"/>
                <a:ext cx="0" cy="179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6" name="Text Box 35"/>
            <p:cNvSpPr txBox="1">
              <a:spLocks noChangeArrowheads="1"/>
            </p:cNvSpPr>
            <p:nvPr/>
          </p:nvSpPr>
          <p:spPr bwMode="auto">
            <a:xfrm>
              <a:off x="1840" y="1992"/>
              <a:ext cx="6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lIns="0" tIns="0" rIns="0" bIns="0">
              <a:spAutoFit/>
            </a:bodyPr>
            <a:lstStyle/>
            <a:p>
              <a:r>
                <a:rPr lang="ru-RU" b="1" i="1" dirty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Group 54"/>
          <p:cNvGrpSpPr>
            <a:grpSpLocks/>
          </p:cNvGrpSpPr>
          <p:nvPr/>
        </p:nvGrpSpPr>
        <p:grpSpPr bwMode="auto">
          <a:xfrm>
            <a:off x="765175" y="1314450"/>
            <a:ext cx="2451100" cy="1590675"/>
            <a:chOff x="566" y="828"/>
            <a:chExt cx="1544" cy="1002"/>
          </a:xfrm>
        </p:grpSpPr>
        <p:sp>
          <p:nvSpPr>
            <p:cNvPr id="27" name="Text Box 32"/>
            <p:cNvSpPr txBox="1">
              <a:spLocks noChangeArrowheads="1"/>
            </p:cNvSpPr>
            <p:nvPr/>
          </p:nvSpPr>
          <p:spPr bwMode="auto">
            <a:xfrm>
              <a:off x="732" y="837"/>
              <a:ext cx="6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lIns="0" tIns="0" rIns="0" bIns="0">
              <a:spAutoFit/>
            </a:bodyPr>
            <a:lstStyle/>
            <a:p>
              <a:r>
                <a:rPr lang="ru-RU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8" name="Group 53"/>
            <p:cNvGrpSpPr>
              <a:grpSpLocks/>
            </p:cNvGrpSpPr>
            <p:nvPr/>
          </p:nvGrpSpPr>
          <p:grpSpPr bwMode="auto">
            <a:xfrm>
              <a:off x="566" y="828"/>
              <a:ext cx="1544" cy="1002"/>
              <a:chOff x="710" y="1569"/>
              <a:chExt cx="1544" cy="1002"/>
            </a:xfrm>
          </p:grpSpPr>
          <p:sp>
            <p:nvSpPr>
              <p:cNvPr id="32" name="Line 24"/>
              <p:cNvSpPr>
                <a:spLocks noChangeShapeType="1"/>
              </p:cNvSpPr>
              <p:nvPr/>
            </p:nvSpPr>
            <p:spPr bwMode="auto">
              <a:xfrm>
                <a:off x="718" y="2144"/>
                <a:ext cx="1" cy="427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Line 21"/>
              <p:cNvSpPr>
                <a:spLocks noChangeShapeType="1"/>
              </p:cNvSpPr>
              <p:nvPr/>
            </p:nvSpPr>
            <p:spPr bwMode="auto">
              <a:xfrm flipH="1">
                <a:off x="711" y="1577"/>
                <a:ext cx="1543" cy="4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Line 22"/>
              <p:cNvSpPr>
                <a:spLocks noChangeShapeType="1"/>
              </p:cNvSpPr>
              <p:nvPr/>
            </p:nvSpPr>
            <p:spPr bwMode="auto">
              <a:xfrm flipH="1">
                <a:off x="716" y="1569"/>
                <a:ext cx="4" cy="415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Line 23"/>
              <p:cNvSpPr>
                <a:spLocks noChangeShapeType="1"/>
              </p:cNvSpPr>
              <p:nvPr/>
            </p:nvSpPr>
            <p:spPr bwMode="auto">
              <a:xfrm flipH="1">
                <a:off x="710" y="2562"/>
                <a:ext cx="1541" cy="0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Line 31"/>
              <p:cNvSpPr>
                <a:spLocks noChangeShapeType="1"/>
              </p:cNvSpPr>
              <p:nvPr/>
            </p:nvSpPr>
            <p:spPr bwMode="auto">
              <a:xfrm>
                <a:off x="773" y="1579"/>
                <a:ext cx="339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lg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Line 37"/>
              <p:cNvSpPr>
                <a:spLocks noChangeShapeType="1"/>
              </p:cNvSpPr>
              <p:nvPr/>
            </p:nvSpPr>
            <p:spPr bwMode="auto">
              <a:xfrm flipH="1">
                <a:off x="861" y="2562"/>
                <a:ext cx="339" cy="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lg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5" name="Group 50"/>
          <p:cNvGrpSpPr>
            <a:grpSpLocks/>
          </p:cNvGrpSpPr>
          <p:nvPr/>
        </p:nvGrpSpPr>
        <p:grpSpPr bwMode="auto">
          <a:xfrm>
            <a:off x="1543050" y="1237390"/>
            <a:ext cx="939800" cy="679449"/>
            <a:chOff x="1200" y="1524"/>
            <a:chExt cx="592" cy="428"/>
          </a:xfrm>
        </p:grpSpPr>
        <p:sp>
          <p:nvSpPr>
            <p:cNvPr id="38" name="Oval 41"/>
            <p:cNvSpPr>
              <a:spLocks noChangeArrowheads="1"/>
            </p:cNvSpPr>
            <p:nvPr/>
          </p:nvSpPr>
          <p:spPr bwMode="auto">
            <a:xfrm>
              <a:off x="1341" y="1670"/>
              <a:ext cx="309" cy="282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rgbClr val="800000"/>
              </a:solidFill>
              <a:prstDash val="dash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Rectangle 38"/>
            <p:cNvSpPr>
              <a:spLocks noChangeArrowheads="1"/>
            </p:cNvSpPr>
            <p:nvPr/>
          </p:nvSpPr>
          <p:spPr bwMode="auto">
            <a:xfrm>
              <a:off x="1200" y="1524"/>
              <a:ext cx="592" cy="112"/>
            </a:xfrm>
            <a:prstGeom prst="rect">
              <a:avLst/>
            </a:prstGeom>
            <a:solidFill>
              <a:srgbClr val="B9563B"/>
            </a:solidFill>
            <a:ln w="3175">
              <a:solidFill>
                <a:srgbClr val="8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40"/>
            <p:cNvSpPr txBox="1">
              <a:spLocks noChangeArrowheads="1"/>
            </p:cNvSpPr>
            <p:nvPr/>
          </p:nvSpPr>
          <p:spPr bwMode="auto">
            <a:xfrm>
              <a:off x="1445" y="1730"/>
              <a:ext cx="11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lIns="0" tIns="0" rIns="0" bIns="0">
              <a:spAutoFit/>
            </a:bodyPr>
            <a:lstStyle/>
            <a:p>
              <a:r>
                <a:rPr lang="ru-RU" b="1" i="1" dirty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Group 49"/>
          <p:cNvGrpSpPr>
            <a:grpSpLocks/>
          </p:cNvGrpSpPr>
          <p:nvPr/>
        </p:nvGrpSpPr>
        <p:grpSpPr bwMode="auto">
          <a:xfrm>
            <a:off x="1766890" y="2480392"/>
            <a:ext cx="490538" cy="638174"/>
            <a:chOff x="1341" y="2454"/>
            <a:chExt cx="309" cy="402"/>
          </a:xfrm>
        </p:grpSpPr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1341" y="2574"/>
              <a:ext cx="309" cy="282"/>
            </a:xfrm>
            <a:prstGeom prst="ellipse">
              <a:avLst/>
            </a:prstGeom>
            <a:solidFill>
              <a:srgbClr val="99CCFF"/>
            </a:solidFill>
            <a:ln w="38100">
              <a:solidFill>
                <a:srgbClr val="00008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 Box 44"/>
            <p:cNvSpPr txBox="1">
              <a:spLocks noChangeArrowheads="1"/>
            </p:cNvSpPr>
            <p:nvPr/>
          </p:nvSpPr>
          <p:spPr bwMode="auto">
            <a:xfrm>
              <a:off x="1398" y="2454"/>
              <a:ext cx="252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0" tIns="0" rIns="0" bIns="0"/>
            <a:lstStyle/>
            <a:p>
              <a:r>
                <a:rPr lang="ru-RU" sz="4800" b="1" dirty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~</a:t>
              </a:r>
              <a:endParaRPr lang="ru-RU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" name="Rectangle 56"/>
          <p:cNvSpPr>
            <a:spLocks noChangeArrowheads="1"/>
          </p:cNvSpPr>
          <p:nvPr/>
        </p:nvSpPr>
        <p:spPr bwMode="auto">
          <a:xfrm>
            <a:off x="3830806" y="1052724"/>
            <a:ext cx="3975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Генератор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синусоидалы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ЭҚК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өндіреді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7" name="Object 57"/>
          <p:cNvGraphicFramePr>
            <a:graphicFrameLocks noChangeAspect="1"/>
          </p:cNvGraphicFramePr>
          <p:nvPr/>
        </p:nvGraphicFramePr>
        <p:xfrm>
          <a:off x="5302885" y="1458278"/>
          <a:ext cx="157797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1574640" imgH="317160" progId="Equation.DSMT4">
                  <p:embed/>
                </p:oleObj>
              </mc:Choice>
              <mc:Fallback>
                <p:oleObj name="Equation" r:id="rId4" imgW="1574640" imgH="317160" progId="Equation.DSMT4">
                  <p:embed/>
                  <p:pic>
                    <p:nvPicPr>
                      <p:cNvPr id="47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885" y="1458278"/>
                        <a:ext cx="1577975" cy="319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59"/>
          <p:cNvSpPr>
            <a:spLocks noChangeArrowheads="1"/>
          </p:cNvSpPr>
          <p:nvPr/>
        </p:nvSpPr>
        <p:spPr bwMode="auto">
          <a:xfrm>
            <a:off x="5032375" y="1793483"/>
            <a:ext cx="2610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 dirty="0">
                <a:solidFill>
                  <a:srgbClr val="9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ru-RU" b="1" baseline="-25000" dirty="0">
                <a:solidFill>
                  <a:srgbClr val="9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ЭҚК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амплитудасы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sp>
        <p:nvSpPr>
          <p:cNvPr id="49" name="Rectangle 60"/>
          <p:cNvSpPr>
            <a:spLocks noChangeArrowheads="1"/>
          </p:cNvSpPr>
          <p:nvPr/>
        </p:nvSpPr>
        <p:spPr bwMode="auto">
          <a:xfrm>
            <a:off x="4927657" y="2131526"/>
            <a:ext cx="25851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9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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— генератор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жиілігі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491880" y="2500858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Контурда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генератор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жиілігіне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еріксіз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тербелістер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9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4289924" y="3307164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C0000"/>
              </a:buClr>
              <a:buFont typeface="Symbol" pitchFamily="18" charset="2"/>
              <a:buChar char=""/>
              <a:tabLst>
                <a:tab pos="180975" algn="l"/>
              </a:tabLst>
            </a:pPr>
            <a:r>
              <a:rPr lang="ru-RU" u="sng" dirty="0" err="1">
                <a:solidFill>
                  <a:srgbClr val="9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Тербелмелі</a:t>
            </a:r>
            <a:r>
              <a:rPr lang="ru-RU" u="sng" dirty="0">
                <a:solidFill>
                  <a:srgbClr val="9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solidFill>
                  <a:srgbClr val="9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контурдағы</a:t>
            </a:r>
            <a:r>
              <a:rPr lang="ru-RU" u="sng" dirty="0">
                <a:solidFill>
                  <a:srgbClr val="9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резонанс</a:t>
            </a:r>
            <a:endParaRPr lang="ru-RU" dirty="0">
              <a:solidFill>
                <a:srgbClr val="98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Group 24"/>
          <p:cNvGrpSpPr>
            <a:grpSpLocks/>
          </p:cNvGrpSpPr>
          <p:nvPr/>
        </p:nvGrpSpPr>
        <p:grpSpPr bwMode="auto">
          <a:xfrm>
            <a:off x="395536" y="3633789"/>
            <a:ext cx="3262313" cy="2840038"/>
            <a:chOff x="328" y="515"/>
            <a:chExt cx="2055" cy="17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3" name="Freeform 13"/>
            <p:cNvSpPr>
              <a:spLocks/>
            </p:cNvSpPr>
            <p:nvPr/>
          </p:nvSpPr>
          <p:spPr bwMode="auto">
            <a:xfrm>
              <a:off x="328" y="515"/>
              <a:ext cx="638" cy="1789"/>
            </a:xfrm>
            <a:custGeom>
              <a:avLst/>
              <a:gdLst/>
              <a:ahLst/>
              <a:cxnLst>
                <a:cxn ang="0">
                  <a:pos x="0" y="1491"/>
                </a:cxn>
                <a:cxn ang="0">
                  <a:pos x="315" y="1161"/>
                </a:cxn>
                <a:cxn ang="0">
                  <a:pos x="457" y="681"/>
                </a:cxn>
                <a:cxn ang="0">
                  <a:pos x="532" y="0"/>
                </a:cxn>
              </a:cxnLst>
              <a:rect l="0" t="0" r="r" b="b"/>
              <a:pathLst>
                <a:path w="532" h="1491">
                  <a:moveTo>
                    <a:pt x="0" y="1491"/>
                  </a:moveTo>
                  <a:cubicBezTo>
                    <a:pt x="52" y="1436"/>
                    <a:pt x="239" y="1296"/>
                    <a:pt x="315" y="1161"/>
                  </a:cubicBezTo>
                  <a:cubicBezTo>
                    <a:pt x="391" y="1026"/>
                    <a:pt x="421" y="874"/>
                    <a:pt x="457" y="681"/>
                  </a:cubicBezTo>
                  <a:cubicBezTo>
                    <a:pt x="493" y="488"/>
                    <a:pt x="517" y="142"/>
                    <a:pt x="532" y="0"/>
                  </a:cubicBezTo>
                </a:path>
              </a:pathLst>
            </a:custGeom>
            <a:noFill/>
            <a:ln w="57150" cmpd="sng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/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Freeform 14"/>
            <p:cNvSpPr>
              <a:spLocks/>
            </p:cNvSpPr>
            <p:nvPr/>
          </p:nvSpPr>
          <p:spPr bwMode="auto">
            <a:xfrm>
              <a:off x="1080" y="521"/>
              <a:ext cx="1303" cy="14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7" y="351"/>
                </a:cxn>
                <a:cxn ang="0">
                  <a:pos x="237" y="690"/>
                </a:cxn>
                <a:cxn ang="0">
                  <a:pos x="462" y="963"/>
                </a:cxn>
                <a:cxn ang="0">
                  <a:pos x="663" y="1101"/>
                </a:cxn>
                <a:cxn ang="0">
                  <a:pos x="885" y="1185"/>
                </a:cxn>
                <a:cxn ang="0">
                  <a:pos x="1086" y="1227"/>
                </a:cxn>
              </a:cxnLst>
              <a:rect l="0" t="0" r="r" b="b"/>
              <a:pathLst>
                <a:path w="1086" h="1227">
                  <a:moveTo>
                    <a:pt x="0" y="0"/>
                  </a:moveTo>
                  <a:cubicBezTo>
                    <a:pt x="14" y="58"/>
                    <a:pt x="47" y="236"/>
                    <a:pt x="87" y="351"/>
                  </a:cubicBezTo>
                  <a:cubicBezTo>
                    <a:pt x="127" y="466"/>
                    <a:pt x="175" y="588"/>
                    <a:pt x="237" y="690"/>
                  </a:cubicBezTo>
                  <a:cubicBezTo>
                    <a:pt x="299" y="792"/>
                    <a:pt x="391" y="895"/>
                    <a:pt x="462" y="963"/>
                  </a:cubicBezTo>
                  <a:cubicBezTo>
                    <a:pt x="533" y="1031"/>
                    <a:pt x="593" y="1064"/>
                    <a:pt x="663" y="1101"/>
                  </a:cubicBezTo>
                  <a:cubicBezTo>
                    <a:pt x="733" y="1138"/>
                    <a:pt x="815" y="1164"/>
                    <a:pt x="885" y="1185"/>
                  </a:cubicBezTo>
                  <a:cubicBezTo>
                    <a:pt x="955" y="1206"/>
                    <a:pt x="1044" y="1218"/>
                    <a:pt x="1086" y="1227"/>
                  </a:cubicBezTo>
                </a:path>
              </a:pathLst>
            </a:custGeom>
            <a:noFill/>
            <a:ln w="57150" cmpd="sng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/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AutoShape 18"/>
            <p:cNvSpPr>
              <a:spLocks noChangeArrowheads="1"/>
            </p:cNvSpPr>
            <p:nvPr/>
          </p:nvSpPr>
          <p:spPr bwMode="auto">
            <a:xfrm>
              <a:off x="1693" y="536"/>
              <a:ext cx="586" cy="304"/>
            </a:xfrm>
            <a:prstGeom prst="wedgeRoundRectCallout">
              <a:avLst>
                <a:gd name="adj1" fmla="val -114644"/>
                <a:gd name="adj2" fmla="val 132630"/>
                <a:gd name="adj3" fmla="val 16667"/>
              </a:avLst>
            </a:prstGeom>
            <a:solidFill>
              <a:srgbClr val="FFFFFF"/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lIns="0" tIns="0" rIns="0" bIns="0"/>
            <a:lstStyle/>
            <a:p>
              <a:pPr algn="ctr"/>
              <a:r>
                <a:rPr lang="ru-RU" sz="2000" b="1" i="1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2000" b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2000" baseline="-25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000" b="1">
                  <a:latin typeface="Times New Roman" pitchFamily="18" charset="0"/>
                  <a:cs typeface="Times New Roman" pitchFamily="18" charset="0"/>
                </a:rPr>
                <a:t>= 0</a:t>
              </a: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6" name="Group 25"/>
          <p:cNvGrpSpPr>
            <a:grpSpLocks/>
          </p:cNvGrpSpPr>
          <p:nvPr/>
        </p:nvGrpSpPr>
        <p:grpSpPr bwMode="auto">
          <a:xfrm>
            <a:off x="438399" y="4357689"/>
            <a:ext cx="3214687" cy="2087563"/>
            <a:chOff x="355" y="971"/>
            <a:chExt cx="2025" cy="13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7" name="Freeform 15"/>
            <p:cNvSpPr>
              <a:spLocks/>
            </p:cNvSpPr>
            <p:nvPr/>
          </p:nvSpPr>
          <p:spPr bwMode="auto">
            <a:xfrm>
              <a:off x="355" y="1059"/>
              <a:ext cx="2025" cy="1227"/>
            </a:xfrm>
            <a:custGeom>
              <a:avLst/>
              <a:gdLst/>
              <a:ahLst/>
              <a:cxnLst>
                <a:cxn ang="0">
                  <a:pos x="0" y="3068"/>
                </a:cxn>
                <a:cxn ang="0">
                  <a:pos x="820" y="2414"/>
                </a:cxn>
                <a:cxn ang="0">
                  <a:pos x="1206" y="1739"/>
                </a:cxn>
                <a:cxn ang="0">
                  <a:pos x="1479" y="728"/>
                </a:cxn>
                <a:cxn ang="0">
                  <a:pos x="1688" y="0"/>
                </a:cxn>
                <a:cxn ang="0">
                  <a:pos x="2196" y="1130"/>
                </a:cxn>
                <a:cxn ang="0">
                  <a:pos x="2606" y="1706"/>
                </a:cxn>
                <a:cxn ang="0">
                  <a:pos x="3171" y="2165"/>
                </a:cxn>
                <a:cxn ang="0">
                  <a:pos x="4089" y="2510"/>
                </a:cxn>
                <a:cxn ang="0">
                  <a:pos x="5061" y="2630"/>
                </a:cxn>
              </a:cxnLst>
              <a:rect l="0" t="0" r="r" b="b"/>
              <a:pathLst>
                <a:path w="5061" h="3068">
                  <a:moveTo>
                    <a:pt x="0" y="3068"/>
                  </a:moveTo>
                  <a:cubicBezTo>
                    <a:pt x="137" y="2960"/>
                    <a:pt x="620" y="2636"/>
                    <a:pt x="820" y="2414"/>
                  </a:cubicBezTo>
                  <a:cubicBezTo>
                    <a:pt x="1006" y="2192"/>
                    <a:pt x="1100" y="2009"/>
                    <a:pt x="1206" y="1739"/>
                  </a:cubicBezTo>
                  <a:cubicBezTo>
                    <a:pt x="1309" y="1487"/>
                    <a:pt x="1416" y="1007"/>
                    <a:pt x="1479" y="728"/>
                  </a:cubicBezTo>
                  <a:cubicBezTo>
                    <a:pt x="1543" y="449"/>
                    <a:pt x="1559" y="122"/>
                    <a:pt x="1688" y="0"/>
                  </a:cubicBezTo>
                  <a:cubicBezTo>
                    <a:pt x="1822" y="162"/>
                    <a:pt x="1969" y="761"/>
                    <a:pt x="2196" y="1130"/>
                  </a:cubicBezTo>
                  <a:cubicBezTo>
                    <a:pt x="2363" y="1418"/>
                    <a:pt x="2442" y="1538"/>
                    <a:pt x="2606" y="1706"/>
                  </a:cubicBezTo>
                  <a:cubicBezTo>
                    <a:pt x="2770" y="1874"/>
                    <a:pt x="2919" y="2042"/>
                    <a:pt x="3171" y="2165"/>
                  </a:cubicBezTo>
                  <a:cubicBezTo>
                    <a:pt x="3512" y="2339"/>
                    <a:pt x="3774" y="2432"/>
                    <a:pt x="4089" y="2510"/>
                  </a:cubicBezTo>
                  <a:cubicBezTo>
                    <a:pt x="4404" y="2588"/>
                    <a:pt x="4858" y="2605"/>
                    <a:pt x="5061" y="2630"/>
                  </a:cubicBezTo>
                </a:path>
              </a:pathLst>
            </a:custGeom>
            <a:noFill/>
            <a:ln w="57150" cmpd="sng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/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AutoShape 19"/>
            <p:cNvSpPr>
              <a:spLocks noChangeArrowheads="1"/>
            </p:cNvSpPr>
            <p:nvPr/>
          </p:nvSpPr>
          <p:spPr bwMode="auto">
            <a:xfrm>
              <a:off x="1693" y="971"/>
              <a:ext cx="586" cy="304"/>
            </a:xfrm>
            <a:prstGeom prst="wedgeRoundRectCallout">
              <a:avLst>
                <a:gd name="adj1" fmla="val -114644"/>
                <a:gd name="adj2" fmla="val 132630"/>
                <a:gd name="adj3" fmla="val 16667"/>
              </a:avLst>
            </a:prstGeom>
            <a:solidFill>
              <a:srgbClr val="FFFFFF"/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lIns="0" tIns="0" rIns="0" bIns="0"/>
            <a:lstStyle/>
            <a:p>
              <a:pPr algn="ctr"/>
              <a:r>
                <a:rPr lang="ru-RU" sz="2000" b="1" i="1" dirty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2000" b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sz="2000" baseline="-25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&gt; </a:t>
              </a:r>
              <a:r>
                <a:rPr lang="ru-RU" sz="2000" b="1" i="1" dirty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2000" b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9" name="Group 26"/>
          <p:cNvGrpSpPr>
            <a:grpSpLocks/>
          </p:cNvGrpSpPr>
          <p:nvPr/>
        </p:nvGrpSpPr>
        <p:grpSpPr bwMode="auto">
          <a:xfrm>
            <a:off x="452686" y="5033965"/>
            <a:ext cx="3200400" cy="1411289"/>
            <a:chOff x="364" y="1397"/>
            <a:chExt cx="2016" cy="8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0" name="Freeform 16"/>
            <p:cNvSpPr>
              <a:spLocks/>
            </p:cNvSpPr>
            <p:nvPr/>
          </p:nvSpPr>
          <p:spPr bwMode="auto">
            <a:xfrm>
              <a:off x="364" y="1581"/>
              <a:ext cx="2016" cy="705"/>
            </a:xfrm>
            <a:custGeom>
              <a:avLst/>
              <a:gdLst/>
              <a:ahLst/>
              <a:cxnLst>
                <a:cxn ang="0">
                  <a:pos x="0" y="1761"/>
                </a:cxn>
                <a:cxn ang="0">
                  <a:pos x="1227" y="783"/>
                </a:cxn>
                <a:cxn ang="0">
                  <a:pos x="1668" y="0"/>
                </a:cxn>
                <a:cxn ang="0">
                  <a:pos x="2197" y="643"/>
                </a:cxn>
                <a:cxn ang="0">
                  <a:pos x="3207" y="1323"/>
                </a:cxn>
                <a:cxn ang="0">
                  <a:pos x="4275" y="1548"/>
                </a:cxn>
                <a:cxn ang="0">
                  <a:pos x="5040" y="1602"/>
                </a:cxn>
              </a:cxnLst>
              <a:rect l="0" t="0" r="r" b="b"/>
              <a:pathLst>
                <a:path w="5040" h="1761">
                  <a:moveTo>
                    <a:pt x="0" y="1761"/>
                  </a:moveTo>
                  <a:cubicBezTo>
                    <a:pt x="426" y="1512"/>
                    <a:pt x="897" y="1333"/>
                    <a:pt x="1227" y="783"/>
                  </a:cubicBezTo>
                  <a:cubicBezTo>
                    <a:pt x="1587" y="211"/>
                    <a:pt x="1487" y="153"/>
                    <a:pt x="1668" y="0"/>
                  </a:cubicBezTo>
                  <a:cubicBezTo>
                    <a:pt x="1837" y="63"/>
                    <a:pt x="1917" y="313"/>
                    <a:pt x="2197" y="643"/>
                  </a:cubicBezTo>
                  <a:cubicBezTo>
                    <a:pt x="2477" y="973"/>
                    <a:pt x="2824" y="1149"/>
                    <a:pt x="3207" y="1323"/>
                  </a:cubicBezTo>
                  <a:cubicBezTo>
                    <a:pt x="3527" y="1463"/>
                    <a:pt x="3970" y="1502"/>
                    <a:pt x="4275" y="1548"/>
                  </a:cubicBezTo>
                  <a:cubicBezTo>
                    <a:pt x="4580" y="1594"/>
                    <a:pt x="4914" y="1593"/>
                    <a:pt x="5040" y="1602"/>
                  </a:cubicBezTo>
                </a:path>
              </a:pathLst>
            </a:custGeom>
            <a:noFill/>
            <a:ln w="57150" cmpd="sng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/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AutoShape 20"/>
            <p:cNvSpPr>
              <a:spLocks noChangeArrowheads="1"/>
            </p:cNvSpPr>
            <p:nvPr/>
          </p:nvSpPr>
          <p:spPr bwMode="auto">
            <a:xfrm>
              <a:off x="1693" y="1397"/>
              <a:ext cx="586" cy="304"/>
            </a:xfrm>
            <a:prstGeom prst="wedgeRoundRectCallout">
              <a:avLst>
                <a:gd name="adj1" fmla="val -101089"/>
                <a:gd name="adj2" fmla="val 122631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lIns="0" tIns="0" rIns="0" bIns="0"/>
            <a:lstStyle/>
            <a:p>
              <a:pPr algn="ctr"/>
              <a:r>
                <a:rPr lang="ru-RU" sz="2000" b="1" i="1" dirty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000" b="1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ru-RU" sz="2000" baseline="-25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&gt; </a:t>
              </a:r>
              <a:r>
                <a:rPr lang="ru-RU" sz="2000" b="1" i="1" dirty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000" b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2" name="Group 28"/>
          <p:cNvGrpSpPr>
            <a:grpSpLocks/>
          </p:cNvGrpSpPr>
          <p:nvPr/>
        </p:nvGrpSpPr>
        <p:grpSpPr bwMode="auto">
          <a:xfrm>
            <a:off x="395536" y="3625850"/>
            <a:ext cx="3613150" cy="3273426"/>
            <a:chOff x="282" y="354"/>
            <a:chExt cx="2276" cy="20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3" name="Line 9"/>
            <p:cNvSpPr>
              <a:spLocks noChangeShapeType="1"/>
            </p:cNvSpPr>
            <p:nvPr/>
          </p:nvSpPr>
          <p:spPr bwMode="auto">
            <a:xfrm>
              <a:off x="311" y="2134"/>
              <a:ext cx="2247" cy="1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lg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/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Line 10"/>
            <p:cNvSpPr>
              <a:spLocks noChangeShapeType="1"/>
            </p:cNvSpPr>
            <p:nvPr/>
          </p:nvSpPr>
          <p:spPr bwMode="auto">
            <a:xfrm flipH="1" flipV="1">
              <a:off x="311" y="371"/>
              <a:ext cx="3" cy="176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lg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/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 Box 11"/>
            <p:cNvSpPr txBox="1">
              <a:spLocks noChangeArrowheads="1"/>
            </p:cNvSpPr>
            <p:nvPr/>
          </p:nvSpPr>
          <p:spPr bwMode="auto">
            <a:xfrm>
              <a:off x="384" y="354"/>
              <a:ext cx="244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0" tIns="0" rIns="0" bIns="0"/>
            <a:lstStyle/>
            <a:p>
              <a:r>
                <a:rPr lang="ru-RU" sz="2000" b="1" i="1" dirty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ru-RU" sz="2000" b="1" baseline="-25000" dirty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Line 12"/>
            <p:cNvSpPr>
              <a:spLocks noChangeShapeType="1"/>
            </p:cNvSpPr>
            <p:nvPr/>
          </p:nvSpPr>
          <p:spPr bwMode="auto">
            <a:xfrm>
              <a:off x="989" y="371"/>
              <a:ext cx="1" cy="1763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dash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/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Text Box 17"/>
            <p:cNvSpPr txBox="1">
              <a:spLocks noChangeArrowheads="1"/>
            </p:cNvSpPr>
            <p:nvPr/>
          </p:nvSpPr>
          <p:spPr bwMode="auto">
            <a:xfrm>
              <a:off x="1016" y="2140"/>
              <a:ext cx="355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0" tIns="0" rIns="0" bIns="0"/>
            <a:lstStyle/>
            <a:p>
              <a:pPr algn="ctr"/>
              <a:r>
                <a:rPr lang="ru-RU" sz="2000" b="1" dirty="0">
                  <a:solidFill>
                    <a:srgbClr val="00008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ru-RU" sz="2000" b="1" baseline="-25000" dirty="0">
                  <a:solidFill>
                    <a:srgbClr val="00008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 Box 21"/>
            <p:cNvSpPr txBox="1">
              <a:spLocks noChangeArrowheads="1"/>
            </p:cNvSpPr>
            <p:nvPr/>
          </p:nvSpPr>
          <p:spPr bwMode="auto">
            <a:xfrm>
              <a:off x="2295" y="2144"/>
              <a:ext cx="17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0" tIns="0" rIns="0" bIns="0"/>
            <a:lstStyle/>
            <a:p>
              <a:pPr algn="ctr"/>
              <a:r>
                <a:rPr lang="ru-RU" sz="2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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Oval 22"/>
            <p:cNvSpPr>
              <a:spLocks noChangeAspect="1" noChangeArrowheads="1"/>
            </p:cNvSpPr>
            <p:nvPr/>
          </p:nvSpPr>
          <p:spPr bwMode="auto">
            <a:xfrm>
              <a:off x="282" y="2095"/>
              <a:ext cx="69" cy="69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/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0" name="Прямоугольник 69"/>
          <p:cNvSpPr/>
          <p:nvPr/>
        </p:nvSpPr>
        <p:spPr>
          <a:xfrm>
            <a:off x="3851920" y="3645024"/>
            <a:ext cx="51125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амплитудасының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тез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өсуі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электрлік</a:t>
            </a:r>
            <a:r>
              <a:rPr lang="ru-RU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тізбектегі</a:t>
            </a:r>
            <a:r>
              <a:rPr lang="ru-RU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резонанс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Резонанс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байқалған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ортада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ЭҚК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жиілігі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Резонанс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байқалатын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ЭҚК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жиілігі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резонанстық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жиілік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Ꞷ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тербелістің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меншікті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жиілігіне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тең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456238" y="5211763"/>
          <a:ext cx="172878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1726920" imgH="609480" progId="Equation.DSMT4">
                  <p:embed/>
                </p:oleObj>
              </mc:Choice>
              <mc:Fallback>
                <p:oleObj name="Equation" r:id="rId6" imgW="1726920" imgH="609480" progId="Equation.DSMT4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6238" y="5211763"/>
                        <a:ext cx="1728787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Rectangle 52"/>
          <p:cNvSpPr>
            <a:spLocks noChangeArrowheads="1"/>
          </p:cNvSpPr>
          <p:nvPr/>
        </p:nvSpPr>
        <p:spPr bwMode="auto">
          <a:xfrm>
            <a:off x="4223800" y="5879013"/>
            <a:ext cx="447109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 algn="ctr"/>
            <a:r>
              <a:rPr lang="en-US" b="1" i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kumimoji="0" lang="ru-RU" sz="18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800" b="0" i="0" u="none" strike="noStrike" kern="0" cap="none" spc="0" normalizeH="0" noProof="0" dirty="0" err="1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кедергі</a:t>
            </a:r>
            <a:r>
              <a:rPr kumimoji="0" lang="ru-RU" sz="18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800" b="0" i="0" u="none" strike="noStrike" kern="0" cap="none" spc="0" normalizeH="0" noProof="0" dirty="0" err="1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көбейген</a:t>
            </a:r>
            <a:r>
              <a:rPr kumimoji="0" lang="ru-RU" sz="18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800" b="0" i="0" u="none" strike="noStrike" kern="0" cap="none" spc="0" normalizeH="0" noProof="0" dirty="0" err="1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b="1" i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kern="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Токтың</a:t>
            </a:r>
            <a:r>
              <a:rPr lang="ru-RU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kern="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тербеліс</a:t>
            </a:r>
            <a:r>
              <a:rPr lang="ru-RU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kern="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амплитудасы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srgbClr val="9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1800" b="1" i="0" u="none" strike="noStrike" kern="0" cap="none" spc="0" normalizeH="0" baseline="-25000" noProof="0" dirty="0">
                <a:ln>
                  <a:noFill/>
                </a:ln>
                <a:solidFill>
                  <a:srgbClr val="9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kk-KZ" sz="1800" b="1" i="0" u="none" strike="noStrike" kern="0" cap="none" spc="0" normalizeH="0" baseline="-25000" noProof="0" dirty="0">
                <a:ln>
                  <a:noFill/>
                </a:ln>
                <a:solidFill>
                  <a:srgbClr val="9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kk-KZ" sz="1800" b="1" i="0" u="none" strike="noStrike" kern="0" cap="none" spc="0" normalizeH="0" noProof="0" dirty="0">
                <a:ln>
                  <a:noFill/>
                </a:ln>
                <a:solidFill>
                  <a:srgbClr val="9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азаяды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031280" y="6501649"/>
          <a:ext cx="660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660240" imgH="342720" progId="Equation.DSMT4">
                  <p:embed/>
                </p:oleObj>
              </mc:Choice>
              <mc:Fallback>
                <p:oleObj name="Equation" r:id="rId8" imgW="660240" imgH="342720" progId="Equation.DSMT4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280" y="6501649"/>
                        <a:ext cx="660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Прямоугольник 72"/>
          <p:cNvSpPr/>
          <p:nvPr/>
        </p:nvSpPr>
        <p:spPr>
          <a:xfrm>
            <a:off x="899592" y="3203684"/>
            <a:ext cx="2232248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just">
              <a:buClr>
                <a:srgbClr val="CC0000"/>
              </a:buClr>
              <a:tabLst>
                <a:tab pos="180975" algn="l"/>
              </a:tabLst>
            </a:pPr>
            <a:r>
              <a:rPr lang="ru-RU" u="sng" dirty="0" err="1">
                <a:solidFill>
                  <a:srgbClr val="9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Резонансты</a:t>
            </a:r>
            <a:r>
              <a:rPr lang="ru-RU" u="sng" dirty="0">
                <a:solidFill>
                  <a:srgbClr val="9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solidFill>
                  <a:srgbClr val="9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қисық</a:t>
            </a:r>
            <a:endParaRPr lang="ru-RU" dirty="0">
              <a:solidFill>
                <a:srgbClr val="98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Заголовок 1"/>
          <p:cNvSpPr txBox="1">
            <a:spLocks/>
          </p:cNvSpPr>
          <p:nvPr/>
        </p:nvSpPr>
        <p:spPr>
          <a:xfrm>
            <a:off x="7224176" y="6597352"/>
            <a:ext cx="1884328" cy="216024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В.П.</a:t>
            </a:r>
            <a:r>
              <a:rPr kumimoji="0" lang="ru-RU" sz="800" b="0" i="0" u="none" strike="noStrike" kern="1200" cap="none" spc="0" normalizeH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Сафронов 2015 </a:t>
            </a:r>
            <a:r>
              <a:rPr kumimoji="0" lang="en-US" sz="800" b="0" i="0" u="none" strike="noStrike" kern="1200" cap="none" spc="0" normalizeH="0" noProof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safron</a:t>
            </a:r>
            <a: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-47@mail.ru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248479"/>
      </p:ext>
    </p:extLst>
  </p:cSld>
  <p:clrMapOvr>
    <a:masterClrMapping/>
  </p:clrMapOvr>
  <p:transition spd="med">
    <p:strips dir="rd"/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"/>
                            </p:stCondLst>
                            <p:childTnLst>
                              <p:par>
                                <p:cTn id="81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0"/>
                            </p:stCondLst>
                            <p:childTnLst>
                              <p:par>
                                <p:cTn id="14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00"/>
                            </p:stCondLst>
                            <p:childTnLst>
                              <p:par>
                                <p:cTn id="1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5" grpId="0" animBg="1"/>
      <p:bldP spid="3" grpId="0" uiExpand="1" build="p"/>
      <p:bldP spid="4" grpId="0"/>
      <p:bldP spid="45" grpId="0"/>
      <p:bldP spid="48" grpId="0"/>
      <p:bldP spid="49" grpId="0"/>
      <p:bldP spid="50" grpId="0"/>
      <p:bldP spid="51" grpId="0"/>
      <p:bldP spid="70" grpId="0"/>
      <p:bldP spid="72" grpId="0"/>
      <p:bldP spid="7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12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35" name="Rectangle 214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36" name="Rectangle 216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37" name="Rectangle 220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38" name="Rectangle 222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39" name="Rectangle 224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40" name="Rectangle 228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41" name="Rectangle 230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42" name="Rectangle 232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43" name="Rectangle 236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44" name="Rectangle 238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45" name="Rectangle 240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46" name="Rectangle 244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47" name="Rectangle 246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48" name="Rectangle 248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49" name="Rectangle 405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50" name="Rectangle 407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51" name="Rectangle 409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52" name="Rectangle 413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53" name="Rectangle 415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54" name="Rectangle 417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55" name="Rectangle 421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56" name="Rectangle 423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57" name="Rectangle 425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58" name="Rectangle 429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59" name="Rectangle 431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60" name="Rectangle 433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61" name="Rectangle 437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62" name="Rectangle 439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63" name="Rectangle 441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64" name="Rectangle 597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65" name="Rectangle 599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66" name="Rectangle 601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67" name="Rectangle 605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68" name="Rectangle 607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69" name="Rectangle 609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70" name="Rectangle 613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71" name="Rectangle 615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72" name="Rectangle 617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73" name="Rectangle 621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74" name="Rectangle 623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75" name="Rectangle 625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76" name="Rectangle 629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77" name="Rectangle 631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78" name="Rectangle 633"/>
          <p:cNvSpPr>
            <a:spLocks noChangeArrowheads="1"/>
          </p:cNvSpPr>
          <p:nvPr/>
        </p:nvSpPr>
        <p:spPr bwMode="auto">
          <a:xfrm>
            <a:off x="1281113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79" name="Rectangle 835"/>
          <p:cNvSpPr>
            <a:spLocks noChangeArrowheads="1"/>
          </p:cNvSpPr>
          <p:nvPr/>
        </p:nvSpPr>
        <p:spPr bwMode="auto">
          <a:xfrm>
            <a:off x="641350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80" name="Rectangle 837"/>
          <p:cNvSpPr>
            <a:spLocks noChangeArrowheads="1"/>
          </p:cNvSpPr>
          <p:nvPr/>
        </p:nvSpPr>
        <p:spPr bwMode="auto">
          <a:xfrm>
            <a:off x="641350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81" name="Rectangle 839"/>
          <p:cNvSpPr>
            <a:spLocks noChangeArrowheads="1"/>
          </p:cNvSpPr>
          <p:nvPr/>
        </p:nvSpPr>
        <p:spPr bwMode="auto">
          <a:xfrm>
            <a:off x="641350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82" name="Rectangle 841"/>
          <p:cNvSpPr>
            <a:spLocks noChangeArrowheads="1"/>
          </p:cNvSpPr>
          <p:nvPr/>
        </p:nvSpPr>
        <p:spPr bwMode="auto">
          <a:xfrm>
            <a:off x="641350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83" name="Rectangle 844"/>
          <p:cNvSpPr>
            <a:spLocks noChangeArrowheads="1"/>
          </p:cNvSpPr>
          <p:nvPr/>
        </p:nvSpPr>
        <p:spPr bwMode="auto">
          <a:xfrm>
            <a:off x="641350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84" name="Rectangle 846"/>
          <p:cNvSpPr>
            <a:spLocks noChangeArrowheads="1"/>
          </p:cNvSpPr>
          <p:nvPr/>
        </p:nvSpPr>
        <p:spPr bwMode="auto">
          <a:xfrm>
            <a:off x="641350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85" name="Rectangle 848"/>
          <p:cNvSpPr>
            <a:spLocks noChangeArrowheads="1"/>
          </p:cNvSpPr>
          <p:nvPr/>
        </p:nvSpPr>
        <p:spPr bwMode="auto">
          <a:xfrm>
            <a:off x="641350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86" name="Rectangle 850"/>
          <p:cNvSpPr>
            <a:spLocks noChangeArrowheads="1"/>
          </p:cNvSpPr>
          <p:nvPr/>
        </p:nvSpPr>
        <p:spPr bwMode="auto">
          <a:xfrm>
            <a:off x="641350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87" name="Rectangle 853"/>
          <p:cNvSpPr>
            <a:spLocks noChangeArrowheads="1"/>
          </p:cNvSpPr>
          <p:nvPr/>
        </p:nvSpPr>
        <p:spPr bwMode="auto">
          <a:xfrm>
            <a:off x="641350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88" name="Rectangle 854"/>
          <p:cNvSpPr>
            <a:spLocks noChangeArrowheads="1"/>
          </p:cNvSpPr>
          <p:nvPr/>
        </p:nvSpPr>
        <p:spPr bwMode="auto">
          <a:xfrm>
            <a:off x="641350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89" name="Rectangle 856"/>
          <p:cNvSpPr>
            <a:spLocks noChangeArrowheads="1"/>
          </p:cNvSpPr>
          <p:nvPr/>
        </p:nvSpPr>
        <p:spPr bwMode="auto">
          <a:xfrm>
            <a:off x="641350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90" name="Rectangle 858"/>
          <p:cNvSpPr>
            <a:spLocks noChangeArrowheads="1"/>
          </p:cNvSpPr>
          <p:nvPr/>
        </p:nvSpPr>
        <p:spPr bwMode="auto">
          <a:xfrm>
            <a:off x="641350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91" name="Rectangle 860"/>
          <p:cNvSpPr>
            <a:spLocks noChangeArrowheads="1"/>
          </p:cNvSpPr>
          <p:nvPr/>
        </p:nvSpPr>
        <p:spPr bwMode="auto">
          <a:xfrm>
            <a:off x="641350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92" name="Rectangle 863"/>
          <p:cNvSpPr>
            <a:spLocks noChangeArrowheads="1"/>
          </p:cNvSpPr>
          <p:nvPr/>
        </p:nvSpPr>
        <p:spPr bwMode="auto">
          <a:xfrm>
            <a:off x="641350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93" name="Rectangle 865"/>
          <p:cNvSpPr>
            <a:spLocks noChangeArrowheads="1"/>
          </p:cNvSpPr>
          <p:nvPr/>
        </p:nvSpPr>
        <p:spPr bwMode="auto">
          <a:xfrm>
            <a:off x="641350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94" name="Rectangle 867"/>
          <p:cNvSpPr>
            <a:spLocks noChangeArrowheads="1"/>
          </p:cNvSpPr>
          <p:nvPr/>
        </p:nvSpPr>
        <p:spPr bwMode="auto">
          <a:xfrm>
            <a:off x="641350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95" name="Rectangle 869"/>
          <p:cNvSpPr>
            <a:spLocks noChangeArrowheads="1"/>
          </p:cNvSpPr>
          <p:nvPr/>
        </p:nvSpPr>
        <p:spPr bwMode="auto">
          <a:xfrm>
            <a:off x="641350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96" name="Rectangle 872"/>
          <p:cNvSpPr>
            <a:spLocks noChangeArrowheads="1"/>
          </p:cNvSpPr>
          <p:nvPr/>
        </p:nvSpPr>
        <p:spPr bwMode="auto">
          <a:xfrm>
            <a:off x="641350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97" name="Rectangle 874"/>
          <p:cNvSpPr>
            <a:spLocks noChangeArrowheads="1"/>
          </p:cNvSpPr>
          <p:nvPr/>
        </p:nvSpPr>
        <p:spPr bwMode="auto">
          <a:xfrm>
            <a:off x="641350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98" name="Rectangle 876"/>
          <p:cNvSpPr>
            <a:spLocks noChangeArrowheads="1"/>
          </p:cNvSpPr>
          <p:nvPr/>
        </p:nvSpPr>
        <p:spPr bwMode="auto">
          <a:xfrm>
            <a:off x="641350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499" name="Rectangle 878"/>
          <p:cNvSpPr>
            <a:spLocks noChangeArrowheads="1"/>
          </p:cNvSpPr>
          <p:nvPr/>
        </p:nvSpPr>
        <p:spPr bwMode="auto">
          <a:xfrm>
            <a:off x="641350" y="2135188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500" name="Rectangle 1018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501" name="Rectangle 1026"/>
          <p:cNvSpPr>
            <a:spLocks noChangeArrowheads="1"/>
          </p:cNvSpPr>
          <p:nvPr/>
        </p:nvSpPr>
        <p:spPr bwMode="auto">
          <a:xfrm>
            <a:off x="0" y="3306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502" name="Rectangle 1028"/>
          <p:cNvSpPr>
            <a:spLocks noChangeArrowheads="1"/>
          </p:cNvSpPr>
          <p:nvPr/>
        </p:nvSpPr>
        <p:spPr bwMode="auto">
          <a:xfrm>
            <a:off x="0" y="3306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503" name="Rectangle 1030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504" name="Rectangle 1032"/>
          <p:cNvSpPr>
            <a:spLocks noChangeArrowheads="1"/>
          </p:cNvSpPr>
          <p:nvPr/>
        </p:nvSpPr>
        <p:spPr bwMode="auto">
          <a:xfrm>
            <a:off x="0" y="3306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505" name="Rectangle 1038"/>
          <p:cNvSpPr>
            <a:spLocks noChangeArrowheads="1"/>
          </p:cNvSpPr>
          <p:nvPr/>
        </p:nvSpPr>
        <p:spPr bwMode="auto">
          <a:xfrm>
            <a:off x="0" y="3306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506" name="Rectangle 1041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507" name="Rectangle 1043"/>
          <p:cNvSpPr>
            <a:spLocks noChangeArrowheads="1"/>
          </p:cNvSpPr>
          <p:nvPr/>
        </p:nvSpPr>
        <p:spPr bwMode="auto">
          <a:xfrm>
            <a:off x="0" y="3306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508" name="Rectangle 1047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509" name="Rectangle 1049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510" name="Rectangle 1053"/>
          <p:cNvSpPr>
            <a:spLocks noChangeArrowheads="1"/>
          </p:cNvSpPr>
          <p:nvPr/>
        </p:nvSpPr>
        <p:spPr bwMode="auto">
          <a:xfrm>
            <a:off x="-180975" y="3141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511" name="Rectangle 110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graphicFrame>
        <p:nvGraphicFramePr>
          <p:cNvPr id="18512" name="Object 1103"/>
          <p:cNvGraphicFramePr>
            <a:graphicFrameLocks noChangeAspect="1"/>
          </p:cNvGraphicFramePr>
          <p:nvPr/>
        </p:nvGraphicFramePr>
        <p:xfrm>
          <a:off x="0" y="0"/>
          <a:ext cx="130175" cy="13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Формула" r:id="rId3" imgW="126835" imgH="139518" progId="Equation.3">
                  <p:embed/>
                </p:oleObj>
              </mc:Choice>
              <mc:Fallback>
                <p:oleObj name="Формула" r:id="rId3" imgW="126835" imgH="139518" progId="Equation.3">
                  <p:embed/>
                  <p:pic>
                    <p:nvPicPr>
                      <p:cNvPr id="18512" name="Object 1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0175" cy="136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13" name="Rectangle 1106"/>
          <p:cNvSpPr>
            <a:spLocks noChangeArrowheads="1"/>
          </p:cNvSpPr>
          <p:nvPr/>
        </p:nvSpPr>
        <p:spPr bwMode="auto">
          <a:xfrm>
            <a:off x="0" y="3360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altLang="ru-RU" sz="1800" b="0" i="0" u="none"/>
          </a:p>
        </p:txBody>
      </p:sp>
      <p:sp>
        <p:nvSpPr>
          <p:cNvPr id="18514" name="Заголовок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>
            <a:normAutofit fontScale="90000"/>
          </a:bodyPr>
          <a:lstStyle/>
          <a:p>
            <a:pPr indent="179388" algn="ctr"/>
            <a:r>
              <a:rPr lang="ru-RU" sz="2800" dirty="0" err="1" smtClean="0"/>
              <a:t>Контурдағы тербелмелі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процестерді</a:t>
            </a:r>
            <a:r>
              <a:rPr lang="ru-RU" sz="2800" dirty="0" smtClean="0"/>
              <a:t> </a:t>
            </a:r>
            <a:r>
              <a:rPr lang="ru-RU" sz="2800" dirty="0" err="1" smtClean="0"/>
              <a:t>сипаттайтын</a:t>
            </a:r>
            <a:r>
              <a:rPr lang="ru-RU" sz="2800" dirty="0" smtClean="0"/>
              <a:t> </a:t>
            </a:r>
            <a:r>
              <a:rPr lang="ru-RU" sz="2800" dirty="0" err="1" smtClean="0"/>
              <a:t>теңдеулер:</a:t>
            </a:r>
            <a:endParaRPr lang="ru-RU" altLang="ru-RU" sz="2800" b="1" i="1" dirty="0" smtClean="0"/>
          </a:p>
        </p:txBody>
      </p:sp>
      <p:pic>
        <p:nvPicPr>
          <p:cNvPr id="18518" name="Picture 86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14348" y="1428736"/>
            <a:ext cx="7356111" cy="458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7063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агетная рамка 12"/>
          <p:cNvSpPr/>
          <p:nvPr/>
        </p:nvSpPr>
        <p:spPr>
          <a:xfrm>
            <a:off x="2627784" y="188640"/>
            <a:ext cx="4104456" cy="792088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Жоспары:</a:t>
            </a:r>
            <a:endParaRPr lang="ru-RU" sz="2800" b="1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899592" y="1268760"/>
            <a:ext cx="7488832" cy="4608512"/>
          </a:xfrm>
          <a:prstGeom prst="verticalScroll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kk-KZ" sz="2800" dirty="0" smtClean="0">
                <a:solidFill>
                  <a:schemeClr val="tx1"/>
                </a:solidFill>
              </a:rPr>
              <a:t>Актив </a:t>
            </a:r>
            <a:r>
              <a:rPr lang="kk-KZ" sz="2800" dirty="0">
                <a:solidFill>
                  <a:schemeClr val="tx1"/>
                </a:solidFill>
              </a:rPr>
              <a:t>кедергісі жоқ контурдағы еркін тербеліс. </a:t>
            </a:r>
            <a:endParaRPr lang="kk-KZ" sz="28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kk-KZ" sz="2800" dirty="0" smtClean="0">
                <a:solidFill>
                  <a:schemeClr val="tx1"/>
                </a:solidFill>
              </a:rPr>
              <a:t>Еркін </a:t>
            </a:r>
            <a:r>
              <a:rPr lang="kk-KZ" sz="2800" dirty="0">
                <a:solidFill>
                  <a:schemeClr val="tx1"/>
                </a:solidFill>
              </a:rPr>
              <a:t>өшетін тербелістер. </a:t>
            </a:r>
            <a:endParaRPr lang="kk-KZ" sz="28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kk-KZ" sz="2800" dirty="0" smtClean="0">
                <a:solidFill>
                  <a:schemeClr val="tx1"/>
                </a:solidFill>
              </a:rPr>
              <a:t>Еріксіз </a:t>
            </a:r>
            <a:r>
              <a:rPr lang="kk-KZ" sz="2800" dirty="0">
                <a:solidFill>
                  <a:schemeClr val="tx1"/>
                </a:solidFill>
              </a:rPr>
              <a:t>электр тербелістері</a:t>
            </a:r>
            <a:endParaRPr lang="kk-KZ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71475" y="425450"/>
            <a:ext cx="8229600" cy="666750"/>
          </a:xfrm>
        </p:spPr>
        <p:txBody>
          <a:bodyPr/>
          <a:lstStyle/>
          <a:p>
            <a:pPr algn="ctr"/>
            <a:r>
              <a:rPr lang="ru-RU" altLang="ru-RU" sz="3600" b="1" i="1" dirty="0"/>
              <a:t>1. </a:t>
            </a:r>
            <a:r>
              <a:rPr lang="ru-RU" altLang="ru-RU" sz="3600" b="1" i="1" dirty="0" err="1"/>
              <a:t>Есеп</a:t>
            </a:r>
            <a:r>
              <a:rPr lang="ru-RU" altLang="ru-RU" sz="3600" b="1" i="1" dirty="0"/>
              <a:t> 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/>
          </p:nvPr>
        </p:nvGraphicFramePr>
        <p:xfrm>
          <a:off x="760748" y="2852936"/>
          <a:ext cx="7628854" cy="2513321"/>
        </p:xfrm>
        <a:graphic>
          <a:graphicData uri="http://schemas.openxmlformats.org/drawingml/2006/table">
            <a:tbl>
              <a:tblPr firstRow="1" firstCol="1" bandRow="1"/>
              <a:tblGrid>
                <a:gridCol w="2610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8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8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</a:rPr>
                        <a:t>Берілгені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ru-RU" sz="1800" baseline="0" dirty="0">
                          <a:effectLst/>
                          <a:latin typeface="Times New Roman"/>
                          <a:ea typeface="Times New Roman"/>
                        </a:rPr>
                        <a:t>             Си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</a:rPr>
                        <a:t>Шешуі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4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 rotWithShape="1">
                      <a:blip r:embed="rId2"/>
                      <a:stretch>
                        <a:fillRect t="-112963" r="-192523" b="-601852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 rotWithShape="1">
                      <a:blip r:embed="rId2"/>
                      <a:stretch>
                        <a:fillRect l="-51942" t="-112963" b="-601852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9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 rotWithShape="1">
                      <a:blip r:embed="rId2"/>
                      <a:stretch>
                        <a:fillRect t="-104545" r="-192523" b="-19545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 rotWithShape="1">
                      <a:blip r:embed="rId2"/>
                      <a:stretch>
                        <a:fillRect l="-51942" t="-104545" b="-195455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 rotWithShape="1">
                      <a:blip r:embed="rId2"/>
                      <a:stretch>
                        <a:fillRect l="-51942" t="-459184" b="-338776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58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 rotWithShape="1">
                      <a:blip r:embed="rId2"/>
                      <a:stretch>
                        <a:fillRect t="-659184" r="-192523" b="-138776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 rotWithShape="1">
                      <a:blip r:embed="rId2"/>
                      <a:stretch>
                        <a:fillRect l="-51942" t="-759184" b="-38776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536575" y="1243175"/>
            <a:ext cx="80645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80975" eaLnBrk="0" hangingPunct="0"/>
            <a:r>
              <a:rPr lang="ru-RU" altLang="ru-RU" sz="2000" dirty="0" err="1">
                <a:cs typeface="Times New Roman" pitchFamily="18" charset="0"/>
              </a:rPr>
              <a:t>Тербелмелі</a:t>
            </a:r>
            <a:r>
              <a:rPr lang="ru-RU" altLang="ru-RU" sz="2000" dirty="0">
                <a:cs typeface="Times New Roman" pitchFamily="18" charset="0"/>
              </a:rPr>
              <a:t> </a:t>
            </a:r>
            <a:r>
              <a:rPr lang="ru-RU" altLang="ru-RU" sz="2000" dirty="0" err="1">
                <a:cs typeface="Times New Roman" pitchFamily="18" charset="0"/>
              </a:rPr>
              <a:t>контурда</a:t>
            </a:r>
            <a:r>
              <a:rPr lang="ru-RU" altLang="ru-RU" sz="2000" dirty="0">
                <a:cs typeface="Times New Roman" pitchFamily="18" charset="0"/>
              </a:rPr>
              <a:t> </a:t>
            </a:r>
            <a:r>
              <a:rPr lang="ru-RU" altLang="ru-RU" sz="2000" dirty="0" err="1">
                <a:cs typeface="Times New Roman" pitchFamily="18" charset="0"/>
              </a:rPr>
              <a:t>сыйымдылығы</a:t>
            </a:r>
            <a:r>
              <a:rPr lang="ru-RU" altLang="ru-RU" sz="2000" dirty="0">
                <a:cs typeface="Times New Roman" pitchFamily="18" charset="0"/>
              </a:rPr>
              <a:t> 800 пФ конденсатор </a:t>
            </a:r>
            <a:r>
              <a:rPr lang="ru-RU" altLang="ru-RU" sz="2000" dirty="0" err="1">
                <a:cs typeface="Times New Roman" pitchFamily="18" charset="0"/>
              </a:rPr>
              <a:t>және</a:t>
            </a:r>
            <a:r>
              <a:rPr lang="ru-RU" altLang="ru-RU" sz="2000" dirty="0">
                <a:cs typeface="Times New Roman" pitchFamily="18" charset="0"/>
              </a:rPr>
              <a:t> </a:t>
            </a:r>
            <a:r>
              <a:rPr lang="ru-RU" altLang="ru-RU" sz="2000" dirty="0" err="1">
                <a:cs typeface="Times New Roman" pitchFamily="18" charset="0"/>
              </a:rPr>
              <a:t>индуктивтілігі</a:t>
            </a:r>
            <a:r>
              <a:rPr lang="ru-RU" altLang="ru-RU" sz="2000" dirty="0">
                <a:cs typeface="Times New Roman" pitchFamily="18" charset="0"/>
              </a:rPr>
              <a:t> 2 </a:t>
            </a:r>
            <a:r>
              <a:rPr lang="ru-RU" altLang="ru-RU" sz="2000" dirty="0" err="1">
                <a:cs typeface="Times New Roman" pitchFamily="18" charset="0"/>
              </a:rPr>
              <a:t>мкГн</a:t>
            </a:r>
            <a:r>
              <a:rPr lang="ru-RU" altLang="ru-RU" sz="2000" dirty="0">
                <a:cs typeface="Times New Roman" pitchFamily="18" charset="0"/>
              </a:rPr>
              <a:t>  </a:t>
            </a:r>
            <a:r>
              <a:rPr lang="ru-RU" altLang="ru-RU" sz="2000" dirty="0" err="1">
                <a:cs typeface="Times New Roman" pitchFamily="18" charset="0"/>
              </a:rPr>
              <a:t>идуктивті</a:t>
            </a:r>
            <a:r>
              <a:rPr lang="ru-RU" altLang="ru-RU" sz="2000" dirty="0">
                <a:cs typeface="Times New Roman" pitchFamily="18" charset="0"/>
              </a:rPr>
              <a:t> катушка бар. </a:t>
            </a:r>
            <a:r>
              <a:rPr lang="ru-RU" altLang="ru-RU" sz="2000" dirty="0" err="1">
                <a:cs typeface="Times New Roman" pitchFamily="18" charset="0"/>
              </a:rPr>
              <a:t>Контурдың</a:t>
            </a:r>
            <a:r>
              <a:rPr lang="ru-RU" altLang="ru-RU" sz="2000" dirty="0">
                <a:cs typeface="Times New Roman" pitchFamily="18" charset="0"/>
              </a:rPr>
              <a:t> </a:t>
            </a:r>
            <a:r>
              <a:rPr lang="ru-RU" altLang="ru-RU" sz="2000" dirty="0" err="1">
                <a:cs typeface="Times New Roman" pitchFamily="18" charset="0"/>
              </a:rPr>
              <a:t>өзіндік</a:t>
            </a:r>
            <a:r>
              <a:rPr lang="ru-RU" altLang="ru-RU" sz="2000" dirty="0">
                <a:cs typeface="Times New Roman" pitchFamily="18" charset="0"/>
              </a:rPr>
              <a:t> </a:t>
            </a:r>
            <a:r>
              <a:rPr lang="ru-RU" altLang="ru-RU" sz="2000" dirty="0" err="1">
                <a:cs typeface="Times New Roman" pitchFamily="18" charset="0"/>
              </a:rPr>
              <a:t>тербеліс</a:t>
            </a:r>
            <a:r>
              <a:rPr lang="ru-RU" altLang="ru-RU" sz="2000" dirty="0">
                <a:cs typeface="Times New Roman" pitchFamily="18" charset="0"/>
              </a:rPr>
              <a:t> периоды </a:t>
            </a:r>
            <a:r>
              <a:rPr lang="ru-RU" altLang="ru-RU" sz="2000" dirty="0" err="1">
                <a:cs typeface="Times New Roman" pitchFamily="18" charset="0"/>
              </a:rPr>
              <a:t>қандай</a:t>
            </a:r>
            <a:r>
              <a:rPr lang="ru-RU" altLang="ru-RU" sz="2000" dirty="0">
                <a:cs typeface="Times New Roman" pitchFamily="18" charset="0"/>
              </a:rPr>
              <a:t>? (</a:t>
            </a:r>
            <a:r>
              <a:rPr lang="ru-RU" altLang="ru-RU" sz="2000" dirty="0" err="1">
                <a:cs typeface="Times New Roman" pitchFamily="18" charset="0"/>
              </a:rPr>
              <a:t>жауапты</a:t>
            </a:r>
            <a:r>
              <a:rPr lang="ru-RU" altLang="ru-RU" sz="2000" dirty="0">
                <a:cs typeface="Times New Roman" pitchFamily="18" charset="0"/>
              </a:rPr>
              <a:t> </a:t>
            </a:r>
            <a:r>
              <a:rPr lang="ru-RU" altLang="ru-RU" sz="2000" dirty="0" err="1">
                <a:cs typeface="Times New Roman" pitchFamily="18" charset="0"/>
              </a:rPr>
              <a:t>хғс</a:t>
            </a:r>
            <a:r>
              <a:rPr lang="ru-RU" altLang="ru-RU" sz="2000" dirty="0">
                <a:cs typeface="Times New Roman" pitchFamily="18" charset="0"/>
              </a:rPr>
              <a:t> </a:t>
            </a:r>
            <a:r>
              <a:rPr lang="ru-RU" altLang="ru-RU" sz="2000" dirty="0" err="1">
                <a:cs typeface="Times New Roman" pitchFamily="18" charset="0"/>
              </a:rPr>
              <a:t>беріңіз</a:t>
            </a:r>
            <a:r>
              <a:rPr lang="ru-RU" altLang="ru-RU" sz="2000" dirty="0">
                <a:cs typeface="Times New Roman" pitchFamily="18" charset="0"/>
              </a:rPr>
              <a:t>)</a:t>
            </a:r>
            <a:endParaRPr lang="ru-RU" altLang="ru-RU" sz="2000" b="0" i="0" u="none" dirty="0"/>
          </a:p>
          <a:p>
            <a:pPr indent="180975" algn="l" eaLnBrk="0" hangingPunct="0"/>
            <a:r>
              <a:rPr lang="ru-RU" altLang="ru-RU" sz="1400" b="0" i="0" u="none" dirty="0">
                <a:cs typeface="Times New Roman" pitchFamily="18" charset="0"/>
              </a:rPr>
              <a:t>               </a:t>
            </a:r>
            <a:endParaRPr lang="ru-RU" altLang="ru-RU" sz="1800" b="0" i="0" u="none" dirty="0"/>
          </a:p>
        </p:txBody>
      </p:sp>
    </p:spTree>
    <p:extLst>
      <p:ext uri="{BB962C8B-B14F-4D97-AF65-F5344CB8AC3E}">
        <p14:creationId xmlns:p14="http://schemas.microsoft.com/office/powerpoint/2010/main" val="388870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algn="ctr"/>
            <a:r>
              <a:rPr lang="ru-RU" altLang="ru-RU" sz="3600" b="1" i="1" dirty="0"/>
              <a:t>2. </a:t>
            </a:r>
            <a:r>
              <a:rPr lang="ru-RU" altLang="ru-RU" sz="3600" b="1" i="1" dirty="0" err="1"/>
              <a:t>Есеп</a:t>
            </a:r>
            <a:r>
              <a:rPr lang="ru-RU" altLang="ru-RU" sz="3600" b="1" i="1" dirty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marL="0" indent="355600" eaLnBrk="1" hangingPunct="1">
              <a:buFont typeface="Wingdings" pitchFamily="2" charset="2"/>
              <a:buNone/>
            </a:pPr>
            <a:r>
              <a:rPr lang="ru-RU" altLang="ru-RU" sz="1800">
                <a:latin typeface="Times New Roman" pitchFamily="18" charset="0"/>
              </a:rPr>
              <a:t>.</a:t>
            </a:r>
          </a:p>
          <a:p>
            <a:pPr marL="0" indent="355600" eaLnBrk="1" hangingPunct="1">
              <a:buFont typeface="Wingdings" pitchFamily="2" charset="2"/>
              <a:buNone/>
            </a:pPr>
            <a:endParaRPr lang="ru-RU" altLang="ru-RU" sz="1800">
              <a:latin typeface="Times New Roman" pitchFamily="18" charset="0"/>
            </a:endParaRPr>
          </a:p>
          <a:p>
            <a:pPr marL="0" indent="355600" eaLnBrk="1" hangingPunct="1">
              <a:buFont typeface="Wingdings" pitchFamily="2" charset="2"/>
              <a:buNone/>
            </a:pPr>
            <a:endParaRPr lang="ru-RU" altLang="ru-RU" sz="1800">
              <a:latin typeface="Times New Roman" pitchFamily="18" charset="0"/>
            </a:endParaRPr>
          </a:p>
          <a:p>
            <a:pPr marL="0" indent="355600" eaLnBrk="1" hangingPunct="1">
              <a:buFont typeface="Wingdings" pitchFamily="2" charset="2"/>
              <a:buNone/>
            </a:pPr>
            <a:endParaRPr lang="ru-RU" altLang="ru-RU" sz="1800">
              <a:latin typeface="Times New Roman" pitchFamily="18" charset="0"/>
            </a:endParaRPr>
          </a:p>
          <a:p>
            <a:pPr marL="0" indent="355600" eaLnBrk="1" hangingPunct="1">
              <a:buFont typeface="Wingdings" pitchFamily="2" charset="2"/>
              <a:buNone/>
            </a:pPr>
            <a:endParaRPr lang="ru-RU" altLang="ru-RU" sz="1800">
              <a:latin typeface="Times New Roman" pitchFamily="18" charset="0"/>
            </a:endParaRPr>
          </a:p>
          <a:p>
            <a:pPr marL="0" indent="355600" eaLnBrk="1" hangingPunct="1">
              <a:buFont typeface="Wingdings" pitchFamily="2" charset="2"/>
              <a:buNone/>
            </a:pPr>
            <a:endParaRPr lang="ru-RU" altLang="ru-RU" sz="1800">
              <a:latin typeface="Times New Roman" pitchFamily="18" charset="0"/>
            </a:endParaRPr>
          </a:p>
          <a:p>
            <a:pPr marL="0" indent="355600" eaLnBrk="1" hangingPunct="1">
              <a:buFont typeface="Wingdings" pitchFamily="2" charset="2"/>
              <a:buNone/>
            </a:pPr>
            <a:endParaRPr lang="ru-RU" altLang="ru-RU" sz="1800">
              <a:latin typeface="Times New Roman" pitchFamily="18" charset="0"/>
            </a:endParaRPr>
          </a:p>
          <a:p>
            <a:pPr marL="0" indent="355600" eaLnBrk="1" hangingPunct="1">
              <a:buFont typeface="Wingdings" pitchFamily="2" charset="2"/>
              <a:buNone/>
            </a:pPr>
            <a:endParaRPr lang="ru-RU" altLang="ru-RU" sz="1800">
              <a:latin typeface="Times New Roman" pitchFamily="18" charset="0"/>
            </a:endParaRPr>
          </a:p>
          <a:p>
            <a:pPr marL="0" indent="355600" eaLnBrk="1" hangingPunct="1">
              <a:buFont typeface="Wingdings" pitchFamily="2" charset="2"/>
              <a:buNone/>
            </a:pPr>
            <a:endParaRPr lang="ru-RU" altLang="ru-RU" sz="1800">
              <a:latin typeface="Times New Roman" pitchFamily="18" charset="0"/>
            </a:endParaRPr>
          </a:p>
          <a:p>
            <a:pPr marL="0" indent="355600" eaLnBrk="1" hangingPunct="1">
              <a:buFont typeface="Wingdings" pitchFamily="2" charset="2"/>
              <a:buNone/>
            </a:pPr>
            <a:endParaRPr lang="ru-RU" altLang="ru-RU" sz="1800">
              <a:latin typeface="Times New Roman" pitchFamily="18" charset="0"/>
            </a:endParaRPr>
          </a:p>
          <a:p>
            <a:pPr marL="0" indent="355600" eaLnBrk="1" hangingPunct="1">
              <a:buFont typeface="Wingdings" pitchFamily="2" charset="2"/>
              <a:buNone/>
            </a:pPr>
            <a:endParaRPr lang="ru-RU" altLang="ru-RU" sz="1800">
              <a:latin typeface="Times New Roman" pitchFamily="18" charset="0"/>
            </a:endParaRPr>
          </a:p>
          <a:p>
            <a:pPr marL="0" indent="355600" eaLnBrk="1" hangingPunct="1">
              <a:buFont typeface="Wingdings" pitchFamily="2" charset="2"/>
              <a:buNone/>
            </a:pPr>
            <a:endParaRPr lang="ru-RU" altLang="ru-RU" sz="1800">
              <a:latin typeface="Times New Roman" pitchFamily="18" charset="0"/>
            </a:endParaRPr>
          </a:p>
          <a:p>
            <a:pPr marL="0" indent="355600" eaLnBrk="1" hangingPunct="1">
              <a:buFont typeface="Wingdings" pitchFamily="2" charset="2"/>
              <a:buNone/>
            </a:pPr>
            <a:endParaRPr lang="ru-RU" altLang="ru-RU" sz="1800">
              <a:latin typeface="Times New Roman" pitchFamily="18" charset="0"/>
            </a:endParaRPr>
          </a:p>
          <a:p>
            <a:pPr marL="0" indent="355600" eaLnBrk="1" hangingPunct="1">
              <a:buFont typeface="Wingdings" pitchFamily="2" charset="2"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827585" y="2747041"/>
          <a:ext cx="7416824" cy="3363659"/>
        </p:xfrm>
        <a:graphic>
          <a:graphicData uri="http://schemas.openxmlformats.org/drawingml/2006/table">
            <a:tbl>
              <a:tblPr firstRow="1" firstCol="1" bandRow="1"/>
              <a:tblGrid>
                <a:gridCol w="1323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3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Берілгені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Шешуі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 rotWithShape="1">
                      <a:blip r:embed="rId2"/>
                      <a:stretch>
                        <a:fillRect l="-461" t="-126000" r="-460829" b="-954000"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 rotWithShape="1">
                      <a:blip r:embed="rId2"/>
                      <a:stretch>
                        <a:fillRect l="-21822" t="-63000" r="-100" b="-427000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 rotWithShape="1">
                      <a:blip r:embed="rId2"/>
                      <a:stretch>
                        <a:fillRect l="-461" t="-226000" r="-460829" b="-854000"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3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есе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артады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Өзгермейді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3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есе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азаяды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9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есе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артады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4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 rotWithShape="1">
                      <a:blip r:embed="rId2"/>
                      <a:stretch>
                        <a:fillRect l="-461" t="-403922" r="-460829" b="-7451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Ответ: №1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179388" y="910105"/>
            <a:ext cx="89646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80975" eaLnBrk="0" hangingPunct="0"/>
            <a:r>
              <a:rPr lang="ru-RU" altLang="ru-RU" sz="1600" b="0" i="0" u="none" dirty="0">
                <a:cs typeface="Times New Roman" pitchFamily="18" charset="0"/>
              </a:rPr>
              <a:t> </a:t>
            </a:r>
            <a:r>
              <a:rPr lang="ru-RU" altLang="ru-RU" sz="2000" b="0" i="0" u="none" dirty="0">
                <a:cs typeface="Times New Roman" pitchFamily="18" charset="0"/>
              </a:rPr>
              <a:t>Колебательный контур состоит из конденсатора емкостью С и катушки индуктивности индуктивностью </a:t>
            </a:r>
            <a:r>
              <a:rPr lang="en-US" altLang="ru-RU" sz="2000" b="0" i="0" u="none" dirty="0">
                <a:cs typeface="Times New Roman" pitchFamily="18" charset="0"/>
              </a:rPr>
              <a:t>L</a:t>
            </a:r>
            <a:r>
              <a:rPr lang="ru-RU" altLang="ru-RU" sz="2000" b="0" i="0" u="none" dirty="0">
                <a:cs typeface="Times New Roman" pitchFamily="18" charset="0"/>
              </a:rPr>
              <a:t>. Как изменится период свободных электромагнитных колебаний в этом контуре, если электроемкость конденсатора и индуктивность катушки увеличить в 3р</a:t>
            </a:r>
            <a:r>
              <a:rPr lang="ru-RU" altLang="ru-RU" sz="2000" dirty="0">
                <a:cs typeface="Times New Roman" pitchFamily="18" charset="0"/>
              </a:rPr>
              <a:t>. </a:t>
            </a:r>
            <a:r>
              <a:rPr lang="ru-RU" altLang="ru-RU" sz="2000" dirty="0" err="1">
                <a:cs typeface="Times New Roman" pitchFamily="18" charset="0"/>
              </a:rPr>
              <a:t>Егер</a:t>
            </a:r>
            <a:r>
              <a:rPr lang="ru-RU" altLang="ru-RU" sz="2000" dirty="0">
                <a:cs typeface="Times New Roman" pitchFamily="18" charset="0"/>
              </a:rPr>
              <a:t> </a:t>
            </a:r>
            <a:r>
              <a:rPr lang="ru-RU" altLang="ru-RU" sz="2000" dirty="0" err="1">
                <a:cs typeface="Times New Roman" pitchFamily="18" charset="0"/>
              </a:rPr>
              <a:t>конденсатордың</a:t>
            </a:r>
            <a:r>
              <a:rPr lang="ru-RU" altLang="ru-RU" sz="2000" dirty="0">
                <a:cs typeface="Times New Roman" pitchFamily="18" charset="0"/>
              </a:rPr>
              <a:t> </a:t>
            </a:r>
            <a:r>
              <a:rPr lang="ru-RU" altLang="ru-RU" sz="2000" dirty="0" err="1">
                <a:cs typeface="Times New Roman" pitchFamily="18" charset="0"/>
              </a:rPr>
              <a:t>электр</a:t>
            </a:r>
            <a:r>
              <a:rPr lang="ru-RU" altLang="ru-RU" sz="2000" dirty="0">
                <a:cs typeface="Times New Roman" pitchFamily="18" charset="0"/>
              </a:rPr>
              <a:t> </a:t>
            </a:r>
            <a:r>
              <a:rPr lang="ru-RU" altLang="ru-RU" sz="2000" dirty="0" err="1">
                <a:cs typeface="Times New Roman" pitchFamily="18" charset="0"/>
              </a:rPr>
              <a:t>сыйымдылығы</a:t>
            </a:r>
            <a:r>
              <a:rPr lang="ru-RU" altLang="ru-RU" sz="2000" dirty="0">
                <a:cs typeface="Times New Roman" pitchFamily="18" charset="0"/>
              </a:rPr>
              <a:t> мен </a:t>
            </a:r>
            <a:r>
              <a:rPr lang="ru-RU" altLang="ru-RU" sz="2000" dirty="0" err="1">
                <a:cs typeface="Times New Roman" pitchFamily="18" charset="0"/>
              </a:rPr>
              <a:t>катушканың</a:t>
            </a:r>
            <a:r>
              <a:rPr lang="ru-RU" altLang="ru-RU" sz="2000" dirty="0">
                <a:cs typeface="Times New Roman" pitchFamily="18" charset="0"/>
              </a:rPr>
              <a:t> </a:t>
            </a:r>
            <a:r>
              <a:rPr lang="ru-RU" altLang="ru-RU" sz="2000" dirty="0" err="1">
                <a:cs typeface="Times New Roman" pitchFamily="18" charset="0"/>
              </a:rPr>
              <a:t>индуктивтілігі</a:t>
            </a:r>
            <a:r>
              <a:rPr lang="ru-RU" altLang="ru-RU" sz="2000" dirty="0">
                <a:cs typeface="Times New Roman" pitchFamily="18" charset="0"/>
              </a:rPr>
              <a:t> 3 </a:t>
            </a:r>
            <a:r>
              <a:rPr lang="ru-RU" altLang="ru-RU" sz="2000" dirty="0" err="1">
                <a:cs typeface="Times New Roman" pitchFamily="18" charset="0"/>
              </a:rPr>
              <a:t>есе</a:t>
            </a:r>
            <a:r>
              <a:rPr lang="ru-RU" altLang="ru-RU" sz="2000" dirty="0">
                <a:cs typeface="Times New Roman" pitchFamily="18" charset="0"/>
              </a:rPr>
              <a:t> </a:t>
            </a:r>
            <a:r>
              <a:rPr lang="ru-RU" altLang="ru-RU" sz="2000" dirty="0" err="1">
                <a:cs typeface="Times New Roman" pitchFamily="18" charset="0"/>
              </a:rPr>
              <a:t>артса</a:t>
            </a:r>
            <a:r>
              <a:rPr lang="ru-RU" altLang="ru-RU" sz="2000" dirty="0">
                <a:cs typeface="Times New Roman" pitchFamily="18" charset="0"/>
              </a:rPr>
              <a:t> </a:t>
            </a:r>
            <a:r>
              <a:rPr lang="ru-RU" altLang="ru-RU" sz="2000" dirty="0" err="1">
                <a:cs typeface="Times New Roman" pitchFamily="18" charset="0"/>
              </a:rPr>
              <a:t>контурдағы</a:t>
            </a:r>
            <a:r>
              <a:rPr lang="ru-RU" altLang="ru-RU" sz="2000" dirty="0">
                <a:cs typeface="Times New Roman" pitchFamily="18" charset="0"/>
              </a:rPr>
              <a:t> бос </a:t>
            </a:r>
            <a:r>
              <a:rPr lang="ru-RU" altLang="ru-RU" sz="2000" dirty="0" err="1">
                <a:cs typeface="Times New Roman" pitchFamily="18" charset="0"/>
              </a:rPr>
              <a:t>электромагниттік</a:t>
            </a:r>
            <a:r>
              <a:rPr lang="ru-RU" altLang="ru-RU" sz="2000" dirty="0">
                <a:cs typeface="Times New Roman" pitchFamily="18" charset="0"/>
              </a:rPr>
              <a:t> </a:t>
            </a:r>
            <a:r>
              <a:rPr lang="ru-RU" altLang="ru-RU" sz="2000" dirty="0" err="1">
                <a:cs typeface="Times New Roman" pitchFamily="18" charset="0"/>
              </a:rPr>
              <a:t>тербелістердің</a:t>
            </a:r>
            <a:r>
              <a:rPr lang="ru-RU" altLang="ru-RU" sz="2000" dirty="0">
                <a:cs typeface="Times New Roman" pitchFamily="18" charset="0"/>
              </a:rPr>
              <a:t> периоды </a:t>
            </a:r>
            <a:r>
              <a:rPr lang="ru-RU" altLang="ru-RU" sz="2000" dirty="0" err="1">
                <a:cs typeface="Times New Roman" pitchFamily="18" charset="0"/>
              </a:rPr>
              <a:t>қалай</a:t>
            </a:r>
            <a:r>
              <a:rPr lang="ru-RU" altLang="ru-RU" sz="2000" dirty="0">
                <a:cs typeface="Times New Roman" pitchFamily="18" charset="0"/>
              </a:rPr>
              <a:t> </a:t>
            </a:r>
            <a:r>
              <a:rPr lang="ru-RU" altLang="ru-RU" sz="2000" dirty="0" err="1">
                <a:cs typeface="Times New Roman" pitchFamily="18" charset="0"/>
              </a:rPr>
              <a:t>өзгереді</a:t>
            </a:r>
            <a:r>
              <a:rPr lang="ru-RU" altLang="ru-RU" sz="2000" dirty="0">
                <a:cs typeface="Times New Roman" pitchFamily="18" charset="0"/>
              </a:rPr>
              <a:t>?</a:t>
            </a:r>
            <a:endParaRPr lang="ru-RU" altLang="ru-RU" sz="2000" b="0" i="0" u="none" dirty="0"/>
          </a:p>
        </p:txBody>
      </p:sp>
    </p:spTree>
    <p:extLst>
      <p:ext uri="{BB962C8B-B14F-4D97-AF65-F5344CB8AC3E}">
        <p14:creationId xmlns:p14="http://schemas.microsoft.com/office/powerpoint/2010/main" val="360265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95288" y="1052513"/>
            <a:ext cx="8229600" cy="48228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800" b="1" i="1" dirty="0" err="1" smtClean="0"/>
              <a:t>Электромагниттік</a:t>
            </a:r>
            <a:r>
              <a:rPr lang="ru-RU" altLang="ru-RU" sz="2800" b="1" i="1" dirty="0" smtClean="0"/>
              <a:t> </a:t>
            </a:r>
            <a:r>
              <a:rPr lang="ru-RU" altLang="ru-RU" sz="2800" b="1" i="1" dirty="0" err="1" smtClean="0"/>
              <a:t>тербелістер</a:t>
            </a:r>
            <a:r>
              <a:rPr lang="ru-RU" altLang="ru-RU" sz="2800" b="1" i="1" dirty="0" smtClean="0"/>
              <a:t> </a:t>
            </a:r>
            <a:r>
              <a:rPr lang="ru-RU" altLang="ru-RU" sz="2800" dirty="0" smtClean="0"/>
              <a:t>- </a:t>
            </a:r>
            <a:r>
              <a:rPr lang="ru-RU" altLang="ru-RU" sz="2800" dirty="0" err="1" smtClean="0"/>
              <a:t>бұл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зарядтың</a:t>
            </a:r>
            <a:r>
              <a:rPr lang="ru-RU" altLang="ru-RU" sz="2800" dirty="0" smtClean="0"/>
              <a:t>, ток </a:t>
            </a:r>
            <a:r>
              <a:rPr lang="ru-RU" altLang="ru-RU" sz="2800" dirty="0" err="1" smtClean="0"/>
              <a:t>күшінің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және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кернеудің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периодты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және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шамамен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периодты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өзгерістері</a:t>
            </a:r>
            <a:r>
              <a:rPr lang="ru-RU" altLang="ru-RU" sz="2800" dirty="0" smtClean="0"/>
              <a:t>.                        </a:t>
            </a:r>
          </a:p>
          <a:p>
            <a:pPr marL="0" indent="0">
              <a:buFont typeface="Wingdings" pitchFamily="2" charset="2"/>
              <a:buNone/>
            </a:pPr>
            <a:endParaRPr lang="ru-RU" altLang="ru-RU" sz="2800" dirty="0" smtClean="0"/>
          </a:p>
          <a:p>
            <a:pPr marL="0" indent="0">
              <a:buFont typeface="Wingdings" pitchFamily="2" charset="2"/>
              <a:buNone/>
            </a:pPr>
            <a:r>
              <a:rPr lang="ru-RU" altLang="ru-RU" sz="2800" b="1" i="1" dirty="0" err="1" smtClean="0"/>
              <a:t>Тербелмелі</a:t>
            </a:r>
            <a:r>
              <a:rPr lang="ru-RU" altLang="ru-RU" sz="2800" b="1" i="1" dirty="0" smtClean="0"/>
              <a:t> контур </a:t>
            </a:r>
            <a:r>
              <a:rPr lang="ru-RU" altLang="ru-RU" sz="2800" dirty="0" smtClean="0"/>
              <a:t>– </a:t>
            </a:r>
            <a:r>
              <a:rPr lang="ru-RU" altLang="ru-RU" sz="2800" dirty="0" err="1" smtClean="0"/>
              <a:t>жалғағыш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сымдардан</a:t>
            </a:r>
            <a:r>
              <a:rPr lang="ru-RU" altLang="ru-RU" sz="2800" dirty="0" smtClean="0"/>
              <a:t>, </a:t>
            </a:r>
            <a:r>
              <a:rPr lang="ru-RU" altLang="ru-RU" sz="2800" dirty="0" err="1" smtClean="0"/>
              <a:t>индуктивті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катушкадан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және</a:t>
            </a:r>
            <a:r>
              <a:rPr lang="ru-RU" altLang="ru-RU" sz="2800" dirty="0" smtClean="0"/>
              <a:t> актив </a:t>
            </a:r>
            <a:r>
              <a:rPr lang="ru-RU" altLang="ru-RU" sz="2800" dirty="0" err="1" smtClean="0"/>
              <a:t>кедергісі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нөлге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тең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конденсатордан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тұратын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тізбек</a:t>
            </a:r>
            <a:r>
              <a:rPr lang="ru-RU" altLang="ru-RU" sz="2800" dirty="0" smtClean="0"/>
              <a:t>. </a:t>
            </a:r>
          </a:p>
          <a:p>
            <a:pPr marL="0" indent="0">
              <a:buFont typeface="Wingdings" pitchFamily="2" charset="2"/>
              <a:buNone/>
            </a:pPr>
            <a:endParaRPr lang="ru-RU" altLang="ru-RU" sz="2800" dirty="0" smtClean="0"/>
          </a:p>
          <a:p>
            <a:pPr marL="0" indent="0">
              <a:buFont typeface="Wingdings" pitchFamily="2" charset="2"/>
              <a:buNone/>
            </a:pPr>
            <a:r>
              <a:rPr lang="ru-RU" altLang="ru-RU" sz="2800" dirty="0" err="1" smtClean="0"/>
              <a:t>Электромагниттік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тербелістердің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таралу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жылдамдығы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жарық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жылдамдығына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тең</a:t>
            </a:r>
            <a:r>
              <a:rPr lang="ru-RU" altLang="ru-RU" sz="2800" dirty="0" smtClean="0"/>
              <a:t>: </a:t>
            </a:r>
          </a:p>
          <a:p>
            <a:pPr marL="0" indent="0">
              <a:buFont typeface="Wingdings" pitchFamily="2" charset="2"/>
              <a:buNone/>
            </a:pPr>
            <a:endParaRPr lang="ru-RU" altLang="ru-RU" sz="2800" dirty="0" smtClean="0"/>
          </a:p>
          <a:p>
            <a:pPr marL="0" indent="0">
              <a:buFont typeface="Wingdings" pitchFamily="2" charset="2"/>
              <a:buNone/>
            </a:pPr>
            <a:endParaRPr lang="ru-RU" altLang="ru-RU" sz="3200" dirty="0" smtClean="0"/>
          </a:p>
        </p:txBody>
      </p:sp>
      <p:pic>
        <p:nvPicPr>
          <p:cNvPr id="4" name="Picture 6" descr="C:\Users\Сергей\Desktop\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95638" y="5661248"/>
            <a:ext cx="26289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1194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Тербелмелі</a:t>
            </a:r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контур </a:t>
            </a:r>
            <a:r>
              <a:rPr lang="ru-RU" sz="3600" b="1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сұлбасы</a:t>
            </a:r>
            <a:endParaRPr lang="ru-RU" sz="3600" b="1" i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11267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55875" y="1916113"/>
            <a:ext cx="4032250" cy="3889375"/>
          </a:xfrm>
        </p:spPr>
      </p:pic>
    </p:spTree>
    <p:extLst>
      <p:ext uri="{BB962C8B-B14F-4D97-AF65-F5344CB8AC3E}">
        <p14:creationId xmlns:p14="http://schemas.microsoft.com/office/powerpoint/2010/main" val="388861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400" b="1" dirty="0" err="1">
                <a:solidFill>
                  <a:schemeClr val="accent2"/>
                </a:solidFill>
                <a:effectLst>
                  <a:reflection blurRad="6350" stA="60000" endA="900" endPos="58000" dir="5400000" sy="-100000" algn="bl" rotWithShape="0"/>
                </a:effectLst>
                <a:latin typeface="Segoe Print" pitchFamily="2" charset="0"/>
              </a:rPr>
              <a:t>Еркін</a:t>
            </a:r>
            <a:r>
              <a:rPr lang="ru-RU" sz="2400" b="1" dirty="0">
                <a:solidFill>
                  <a:schemeClr val="accent2"/>
                </a:solidFill>
                <a:effectLst>
                  <a:reflection blurRad="6350" stA="60000" endA="900" endPos="58000" dir="5400000" sy="-100000" algn="bl" rotWithShape="0"/>
                </a:effectLst>
                <a:latin typeface="Segoe Print" pitchFamily="2" charset="0"/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  <a:effectLst>
                  <a:reflection blurRad="6350" stA="60000" endA="900" endPos="58000" dir="5400000" sy="-100000" algn="bl" rotWithShape="0"/>
                </a:effectLst>
                <a:latin typeface="Segoe Print" pitchFamily="2" charset="0"/>
              </a:rPr>
              <a:t>электрмагниттік</a:t>
            </a:r>
            <a:r>
              <a:rPr lang="ru-RU" sz="2400" b="1" dirty="0">
                <a:solidFill>
                  <a:schemeClr val="accent2"/>
                </a:solidFill>
                <a:effectLst>
                  <a:reflection blurRad="6350" stA="60000" endA="900" endPos="58000" dir="5400000" sy="-100000" algn="bl" rotWithShape="0"/>
                </a:effectLst>
                <a:latin typeface="Segoe Print" pitchFamily="2" charset="0"/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  <a:effectLst>
                  <a:reflection blurRad="6350" stA="60000" endA="900" endPos="58000" dir="5400000" sy="-100000" algn="bl" rotWithShape="0"/>
                </a:effectLst>
                <a:latin typeface="Segoe Print" pitchFamily="2" charset="0"/>
              </a:rPr>
              <a:t>тербелістер</a:t>
            </a:r>
            <a:endParaRPr lang="ru-RU" sz="2400" dirty="0">
              <a:effectLst>
                <a:reflection blurRad="6350" stA="60000" endA="900" endPos="58000" dir="5400000" sy="-100000" algn="bl" rotWithShape="0"/>
              </a:effectLst>
              <a:latin typeface="Segoe Print" pitchFamily="2" charset="0"/>
            </a:endParaRPr>
          </a:p>
        </p:txBody>
      </p:sp>
      <p:sp>
        <p:nvSpPr>
          <p:cNvPr id="5" name="Rectangle 51"/>
          <p:cNvSpPr>
            <a:spLocks noChangeArrowheads="1"/>
          </p:cNvSpPr>
          <p:nvPr/>
        </p:nvSpPr>
        <p:spPr bwMode="auto">
          <a:xfrm>
            <a:off x="3552904" y="629880"/>
            <a:ext cx="2073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u="sng" dirty="0" err="1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Тербелмелі</a:t>
            </a:r>
            <a:r>
              <a:rPr lang="ru-RU" u="sng" dirty="0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контур</a:t>
            </a: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6" name="Rectangle 52"/>
          <p:cNvSpPr>
            <a:spLocks noChangeArrowheads="1"/>
          </p:cNvSpPr>
          <p:nvPr/>
        </p:nvSpPr>
        <p:spPr bwMode="auto">
          <a:xfrm>
            <a:off x="1735350" y="1063674"/>
            <a:ext cx="57084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сыйымдылығы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конденсатордан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индуктивтілігі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катушкадан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тұратын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тізбек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AutoShape 54"/>
          <p:cNvSpPr>
            <a:spLocks noChangeAspect="1" noChangeArrowheads="1"/>
          </p:cNvSpPr>
          <p:nvPr/>
        </p:nvSpPr>
        <p:spPr bwMode="auto">
          <a:xfrm>
            <a:off x="2871128" y="1361440"/>
            <a:ext cx="3436937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471392" y="2171032"/>
            <a:ext cx="612776" cy="1673407"/>
            <a:chOff x="3177" y="8764"/>
            <a:chExt cx="386" cy="115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Freeform 59"/>
            <p:cNvSpPr>
              <a:spLocks/>
            </p:cNvSpPr>
            <p:nvPr/>
          </p:nvSpPr>
          <p:spPr bwMode="auto">
            <a:xfrm>
              <a:off x="3202" y="9022"/>
              <a:ext cx="352" cy="219"/>
            </a:xfrm>
            <a:custGeom>
              <a:avLst/>
              <a:gdLst/>
              <a:ahLst/>
              <a:cxnLst>
                <a:cxn ang="0">
                  <a:pos x="294" y="0"/>
                </a:cxn>
                <a:cxn ang="0">
                  <a:pos x="7" y="54"/>
                </a:cxn>
                <a:cxn ang="0">
                  <a:pos x="337" y="157"/>
                </a:cxn>
                <a:cxn ang="0">
                  <a:pos x="99" y="219"/>
                </a:cxn>
              </a:cxnLst>
              <a:rect l="0" t="0" r="r" b="b"/>
              <a:pathLst>
                <a:path w="352" h="219">
                  <a:moveTo>
                    <a:pt x="294" y="0"/>
                  </a:moveTo>
                  <a:cubicBezTo>
                    <a:pt x="247" y="9"/>
                    <a:pt x="0" y="28"/>
                    <a:pt x="7" y="54"/>
                  </a:cubicBezTo>
                  <a:cubicBezTo>
                    <a:pt x="14" y="80"/>
                    <a:pt x="322" y="129"/>
                    <a:pt x="337" y="157"/>
                  </a:cubicBezTo>
                  <a:cubicBezTo>
                    <a:pt x="352" y="184"/>
                    <a:pt x="149" y="206"/>
                    <a:pt x="99" y="219"/>
                  </a:cubicBezTo>
                </a:path>
              </a:pathLst>
            </a:custGeom>
            <a:noFill/>
            <a:ln w="38100" cmpd="sng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0" name="Freeform 60"/>
            <p:cNvSpPr>
              <a:spLocks/>
            </p:cNvSpPr>
            <p:nvPr/>
          </p:nvSpPr>
          <p:spPr bwMode="auto">
            <a:xfrm>
              <a:off x="3199" y="9162"/>
              <a:ext cx="352" cy="219"/>
            </a:xfrm>
            <a:custGeom>
              <a:avLst/>
              <a:gdLst/>
              <a:ahLst/>
              <a:cxnLst>
                <a:cxn ang="0">
                  <a:pos x="294" y="0"/>
                </a:cxn>
                <a:cxn ang="0">
                  <a:pos x="7" y="54"/>
                </a:cxn>
                <a:cxn ang="0">
                  <a:pos x="337" y="157"/>
                </a:cxn>
                <a:cxn ang="0">
                  <a:pos x="99" y="219"/>
                </a:cxn>
              </a:cxnLst>
              <a:rect l="0" t="0" r="r" b="b"/>
              <a:pathLst>
                <a:path w="352" h="219">
                  <a:moveTo>
                    <a:pt x="294" y="0"/>
                  </a:moveTo>
                  <a:cubicBezTo>
                    <a:pt x="247" y="9"/>
                    <a:pt x="0" y="28"/>
                    <a:pt x="7" y="54"/>
                  </a:cubicBezTo>
                  <a:cubicBezTo>
                    <a:pt x="14" y="80"/>
                    <a:pt x="322" y="129"/>
                    <a:pt x="337" y="157"/>
                  </a:cubicBezTo>
                  <a:cubicBezTo>
                    <a:pt x="352" y="184"/>
                    <a:pt x="149" y="206"/>
                    <a:pt x="99" y="219"/>
                  </a:cubicBezTo>
                </a:path>
              </a:pathLst>
            </a:custGeom>
            <a:noFill/>
            <a:ln w="38100" cmpd="sng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" name="Freeform 61"/>
            <p:cNvSpPr>
              <a:spLocks/>
            </p:cNvSpPr>
            <p:nvPr/>
          </p:nvSpPr>
          <p:spPr bwMode="auto">
            <a:xfrm>
              <a:off x="3199" y="9300"/>
              <a:ext cx="352" cy="219"/>
            </a:xfrm>
            <a:custGeom>
              <a:avLst/>
              <a:gdLst/>
              <a:ahLst/>
              <a:cxnLst>
                <a:cxn ang="0">
                  <a:pos x="294" y="0"/>
                </a:cxn>
                <a:cxn ang="0">
                  <a:pos x="7" y="54"/>
                </a:cxn>
                <a:cxn ang="0">
                  <a:pos x="337" y="157"/>
                </a:cxn>
                <a:cxn ang="0">
                  <a:pos x="99" y="219"/>
                </a:cxn>
              </a:cxnLst>
              <a:rect l="0" t="0" r="r" b="b"/>
              <a:pathLst>
                <a:path w="352" h="219">
                  <a:moveTo>
                    <a:pt x="294" y="0"/>
                  </a:moveTo>
                  <a:cubicBezTo>
                    <a:pt x="247" y="9"/>
                    <a:pt x="0" y="28"/>
                    <a:pt x="7" y="54"/>
                  </a:cubicBezTo>
                  <a:cubicBezTo>
                    <a:pt x="14" y="80"/>
                    <a:pt x="322" y="129"/>
                    <a:pt x="337" y="157"/>
                  </a:cubicBezTo>
                  <a:cubicBezTo>
                    <a:pt x="352" y="184"/>
                    <a:pt x="149" y="206"/>
                    <a:pt x="99" y="219"/>
                  </a:cubicBezTo>
                </a:path>
              </a:pathLst>
            </a:custGeom>
            <a:noFill/>
            <a:ln w="38100" cmpd="sng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" name="Freeform 62"/>
            <p:cNvSpPr>
              <a:spLocks/>
            </p:cNvSpPr>
            <p:nvPr/>
          </p:nvSpPr>
          <p:spPr bwMode="auto">
            <a:xfrm>
              <a:off x="3199" y="9437"/>
              <a:ext cx="352" cy="219"/>
            </a:xfrm>
            <a:custGeom>
              <a:avLst/>
              <a:gdLst/>
              <a:ahLst/>
              <a:cxnLst>
                <a:cxn ang="0">
                  <a:pos x="294" y="0"/>
                </a:cxn>
                <a:cxn ang="0">
                  <a:pos x="7" y="54"/>
                </a:cxn>
                <a:cxn ang="0">
                  <a:pos x="337" y="157"/>
                </a:cxn>
                <a:cxn ang="0">
                  <a:pos x="99" y="219"/>
                </a:cxn>
              </a:cxnLst>
              <a:rect l="0" t="0" r="r" b="b"/>
              <a:pathLst>
                <a:path w="352" h="219">
                  <a:moveTo>
                    <a:pt x="294" y="0"/>
                  </a:moveTo>
                  <a:cubicBezTo>
                    <a:pt x="247" y="9"/>
                    <a:pt x="0" y="28"/>
                    <a:pt x="7" y="54"/>
                  </a:cubicBezTo>
                  <a:cubicBezTo>
                    <a:pt x="14" y="80"/>
                    <a:pt x="322" y="129"/>
                    <a:pt x="337" y="157"/>
                  </a:cubicBezTo>
                  <a:cubicBezTo>
                    <a:pt x="352" y="184"/>
                    <a:pt x="149" y="206"/>
                    <a:pt x="99" y="219"/>
                  </a:cubicBezTo>
                </a:path>
              </a:pathLst>
            </a:custGeom>
            <a:noFill/>
            <a:ln w="38100" cmpd="sng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3" name="Freeform 63"/>
            <p:cNvSpPr>
              <a:spLocks/>
            </p:cNvSpPr>
            <p:nvPr/>
          </p:nvSpPr>
          <p:spPr bwMode="auto">
            <a:xfrm>
              <a:off x="3199" y="9574"/>
              <a:ext cx="364" cy="161"/>
            </a:xfrm>
            <a:custGeom>
              <a:avLst/>
              <a:gdLst/>
              <a:ahLst/>
              <a:cxnLst>
                <a:cxn ang="0">
                  <a:pos x="294" y="0"/>
                </a:cxn>
                <a:cxn ang="0">
                  <a:pos x="7" y="54"/>
                </a:cxn>
                <a:cxn ang="0">
                  <a:pos x="337" y="157"/>
                </a:cxn>
                <a:cxn ang="0">
                  <a:pos x="170" y="182"/>
                </a:cxn>
              </a:cxnLst>
              <a:rect l="0" t="0" r="r" b="b"/>
              <a:pathLst>
                <a:path w="364" h="182">
                  <a:moveTo>
                    <a:pt x="294" y="0"/>
                  </a:moveTo>
                  <a:cubicBezTo>
                    <a:pt x="247" y="9"/>
                    <a:pt x="0" y="28"/>
                    <a:pt x="7" y="54"/>
                  </a:cubicBezTo>
                  <a:cubicBezTo>
                    <a:pt x="14" y="80"/>
                    <a:pt x="310" y="136"/>
                    <a:pt x="337" y="157"/>
                  </a:cubicBezTo>
                  <a:cubicBezTo>
                    <a:pt x="364" y="178"/>
                    <a:pt x="205" y="177"/>
                    <a:pt x="170" y="182"/>
                  </a:cubicBezTo>
                </a:path>
              </a:pathLst>
            </a:custGeom>
            <a:noFill/>
            <a:ln w="38100" cmpd="sng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4" name="Freeform 64"/>
            <p:cNvSpPr>
              <a:spLocks/>
            </p:cNvSpPr>
            <p:nvPr/>
          </p:nvSpPr>
          <p:spPr bwMode="auto">
            <a:xfrm>
              <a:off x="3177" y="8934"/>
              <a:ext cx="371" cy="160"/>
            </a:xfrm>
            <a:custGeom>
              <a:avLst/>
              <a:gdLst/>
              <a:ahLst/>
              <a:cxnLst>
                <a:cxn ang="0">
                  <a:pos x="198" y="1"/>
                </a:cxn>
                <a:cxn ang="0">
                  <a:pos x="26" y="20"/>
                </a:cxn>
                <a:cxn ang="0">
                  <a:pos x="356" y="123"/>
                </a:cxn>
                <a:cxn ang="0">
                  <a:pos x="118" y="185"/>
                </a:cxn>
              </a:cxnLst>
              <a:rect l="0" t="0" r="r" b="b"/>
              <a:pathLst>
                <a:path w="371" h="185">
                  <a:moveTo>
                    <a:pt x="198" y="1"/>
                  </a:moveTo>
                  <a:cubicBezTo>
                    <a:pt x="170" y="4"/>
                    <a:pt x="0" y="0"/>
                    <a:pt x="26" y="20"/>
                  </a:cubicBezTo>
                  <a:cubicBezTo>
                    <a:pt x="52" y="40"/>
                    <a:pt x="341" y="95"/>
                    <a:pt x="356" y="123"/>
                  </a:cubicBezTo>
                  <a:cubicBezTo>
                    <a:pt x="371" y="150"/>
                    <a:pt x="168" y="172"/>
                    <a:pt x="118" y="185"/>
                  </a:cubicBezTo>
                </a:path>
              </a:pathLst>
            </a:custGeom>
            <a:noFill/>
            <a:ln w="38100" cmpd="sng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5" name="Line 65"/>
            <p:cNvSpPr>
              <a:spLocks noChangeShapeType="1"/>
            </p:cNvSpPr>
            <p:nvPr/>
          </p:nvSpPr>
          <p:spPr bwMode="auto">
            <a:xfrm flipH="1" flipV="1">
              <a:off x="3375" y="8764"/>
              <a:ext cx="0" cy="185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6" name="Line 66"/>
            <p:cNvSpPr>
              <a:spLocks noChangeShapeType="1"/>
            </p:cNvSpPr>
            <p:nvPr/>
          </p:nvSpPr>
          <p:spPr bwMode="auto">
            <a:xfrm>
              <a:off x="3378" y="9729"/>
              <a:ext cx="1" cy="193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</p:grpSp>
      <p:sp>
        <p:nvSpPr>
          <p:cNvPr id="17" name="Text Box 79"/>
          <p:cNvSpPr txBox="1">
            <a:spLocks noChangeArrowheads="1"/>
          </p:cNvSpPr>
          <p:nvPr/>
        </p:nvSpPr>
        <p:spPr bwMode="auto">
          <a:xfrm>
            <a:off x="3182278" y="1751965"/>
            <a:ext cx="2814637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Тербелмелі</a:t>
            </a:r>
            <a:r>
              <a:rPr lang="ru-RU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контур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" name="Group 85"/>
          <p:cNvGrpSpPr>
            <a:grpSpLocks/>
          </p:cNvGrpSpPr>
          <p:nvPr/>
        </p:nvGrpSpPr>
        <p:grpSpPr bwMode="auto">
          <a:xfrm>
            <a:off x="2741638" y="2180591"/>
            <a:ext cx="3046412" cy="1662113"/>
            <a:chOff x="1771" y="1461"/>
            <a:chExt cx="1919" cy="104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Line 67"/>
            <p:cNvSpPr>
              <a:spLocks noChangeShapeType="1"/>
            </p:cNvSpPr>
            <p:nvPr/>
          </p:nvSpPr>
          <p:spPr bwMode="auto">
            <a:xfrm flipH="1">
              <a:off x="2211" y="1468"/>
              <a:ext cx="1479" cy="3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0" name="Line 68"/>
            <p:cNvSpPr>
              <a:spLocks noChangeShapeType="1"/>
            </p:cNvSpPr>
            <p:nvPr/>
          </p:nvSpPr>
          <p:spPr bwMode="auto">
            <a:xfrm>
              <a:off x="2220" y="1463"/>
              <a:ext cx="0" cy="453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1" name="Line 69"/>
            <p:cNvSpPr>
              <a:spLocks noChangeShapeType="1"/>
            </p:cNvSpPr>
            <p:nvPr/>
          </p:nvSpPr>
          <p:spPr bwMode="auto">
            <a:xfrm flipH="1">
              <a:off x="2211" y="2498"/>
              <a:ext cx="1477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2" name="Line 70"/>
            <p:cNvSpPr>
              <a:spLocks noChangeShapeType="1"/>
            </p:cNvSpPr>
            <p:nvPr/>
          </p:nvSpPr>
          <p:spPr bwMode="auto">
            <a:xfrm>
              <a:off x="2218" y="2050"/>
              <a:ext cx="1" cy="458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3" name="Text Box 72"/>
            <p:cNvSpPr txBox="1">
              <a:spLocks noChangeArrowheads="1"/>
            </p:cNvSpPr>
            <p:nvPr/>
          </p:nvSpPr>
          <p:spPr bwMode="auto">
            <a:xfrm>
              <a:off x="1993" y="1597"/>
              <a:ext cx="23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ru-RU" b="1" i="1" dirty="0" err="1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73"/>
            <p:cNvSpPr txBox="1">
              <a:spLocks noChangeArrowheads="1"/>
            </p:cNvSpPr>
            <p:nvPr/>
          </p:nvSpPr>
          <p:spPr bwMode="auto">
            <a:xfrm>
              <a:off x="1771" y="1860"/>
              <a:ext cx="23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ru-RU" b="1" i="1" dirty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5" name="Group 74"/>
            <p:cNvGrpSpPr>
              <a:grpSpLocks/>
            </p:cNvGrpSpPr>
            <p:nvPr/>
          </p:nvGrpSpPr>
          <p:grpSpPr bwMode="auto">
            <a:xfrm>
              <a:off x="2514" y="1833"/>
              <a:ext cx="296" cy="295"/>
              <a:chOff x="2418" y="6507"/>
              <a:chExt cx="738" cy="737"/>
            </a:xfrm>
          </p:grpSpPr>
          <p:sp>
            <p:nvSpPr>
              <p:cNvPr id="32" name="Oval 76"/>
              <p:cNvSpPr>
                <a:spLocks noChangeArrowheads="1"/>
              </p:cNvSpPr>
              <p:nvPr/>
            </p:nvSpPr>
            <p:spPr bwMode="auto">
              <a:xfrm>
                <a:off x="2418" y="6507"/>
                <a:ext cx="738" cy="73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000080"/>
                </a:solidFill>
                <a:prstDash val="dash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31" name="Text Box 75"/>
              <p:cNvSpPr txBox="1">
                <a:spLocks noChangeArrowheads="1"/>
              </p:cNvSpPr>
              <p:nvPr/>
            </p:nvSpPr>
            <p:spPr bwMode="auto">
              <a:xfrm>
                <a:off x="2469" y="6653"/>
                <a:ext cx="604" cy="4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/>
                <a:r>
                  <a:rPr lang="ru-RU" b="1" i="1" dirty="0">
                    <a:solidFill>
                      <a:srgbClr val="333399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" name="Line 77"/>
            <p:cNvSpPr>
              <a:spLocks noChangeShapeType="1"/>
            </p:cNvSpPr>
            <p:nvPr/>
          </p:nvSpPr>
          <p:spPr bwMode="auto">
            <a:xfrm>
              <a:off x="2754" y="1472"/>
              <a:ext cx="325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7" name="Text Box 78"/>
            <p:cNvSpPr txBox="1">
              <a:spLocks noChangeArrowheads="1"/>
            </p:cNvSpPr>
            <p:nvPr/>
          </p:nvSpPr>
          <p:spPr bwMode="auto">
            <a:xfrm>
              <a:off x="2802" y="1461"/>
              <a:ext cx="20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ru-RU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8" name="Group 80"/>
            <p:cNvGrpSpPr>
              <a:grpSpLocks/>
            </p:cNvGrpSpPr>
            <p:nvPr/>
          </p:nvGrpSpPr>
          <p:grpSpPr bwMode="auto">
            <a:xfrm>
              <a:off x="3167" y="1835"/>
              <a:ext cx="296" cy="295"/>
              <a:chOff x="4117" y="6527"/>
              <a:chExt cx="740" cy="737"/>
            </a:xfrm>
          </p:grpSpPr>
          <p:sp>
            <p:nvSpPr>
              <p:cNvPr id="30" name="Oval 82"/>
              <p:cNvSpPr>
                <a:spLocks noChangeArrowheads="1"/>
              </p:cNvSpPr>
              <p:nvPr/>
            </p:nvSpPr>
            <p:spPr bwMode="auto">
              <a:xfrm>
                <a:off x="4117" y="6527"/>
                <a:ext cx="740" cy="73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800000"/>
                </a:solidFill>
                <a:prstDash val="dash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29" name="Text Box 81"/>
              <p:cNvSpPr txBox="1">
                <a:spLocks noChangeArrowheads="1"/>
              </p:cNvSpPr>
              <p:nvPr/>
            </p:nvSpPr>
            <p:spPr bwMode="auto">
              <a:xfrm>
                <a:off x="4245" y="6668"/>
                <a:ext cx="500" cy="4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/>
                <a:r>
                  <a:rPr lang="ru-RU" b="1" i="1" dirty="0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3" name="Group 55"/>
          <p:cNvGrpSpPr>
            <a:grpSpLocks/>
          </p:cNvGrpSpPr>
          <p:nvPr/>
        </p:nvGrpSpPr>
        <p:grpSpPr bwMode="auto">
          <a:xfrm>
            <a:off x="3097650" y="2906077"/>
            <a:ext cx="717550" cy="198438"/>
            <a:chOff x="2086" y="9195"/>
            <a:chExt cx="452" cy="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Line 56"/>
            <p:cNvSpPr>
              <a:spLocks noChangeShapeType="1"/>
            </p:cNvSpPr>
            <p:nvPr/>
          </p:nvSpPr>
          <p:spPr bwMode="auto">
            <a:xfrm>
              <a:off x="2086" y="9195"/>
              <a:ext cx="452" cy="1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5" name="Line 57"/>
            <p:cNvSpPr>
              <a:spLocks noChangeShapeType="1"/>
            </p:cNvSpPr>
            <p:nvPr/>
          </p:nvSpPr>
          <p:spPr bwMode="auto">
            <a:xfrm>
              <a:off x="2086" y="9317"/>
              <a:ext cx="452" cy="3"/>
            </a:xfrm>
            <a:prstGeom prst="line">
              <a:avLst/>
            </a:prstGeom>
            <a:noFill/>
            <a:ln w="762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</p:grpSp>
      <p:sp>
        <p:nvSpPr>
          <p:cNvPr id="36" name="Rectangle 83"/>
          <p:cNvSpPr>
            <a:spLocks noChangeArrowheads="1"/>
          </p:cNvSpPr>
          <p:nvPr/>
        </p:nvSpPr>
        <p:spPr bwMode="auto">
          <a:xfrm>
            <a:off x="602514" y="4340273"/>
            <a:ext cx="79389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Кедергісіз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контурдағы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электромагниттік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гармоникалық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тербелістер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катушканы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зарядталған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конденсаторға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қосқан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7" name="Rectangle 84"/>
          <p:cNvSpPr>
            <a:spLocks noChangeArrowheads="1"/>
          </p:cNvSpPr>
          <p:nvPr/>
        </p:nvSpPr>
        <p:spPr bwMode="auto">
          <a:xfrm>
            <a:off x="259102" y="5160964"/>
            <a:ext cx="870680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dirty="0" err="1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dirty="0">
                <a:solidFill>
                  <a:srgbClr val="7C23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индукция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құбылысы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есебінен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контурда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зарядының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гармоникалық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тербелісі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конденсатордағы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кернеуі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катушка </a:t>
            </a:r>
            <a:r>
              <a:rPr lang="kk-K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индуктивтілігіндегі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ток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күші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Өткізгіштердің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кедергісі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ескерілмейді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2504631"/>
      </p:ext>
    </p:extLst>
  </p:cSld>
  <p:clrMapOvr>
    <a:masterClrMapping/>
  </p:clrMapOvr>
  <p:transition spd="med">
    <p:wipe dir="d"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800"/>
                            </p:stCondLst>
                            <p:childTnLst>
                              <p:par>
                                <p:cTn id="74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5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800"/>
                            </p:stCondLst>
                            <p:childTnLst>
                              <p:par>
                                <p:cTn id="77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8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C231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20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C231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17" grpId="0"/>
      <p:bldP spid="36" grpId="0" uiExpand="1" build="allAtOnce"/>
      <p:bldP spid="37" grpId="0" build="p"/>
      <p:bldP spid="37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6632"/>
            <a:ext cx="8229600" cy="5668963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Rage Italic" pitchFamily="66" charset="0"/>
              </a:rPr>
              <a:t>Электр</a:t>
            </a:r>
            <a:r>
              <a:rPr lang="kk-KZ" sz="4800" b="1" dirty="0">
                <a:solidFill>
                  <a:schemeClr val="accent1">
                    <a:lumMod val="50000"/>
                  </a:schemeClr>
                </a:solidFill>
                <a:latin typeface="Rage Italic" pitchFamily="66" charset="0"/>
              </a:rPr>
              <a:t>сыйымдылық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Rage Italic" pitchFamily="66" charset="0"/>
            </a:endParaRPr>
          </a:p>
          <a:p>
            <a:pPr algn="ctr">
              <a:buFontTx/>
              <a:buNone/>
            </a:pPr>
            <a:endParaRPr lang="ru-RU" sz="4800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age Italic" pitchFamily="66" charset="0"/>
            </a:endParaRPr>
          </a:p>
          <a:p>
            <a:pPr algn="ctr">
              <a:buFontTx/>
              <a:buNone/>
            </a:pPr>
            <a:endParaRPr lang="ru-RU" sz="4800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age Italic" pitchFamily="66" charset="0"/>
            </a:endParaRPr>
          </a:p>
          <a:p>
            <a:pPr algn="ctr">
              <a:buFontTx/>
              <a:buNone/>
            </a:pPr>
            <a:endParaRPr lang="ru-RU" sz="4800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age Italic" pitchFamily="66" charset="0"/>
            </a:endParaRPr>
          </a:p>
          <a:p>
            <a:pPr>
              <a:buFontTx/>
              <a:buNone/>
            </a:pPr>
            <a:endParaRPr lang="en-US" sz="4800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age Italic" pitchFamily="66" charset="0"/>
            </a:endParaRPr>
          </a:p>
          <a:p>
            <a:pPr>
              <a:buFontTx/>
              <a:buNone/>
            </a:pPr>
            <a:r>
              <a:rPr lang="kk-KZ" sz="4800" b="1" dirty="0">
                <a:solidFill>
                  <a:schemeClr val="accent1">
                    <a:lumMod val="50000"/>
                  </a:schemeClr>
                </a:solidFill>
                <a:latin typeface="Rage Italic" pitchFamily="66" charset="0"/>
              </a:rPr>
              <a:t>Белгіленуі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Rage Italic" pitchFamily="66" charset="0"/>
              </a:rPr>
              <a:t>:</a:t>
            </a:r>
            <a:endParaRPr lang="kk-KZ" sz="4800" b="1" dirty="0">
              <a:solidFill>
                <a:schemeClr val="accent1">
                  <a:lumMod val="50000"/>
                </a:schemeClr>
              </a:solidFill>
              <a:latin typeface="Rage Italic" pitchFamily="66" charset="0"/>
            </a:endParaRPr>
          </a:p>
          <a:p>
            <a:pPr>
              <a:buFontTx/>
              <a:buNone/>
            </a:pPr>
            <a:r>
              <a:rPr lang="ru-RU" sz="4800" b="1" dirty="0" err="1">
                <a:solidFill>
                  <a:schemeClr val="accent1">
                    <a:lumMod val="50000"/>
                  </a:schemeClr>
                </a:solidFill>
                <a:latin typeface="Rage Italic" pitchFamily="66" charset="0"/>
              </a:rPr>
              <a:t>Өлшем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Rage Italic" pitchFamily="66" charset="0"/>
              </a:rPr>
              <a:t> </a:t>
            </a:r>
            <a:r>
              <a:rPr lang="ru-RU" sz="4800" b="1" dirty="0" err="1">
                <a:solidFill>
                  <a:schemeClr val="accent1">
                    <a:lumMod val="50000"/>
                  </a:schemeClr>
                </a:solidFill>
                <a:latin typeface="Rage Italic" pitchFamily="66" charset="0"/>
              </a:rPr>
              <a:t>бірлігі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Rage Italic" pitchFamily="66" charset="0"/>
              </a:rPr>
              <a:t>:</a:t>
            </a:r>
            <a:r>
              <a:rPr lang="en-US" sz="4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ge Italic" pitchFamily="66" charset="0"/>
              </a:rPr>
              <a:t> </a:t>
            </a:r>
            <a:endParaRPr lang="ru-RU" sz="4800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age Italic" pitchFamily="66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838200"/>
            <a:ext cx="8991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өткізгіштің</a:t>
            </a:r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зарядының</a:t>
            </a:r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4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өткізгіш</a:t>
            </a:r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4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көрші</a:t>
            </a:r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потенциалдар</a:t>
            </a:r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айырымы</a:t>
            </a:r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қатынасына</a:t>
            </a:r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тең</a:t>
            </a:r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физикалық</a:t>
            </a:r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шама</a:t>
            </a:r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885862" y="3643983"/>
            <a:ext cx="2819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endParaRPr lang="ru-RU" sz="5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867062" y="4393215"/>
            <a:ext cx="83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Ф</a:t>
            </a:r>
          </a:p>
        </p:txBody>
      </p:sp>
      <p:pic>
        <p:nvPicPr>
          <p:cNvPr id="18438" name="Picture 6" descr="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5535613"/>
            <a:ext cx="59436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831873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1-6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838575"/>
          </a:xfrm>
          <a:prstGeom prst="rect">
            <a:avLst/>
          </a:prstGeom>
          <a:noFill/>
        </p:spPr>
      </p:pic>
      <p:pic>
        <p:nvPicPr>
          <p:cNvPr id="1026" name="Picture 2" descr="http://koledj.ru/tw_refs/8/7337/7337_html_7f08492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530820"/>
            <a:ext cx="3863281" cy="33271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716274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800" b="1" dirty="0" err="1">
                <a:solidFill>
                  <a:schemeClr val="accent1">
                    <a:lumMod val="50000"/>
                  </a:schemeClr>
                </a:solidFill>
                <a:effectLst/>
                <a:latin typeface="Blackadder ITC" pitchFamily="82" charset="0"/>
              </a:rPr>
              <a:t>Зарядталған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effectLst/>
                <a:latin typeface="Blackadder ITC" pitchFamily="82" charset="0"/>
              </a:rPr>
              <a:t> </a:t>
            </a:r>
            <a:r>
              <a:rPr lang="ru-RU" sz="4800" b="1" dirty="0" err="1">
                <a:solidFill>
                  <a:schemeClr val="accent1">
                    <a:lumMod val="50000"/>
                  </a:schemeClr>
                </a:solidFill>
                <a:effectLst/>
                <a:latin typeface="Blackadder ITC" pitchFamily="82" charset="0"/>
              </a:rPr>
              <a:t>конденсатордың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effectLst/>
                <a:latin typeface="Blackadder ITC" pitchFamily="82" charset="0"/>
              </a:rPr>
              <a:t> </a:t>
            </a:r>
            <a:r>
              <a:rPr lang="ru-RU" sz="4800" b="1" dirty="0" err="1">
                <a:solidFill>
                  <a:schemeClr val="accent1">
                    <a:lumMod val="50000"/>
                  </a:schemeClr>
                </a:solidFill>
                <a:effectLst/>
                <a:latin typeface="Blackadder ITC" pitchFamily="82" charset="0"/>
              </a:rPr>
              <a:t>энергиясы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effectLst/>
              <a:latin typeface="Blackadder ITC" pitchFamily="82" charset="0"/>
            </a:endParaRPr>
          </a:p>
        </p:txBody>
      </p:sp>
      <p:pic>
        <p:nvPicPr>
          <p:cNvPr id="20483" name="Picture 3" descr="энергия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624" y="1417638"/>
            <a:ext cx="7491412" cy="5383213"/>
          </a:xfrm>
          <a:noFill/>
          <a:ln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2C2B9F3-046B-4EE7-A5E7-993FFA2DAFBD}"/>
              </a:ext>
            </a:extLst>
          </p:cNvPr>
          <p:cNvSpPr txBox="1"/>
          <p:nvPr/>
        </p:nvSpPr>
        <p:spPr>
          <a:xfrm>
            <a:off x="2422388" y="3546249"/>
            <a:ext cx="5544616" cy="1892826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en-US" sz="19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95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p </a:t>
            </a:r>
            <a:r>
              <a:rPr lang="en-US" sz="1950" b="1" baseline="-25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- </a:t>
            </a:r>
            <a:r>
              <a:rPr lang="kk-KZ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зарядталған конденсатордың электрлік энергиясы</a:t>
            </a:r>
          </a:p>
          <a:p>
            <a:r>
              <a:rPr lang="en-US" sz="19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конденсатордың кез келген зарядының модулі</a:t>
            </a:r>
          </a:p>
          <a:p>
            <a:r>
              <a:rPr lang="en-US" sz="19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-</a:t>
            </a: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өткізгіштер</a:t>
            </a:r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потенцталдар</a:t>
            </a:r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айырымы</a:t>
            </a:r>
            <a:endParaRPr lang="ru-RU" sz="1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конденсатордың</a:t>
            </a:r>
            <a:r>
              <a:rPr lang="ru-RU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электрсыйымдылығы</a:t>
            </a:r>
            <a:endParaRPr lang="ru-RU" sz="1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6661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9"/>
            <a:ext cx="9144000" cy="1871472"/>
          </a:xfrm>
        </p:spPr>
        <p:txBody>
          <a:bodyPr>
            <a:noAutofit/>
          </a:bodyPr>
          <a:lstStyle/>
          <a:p>
            <a:r>
              <a:rPr lang="ru-RU" sz="3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Өткізгіштің</a:t>
            </a:r>
            <a:r>
              <a:rPr lang="ru-RU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индуктивтілігі-скалярлық</a:t>
            </a:r>
            <a:r>
              <a:rPr lang="ru-RU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физикалық</a:t>
            </a:r>
            <a:r>
              <a:rPr lang="ru-RU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шама</a:t>
            </a:r>
            <a:r>
              <a:rPr lang="ru-RU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соленоидтегі</a:t>
            </a:r>
            <a:r>
              <a:rPr lang="ru-RU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ток </a:t>
            </a:r>
            <a:r>
              <a:rPr lang="ru-RU" sz="3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арқылы</a:t>
            </a:r>
            <a:r>
              <a:rPr lang="ru-RU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пайда</a:t>
            </a:r>
            <a:r>
              <a:rPr lang="ru-RU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болған</a:t>
            </a:r>
            <a:r>
              <a:rPr lang="ru-RU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магнит </a:t>
            </a:r>
            <a:r>
              <a:rPr lang="ru-RU" sz="3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ағынының</a:t>
            </a:r>
            <a:r>
              <a:rPr lang="ru-RU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ондағы</a:t>
            </a:r>
            <a:r>
              <a:rPr lang="ru-RU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ток </a:t>
            </a:r>
            <a:r>
              <a:rPr lang="ru-RU" sz="3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күшінің</a:t>
            </a:r>
            <a:r>
              <a:rPr lang="ru-RU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сандық</a:t>
            </a:r>
            <a:r>
              <a:rPr lang="ru-RU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қатынасына</a:t>
            </a:r>
            <a:r>
              <a:rPr lang="ru-RU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тең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4400" dirty="0" err="1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Индуктивтілік</a:t>
            </a:r>
            <a:r>
              <a:rPr lang="ru-RU" sz="4400" b="0" dirty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 b="0" dirty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4400" b="0" dirty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17410" name="Object 6"/>
          <p:cNvGraphicFramePr>
            <a:graphicFrameLocks noChangeAspect="1"/>
          </p:cNvGraphicFramePr>
          <p:nvPr/>
        </p:nvGraphicFramePr>
        <p:xfrm>
          <a:off x="4191000" y="3657600"/>
          <a:ext cx="3509668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3" imgW="469800" imgH="393480" progId="Equation.3">
                  <p:embed/>
                </p:oleObj>
              </mc:Choice>
              <mc:Fallback>
                <p:oleObj name="Формула" r:id="rId3" imgW="469800" imgH="393480" progId="Equation.3">
                  <p:embed/>
                  <p:pic>
                    <p:nvPicPr>
                      <p:cNvPr id="174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657600"/>
                        <a:ext cx="3509668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7515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2100</TotalTime>
  <Words>842</Words>
  <Application>Microsoft Office PowerPoint</Application>
  <PresentationFormat>Экран (4:3)</PresentationFormat>
  <Paragraphs>178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36" baseType="lpstr">
      <vt:lpstr>Arial</vt:lpstr>
      <vt:lpstr>Blackadder ITC</vt:lpstr>
      <vt:lpstr>Calibri</vt:lpstr>
      <vt:lpstr>Century Schoolbook</vt:lpstr>
      <vt:lpstr>Monotype Corsiva</vt:lpstr>
      <vt:lpstr>Palatino Linotype</vt:lpstr>
      <vt:lpstr>Rage Italic</vt:lpstr>
      <vt:lpstr>Segoe Print</vt:lpstr>
      <vt:lpstr>Symbol</vt:lpstr>
      <vt:lpstr>Times New Roman</vt:lpstr>
      <vt:lpstr>Wingdings</vt:lpstr>
      <vt:lpstr>Wingdings 2</vt:lpstr>
      <vt:lpstr>Эркер</vt:lpstr>
      <vt:lpstr>Формула</vt:lpstr>
      <vt:lpstr>Equation</vt:lpstr>
      <vt:lpstr>Презентация PowerPoint</vt:lpstr>
      <vt:lpstr>Презентация PowerPoint</vt:lpstr>
      <vt:lpstr>Презентация PowerPoint</vt:lpstr>
      <vt:lpstr>Тербелмелі контур сұлбасы</vt:lpstr>
      <vt:lpstr>Еркін электрмагниттік тербелістер</vt:lpstr>
      <vt:lpstr>Презентация PowerPoint</vt:lpstr>
      <vt:lpstr>Презентация PowerPoint</vt:lpstr>
      <vt:lpstr>Зарядталған конденсатордың энергиясы</vt:lpstr>
      <vt:lpstr>Индуктивтілік  </vt:lpstr>
      <vt:lpstr>Электрмагниттік тербелістердің пайда болу шарттары:</vt:lpstr>
      <vt:lpstr>Еркін электрмагниттік тербелістер</vt:lpstr>
      <vt:lpstr>Презентация PowerPoint</vt:lpstr>
      <vt:lpstr>Еріксіз тербелістер</vt:lpstr>
      <vt:lpstr>Зарядтың, кернеудің және токтың гармоникалық тербелісі</vt:lpstr>
      <vt:lpstr>Тербелмелі контурдағы энергияның өзгеруі</vt:lpstr>
      <vt:lpstr>КОЛЕБАНИЯ ЭЛЕКТРИЧЕСКОЙ И МАГНИТНОЙ ЭНЕРГИЙ ЭЛЕКТРЛІК ЖӘНЕ МАГНИТТІК ЭНЕРГИЯНЫҢ ТЕРБЕЛІСІ</vt:lpstr>
      <vt:lpstr>Электрмагнитті энергияның сақталу заңы</vt:lpstr>
      <vt:lpstr>Еріксіз тербелістер</vt:lpstr>
      <vt:lpstr>Контурдағы тербелмелі процестерді сипаттайтын теңдеулер:</vt:lpstr>
      <vt:lpstr>1. Есеп </vt:lpstr>
      <vt:lpstr>2. Есеп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lenovo553</dc:creator>
  <cp:lastModifiedBy>Пользователь Windows</cp:lastModifiedBy>
  <cp:revision>121</cp:revision>
  <dcterms:created xsi:type="dcterms:W3CDTF">2020-10-29T15:07:13Z</dcterms:created>
  <dcterms:modified xsi:type="dcterms:W3CDTF">2021-10-21T09:29:20Z</dcterms:modified>
</cp:coreProperties>
</file>