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56" r:id="rId2"/>
    <p:sldId id="300" r:id="rId3"/>
    <p:sldId id="302" r:id="rId4"/>
    <p:sldId id="303" r:id="rId5"/>
    <p:sldId id="304" r:id="rId6"/>
    <p:sldId id="305" r:id="rId7"/>
    <p:sldId id="306" r:id="rId8"/>
    <p:sldId id="307" r:id="rId9"/>
    <p:sldId id="308" r:id="rId10"/>
    <p:sldId id="309" r:id="rId11"/>
    <p:sldId id="310" r:id="rId12"/>
    <p:sldId id="311" r:id="rId13"/>
    <p:sldId id="31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84" y="-1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1578B-1EDB-4AE4-8A5C-5B3AECEE8C25}" type="datetimeFigureOut">
              <a:rPr lang="ru-RU" smtClean="0"/>
              <a:pPr/>
              <a:t>17.10.2021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EF75-C417-4A86-9FB5-3F05101D8FA9}" type="slidenum">
              <a:rPr lang="ru-RU" smtClean="0"/>
              <a:pPr/>
              <a:t>‹#›</a:t>
            </a:fld>
            <a:endParaRPr lang="ru-RU"/>
          </a:p>
        </p:txBody>
      </p:sp>
    </p:spTree>
    <p:extLst>
      <p:ext uri="{BB962C8B-B14F-4D97-AF65-F5344CB8AC3E}">
        <p14:creationId xmlns:p14="http://schemas.microsoft.com/office/powerpoint/2010/main" val="9666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3B8BE4C-473F-4B20-A51D-4E4A4C95BB9F}" type="slidenum">
              <a:rPr lang="ru-RU" smtClean="0"/>
              <a:pPr/>
              <a:t>4</a:t>
            </a:fld>
            <a:endParaRPr lang="ru-RU"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kk-K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5AB143-69C2-4A3A-922E-50F91CA021B7}" type="slidenum">
              <a:rPr lang="ru-RU" smtClean="0"/>
              <a:pPr/>
              <a:t>5</a:t>
            </a:fld>
            <a:endParaRPr lang="ru-RU"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kk-K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AA63C9F-2E60-41C9-B511-034DD8F8C214}" type="slidenum">
              <a:rPr lang="ru-RU" smtClean="0"/>
              <a:pPr/>
              <a:t>9</a:t>
            </a:fld>
            <a:endParaRPr lang="ru-RU"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kk-K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37D72EC-4A40-400A-87D7-11DC2D72A5BC}" type="slidenum">
              <a:rPr lang="ru-RU" smtClean="0"/>
              <a:pPr/>
              <a:t>10</a:t>
            </a:fld>
            <a:endParaRPr lang="ru-RU"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kk-K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026CDFA-3163-4B73-8928-07FA43653516}" type="slidenum">
              <a:rPr lang="ru-RU" smtClean="0"/>
              <a:pPr/>
              <a:t>12</a:t>
            </a:fld>
            <a:endParaRPr lang="ru-RU"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kk-K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35.w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1.bin"/><Relationship Id="rId18" Type="http://schemas.openxmlformats.org/officeDocument/2006/relationships/image" Target="../media/image44.wmf"/><Relationship Id="rId26" Type="http://schemas.openxmlformats.org/officeDocument/2006/relationships/oleObject" Target="../embeddings/oleObject38.bin"/><Relationship Id="rId3" Type="http://schemas.openxmlformats.org/officeDocument/2006/relationships/notesSlide" Target="../notesSlides/notesSlide5.xml"/><Relationship Id="rId21" Type="http://schemas.openxmlformats.org/officeDocument/2006/relationships/image" Target="../media/image45.wmf"/><Relationship Id="rId7" Type="http://schemas.openxmlformats.org/officeDocument/2006/relationships/image" Target="../media/image39.wmf"/><Relationship Id="rId12" Type="http://schemas.openxmlformats.org/officeDocument/2006/relationships/image" Target="../media/image41.wmf"/><Relationship Id="rId17" Type="http://schemas.openxmlformats.org/officeDocument/2006/relationships/oleObject" Target="../embeddings/oleObject33.bin"/><Relationship Id="rId25" Type="http://schemas.openxmlformats.org/officeDocument/2006/relationships/image" Target="../media/image46.wmf"/><Relationship Id="rId2" Type="http://schemas.openxmlformats.org/officeDocument/2006/relationships/slideLayout" Target="../slideLayouts/slideLayout4.xml"/><Relationship Id="rId16" Type="http://schemas.openxmlformats.org/officeDocument/2006/relationships/image" Target="../media/image43.wmf"/><Relationship Id="rId20" Type="http://schemas.openxmlformats.org/officeDocument/2006/relationships/oleObject" Target="../embeddings/oleObject35.bin"/><Relationship Id="rId1" Type="http://schemas.openxmlformats.org/officeDocument/2006/relationships/vmlDrawing" Target="../drawings/vmlDrawing8.vml"/><Relationship Id="rId6" Type="http://schemas.openxmlformats.org/officeDocument/2006/relationships/oleObject" Target="../embeddings/oleObject27.bin"/><Relationship Id="rId11" Type="http://schemas.openxmlformats.org/officeDocument/2006/relationships/oleObject" Target="../embeddings/oleObject30.bin"/><Relationship Id="rId24" Type="http://schemas.openxmlformats.org/officeDocument/2006/relationships/oleObject" Target="../embeddings/oleObject37.bin"/><Relationship Id="rId5" Type="http://schemas.openxmlformats.org/officeDocument/2006/relationships/image" Target="../media/image38.wmf"/><Relationship Id="rId15" Type="http://schemas.openxmlformats.org/officeDocument/2006/relationships/oleObject" Target="../embeddings/oleObject32.bin"/><Relationship Id="rId23" Type="http://schemas.openxmlformats.org/officeDocument/2006/relationships/image" Target="../media/image47.png"/><Relationship Id="rId10" Type="http://schemas.openxmlformats.org/officeDocument/2006/relationships/oleObject" Target="../embeddings/oleObject29.bin"/><Relationship Id="rId19" Type="http://schemas.openxmlformats.org/officeDocument/2006/relationships/oleObject" Target="../embeddings/oleObject34.bin"/><Relationship Id="rId4" Type="http://schemas.openxmlformats.org/officeDocument/2006/relationships/oleObject" Target="../embeddings/oleObject26.bin"/><Relationship Id="rId9" Type="http://schemas.openxmlformats.org/officeDocument/2006/relationships/image" Target="../media/image40.wmf"/><Relationship Id="rId14" Type="http://schemas.openxmlformats.org/officeDocument/2006/relationships/image" Target="../media/image42.wmf"/><Relationship Id="rId22"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png"/><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18" Type="http://schemas.openxmlformats.org/officeDocument/2006/relationships/image" Target="../media/image1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6.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5.wmf"/><Relationship Id="rId19" Type="http://schemas.openxmlformats.org/officeDocument/2006/relationships/oleObject" Target="../embeddings/oleObject13.bin"/><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oleObject" Target="../embeddings/oleObject23.bin"/><Relationship Id="rId3" Type="http://schemas.openxmlformats.org/officeDocument/2006/relationships/notesSlide" Target="../notesSlides/notesSlide3.xml"/><Relationship Id="rId7" Type="http://schemas.openxmlformats.org/officeDocument/2006/relationships/image" Target="../media/image27.wmf"/><Relationship Id="rId12"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26.wmf"/><Relationship Id="rId10" Type="http://schemas.openxmlformats.org/officeDocument/2006/relationships/image" Target="../media/image28.wmf"/><Relationship Id="rId4" Type="http://schemas.openxmlformats.org/officeDocument/2006/relationships/oleObject" Target="../embeddings/oleObject19.bin"/><Relationship Id="rId9" Type="http://schemas.openxmlformats.org/officeDocument/2006/relationships/oleObject" Target="../embeddings/oleObject21.bin"/><Relationship Id="rId1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88640"/>
            <a:ext cx="7560840" cy="490776"/>
          </a:xfrm>
          <a:prstGeom prst="bevel">
            <a:avLst/>
          </a:prstGeom>
          <a:solidFill>
            <a:schemeClr val="accent4">
              <a:lumMod val="20000"/>
              <a:lumOff val="80000"/>
            </a:schemeClr>
          </a:solidFill>
          <a:effectLst>
            <a:glow rad="228600">
              <a:schemeClr val="accent5">
                <a:satMod val="175000"/>
                <a:alpha val="40000"/>
              </a:schemeClr>
            </a:glow>
            <a:innerShdw blurRad="63500" dist="50800" dir="16200000">
              <a:prstClr val="black">
                <a:alpha val="50000"/>
              </a:prstClr>
            </a:innerShdw>
          </a:effectLst>
        </p:spPr>
        <p:txBody>
          <a:bodyPr wrap="square" rtlCol="0">
            <a:spAutoFit/>
          </a:bodyPr>
          <a:lstStyle/>
          <a:p>
            <a:pPr algn="ctr"/>
            <a:r>
              <a:rPr lang="kk-KZ" b="1" dirty="0" smtClean="0">
                <a:latin typeface="Times New Roman" pitchFamily="18" charset="0"/>
                <a:cs typeface="Times New Roman" pitchFamily="18" charset="0"/>
              </a:rPr>
              <a:t>М.Өтемісов атындағы Батыс Қазақстан университеті</a:t>
            </a:r>
            <a:endParaRPr lang="ru-RU" b="1"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785786" cy="548595"/>
          </a:xfrm>
          <a:prstGeom prst="rect">
            <a:avLst/>
          </a:prstGeom>
        </p:spPr>
      </p:pic>
      <p:sp>
        <p:nvSpPr>
          <p:cNvPr id="9" name="TextBox 8"/>
          <p:cNvSpPr txBox="1"/>
          <p:nvPr/>
        </p:nvSpPr>
        <p:spPr>
          <a:xfrm>
            <a:off x="2213484" y="2852936"/>
            <a:ext cx="5437112" cy="578882"/>
          </a:xfrm>
          <a:prstGeom prst="flowChartAlternateProcess">
            <a:avLst/>
          </a:prstGeom>
          <a:solidFill>
            <a:schemeClr val="accent4">
              <a:lumMod val="20000"/>
              <a:lumOff val="80000"/>
            </a:schemeClr>
          </a:solidFill>
          <a:effectLst>
            <a:glow rad="63500">
              <a:schemeClr val="accent1">
                <a:satMod val="175000"/>
                <a:alpha val="40000"/>
              </a:schemeClr>
            </a:glow>
          </a:effectLst>
        </p:spPr>
        <p:txBody>
          <a:bodyPr wrap="square" rtlCol="0">
            <a:spAutoFit/>
          </a:bodyPr>
          <a:lstStyle/>
          <a:p>
            <a:pPr algn="ctr"/>
            <a:r>
              <a:rPr lang="kk-KZ" sz="2000" b="1" dirty="0" smtClean="0">
                <a:latin typeface="Times New Roman" pitchFamily="18" charset="0"/>
                <a:cs typeface="Times New Roman" pitchFamily="18" charset="0"/>
              </a:rPr>
              <a:t>  </a:t>
            </a:r>
            <a:r>
              <a:rPr lang="kk-KZ" sz="2800" b="1" dirty="0" smtClean="0">
                <a:latin typeface="Times New Roman" pitchFamily="18" charset="0"/>
                <a:cs typeface="Times New Roman" pitchFamily="18" charset="0"/>
              </a:rPr>
              <a:t>Дәріс 1. </a:t>
            </a:r>
            <a:r>
              <a:rPr lang="kk-KZ" sz="2800" b="1" dirty="0"/>
              <a:t>Кіріспе</a:t>
            </a:r>
            <a:endParaRPr lang="ru-RU" sz="2800" b="1" dirty="0">
              <a:latin typeface="Times New Roman" pitchFamily="18" charset="0"/>
              <a:cs typeface="Times New Roman" pitchFamily="18" charset="0"/>
            </a:endParaRPr>
          </a:p>
        </p:txBody>
      </p:sp>
      <p:sp>
        <p:nvSpPr>
          <p:cNvPr id="10" name="Прямоугольник 9"/>
          <p:cNvSpPr/>
          <p:nvPr/>
        </p:nvSpPr>
        <p:spPr>
          <a:xfrm>
            <a:off x="3707904" y="6237312"/>
            <a:ext cx="1180131" cy="369332"/>
          </a:xfrm>
          <a:prstGeom prst="rect">
            <a:avLst/>
          </a:prstGeom>
        </p:spPr>
        <p:txBody>
          <a:bodyPr wrap="none">
            <a:spAutoFit/>
          </a:bodyPr>
          <a:lstStyle/>
          <a:p>
            <a:pPr algn="ctr"/>
            <a:r>
              <a:rPr lang="kk-KZ" b="1" dirty="0" smtClean="0">
                <a:latin typeface="Times New Roman" pitchFamily="18" charset="0"/>
                <a:cs typeface="Times New Roman" pitchFamily="18" charset="0"/>
              </a:rPr>
              <a:t>2021 жыл</a:t>
            </a:r>
            <a:endParaRPr lang="ru-RU" b="1" dirty="0">
              <a:latin typeface="Times New Roman" pitchFamily="18" charset="0"/>
              <a:cs typeface="Times New Roman" pitchFamily="18" charset="0"/>
            </a:endParaRPr>
          </a:p>
        </p:txBody>
      </p:sp>
      <p:sp>
        <p:nvSpPr>
          <p:cNvPr id="8" name="TextBox 7"/>
          <p:cNvSpPr txBox="1"/>
          <p:nvPr/>
        </p:nvSpPr>
        <p:spPr>
          <a:xfrm>
            <a:off x="1259632" y="1916832"/>
            <a:ext cx="7344816" cy="523220"/>
          </a:xfrm>
          <a:prstGeom prst="rect">
            <a:avLst/>
          </a:prstGeom>
          <a:noFill/>
        </p:spPr>
        <p:txBody>
          <a:bodyPr wrap="square" rtlCol="0">
            <a:spAutoFit/>
          </a:bodyPr>
          <a:lstStyle/>
          <a:p>
            <a:pPr lvl="0" algn="ctr"/>
            <a:r>
              <a:rPr lang="kk-KZ" sz="2800" b="1" dirty="0"/>
              <a:t>Электр және магнетизм</a:t>
            </a:r>
            <a:endParaRPr lang="ru-RU" dirty="0"/>
          </a:p>
        </p:txBody>
      </p:sp>
      <p:sp>
        <p:nvSpPr>
          <p:cNvPr id="7" name="TextBox 6"/>
          <p:cNvSpPr txBox="1"/>
          <p:nvPr/>
        </p:nvSpPr>
        <p:spPr>
          <a:xfrm>
            <a:off x="3582157" y="5443775"/>
            <a:ext cx="5544616" cy="369332"/>
          </a:xfrm>
          <a:prstGeom prst="rect">
            <a:avLst/>
          </a:prstGeom>
          <a:noFill/>
        </p:spPr>
        <p:txBody>
          <a:bodyPr wrap="square" rtlCol="0">
            <a:spAutoFit/>
          </a:bodyPr>
          <a:lstStyle/>
          <a:p>
            <a:pPr lvl="0" algn="ctr"/>
            <a:r>
              <a:rPr lang="kk-KZ" b="1" dirty="0" smtClean="0">
                <a:latin typeface="Times New Roman" pitchFamily="18" charset="0"/>
                <a:cs typeface="Times New Roman" pitchFamily="18" charset="0"/>
              </a:rPr>
              <a:t>Физ.-мат.ғ.к.ғ доцент Кушеккалиев А.Н.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51520" y="260648"/>
            <a:ext cx="8641655" cy="923330"/>
          </a:xfrm>
          <a:prstGeom prst="rect">
            <a:avLst/>
          </a:prstGeom>
          <a:noFill/>
          <a:ln w="9525">
            <a:noFill/>
            <a:miter lim="800000"/>
            <a:headEnd/>
            <a:tailEnd/>
          </a:ln>
        </p:spPr>
        <p:txBody>
          <a:bodyPr wrap="square" anchor="ctr">
            <a:spAutoFit/>
          </a:bodyPr>
          <a:lstStyle/>
          <a:p>
            <a:pPr algn="just"/>
            <a:r>
              <a:rPr lang="ru-RU" dirty="0">
                <a:solidFill>
                  <a:schemeClr val="tx1"/>
                </a:solidFill>
                <a:latin typeface="Times New Roman" pitchFamily="18" charset="0"/>
                <a:cs typeface="Times New Roman" pitchFamily="18" charset="0"/>
              </a:rPr>
              <a:t>Электростатикалық өрісті графикалық түрде кернеулік сызықтары арқылы көрсетеді. Кернеулі сызығы — Е векторының бағытымен сәйкес келетін өрістің әр нүктесі арқылы жүргізілген жанама сызық.</a:t>
            </a:r>
          </a:p>
        </p:txBody>
      </p:sp>
      <p:sp>
        <p:nvSpPr>
          <p:cNvPr id="19468" name="Rectangle 12"/>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ru-RU" dirty="0"/>
          </a:p>
        </p:txBody>
      </p:sp>
      <p:pic>
        <p:nvPicPr>
          <p:cNvPr id="19470" name="Picture 14"/>
          <p:cNvPicPr>
            <a:picLocks noChangeAspect="1" noChangeArrowheads="1"/>
          </p:cNvPicPr>
          <p:nvPr/>
        </p:nvPicPr>
        <p:blipFill>
          <a:blip r:embed="rId3" cstate="print"/>
          <a:srcRect/>
          <a:stretch>
            <a:fillRect/>
          </a:stretch>
        </p:blipFill>
        <p:spPr bwMode="auto">
          <a:xfrm>
            <a:off x="251520" y="1340768"/>
            <a:ext cx="433480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4" cstate="print"/>
          <a:srcRect/>
          <a:stretch>
            <a:fillRect/>
          </a:stretch>
        </p:blipFill>
        <p:spPr bwMode="auto">
          <a:xfrm>
            <a:off x="5292080" y="1052736"/>
            <a:ext cx="3312368" cy="2209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p:cNvPicPr>
            <a:picLocks noChangeAspect="1" noChangeArrowheads="1"/>
          </p:cNvPicPr>
          <p:nvPr/>
        </p:nvPicPr>
        <p:blipFill>
          <a:blip r:embed="rId5" cstate="print"/>
          <a:srcRect/>
          <a:stretch>
            <a:fillRect/>
          </a:stretch>
        </p:blipFill>
        <p:spPr bwMode="auto">
          <a:xfrm>
            <a:off x="3131840" y="3501008"/>
            <a:ext cx="5292775" cy="3163244"/>
          </a:xfrm>
          <a:prstGeom prst="rect">
            <a:avLst/>
          </a:prstGeom>
          <a:ln>
            <a:noFill/>
          </a:ln>
          <a:effectLst>
            <a:outerShdw blurRad="292100" dist="139700" dir="2700000" algn="tl" rotWithShape="0">
              <a:srgbClr val="333333">
                <a:alpha val="65000"/>
              </a:srgbClr>
            </a:outerShdw>
          </a:effectLst>
        </p:spPr>
      </p:pic>
      <p:sp>
        <p:nvSpPr>
          <p:cNvPr id="7" name="Rectangle 5"/>
          <p:cNvSpPr>
            <a:spLocks noChangeArrowheads="1"/>
          </p:cNvSpPr>
          <p:nvPr/>
        </p:nvSpPr>
        <p:spPr bwMode="auto">
          <a:xfrm>
            <a:off x="179512" y="4293096"/>
            <a:ext cx="3417282" cy="954107"/>
          </a:xfrm>
          <a:prstGeom prst="rect">
            <a:avLst/>
          </a:prstGeom>
          <a:noFill/>
          <a:ln w="9525">
            <a:noFill/>
            <a:miter lim="800000"/>
            <a:headEnd/>
            <a:tailEnd/>
          </a:ln>
          <a:effectLst/>
        </p:spPr>
        <p:txBody>
          <a:bodyPr wrap="none" anchor="ctr">
            <a:spAutoFit/>
          </a:bodyPr>
          <a:lstStyle/>
          <a:p>
            <a:pPr eaLnBrk="0" hangingPunct="0"/>
            <a:r>
              <a:rPr lang="ru-RU" sz="2800" b="1" dirty="0" smtClean="0">
                <a:solidFill>
                  <a:srgbClr val="003399"/>
                </a:solidFill>
              </a:rPr>
              <a:t>3.1. </a:t>
            </a:r>
            <a:r>
              <a:rPr lang="kk-KZ" sz="2800" b="1" dirty="0" smtClean="0">
                <a:solidFill>
                  <a:srgbClr val="003399"/>
                </a:solidFill>
              </a:rPr>
              <a:t>Суперпозиция </a:t>
            </a:r>
          </a:p>
          <a:p>
            <a:pPr eaLnBrk="0" hangingPunct="0"/>
            <a:r>
              <a:rPr lang="kk-KZ" sz="2800" b="1" dirty="0" smtClean="0">
                <a:solidFill>
                  <a:srgbClr val="003399"/>
                </a:solidFill>
              </a:rPr>
              <a:t>принципы</a:t>
            </a:r>
            <a:endParaRPr lang="kk-KZ" sz="2800" b="1" dirty="0">
              <a:solidFill>
                <a:srgbClr val="003399"/>
              </a:solidFill>
            </a:endParaRPr>
          </a:p>
        </p:txBody>
      </p:sp>
    </p:spTree>
    <p:extLst>
      <p:ext uri="{BB962C8B-B14F-4D97-AF65-F5344CB8AC3E}">
        <p14:creationId xmlns:p14="http://schemas.microsoft.com/office/powerpoint/2010/main" val="1510839975"/>
      </p:ext>
    </p:extLst>
  </p:cSld>
  <p:clrMapOvr>
    <a:masterClrMapping/>
  </p:clrMapOvr>
  <p:transition spd="slow">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0" name="Rectangle 3"/>
          <p:cNvSpPr>
            <a:spLocks noChangeArrowheads="1"/>
          </p:cNvSpPr>
          <p:nvPr/>
        </p:nvSpPr>
        <p:spPr bwMode="auto">
          <a:xfrm>
            <a:off x="250825" y="74008"/>
            <a:ext cx="8424863" cy="1569660"/>
          </a:xfrm>
          <a:prstGeom prst="rect">
            <a:avLst/>
          </a:prstGeom>
          <a:noFill/>
          <a:ln w="9525">
            <a:noFill/>
            <a:miter lim="800000"/>
            <a:headEnd/>
            <a:tailEnd/>
          </a:ln>
        </p:spPr>
        <p:txBody>
          <a:bodyPr anchor="ctr">
            <a:spAutoFit/>
          </a:bodyPr>
          <a:lstStyle/>
          <a:p>
            <a:r>
              <a:rPr lang="kk-KZ" sz="2400" dirty="0" smtClean="0"/>
              <a:t>Ал егер өріс туғызушы заряд бірнеше нүктелік зарядтардың жүйесі болса, қорытқы өріс кернеулігі әрбір нүктелік заряд кернеулігінің векторлық  қосындысына тең болады:</a:t>
            </a:r>
            <a:endParaRPr lang="ru-RU" sz="2400" dirty="0"/>
          </a:p>
        </p:txBody>
      </p:sp>
      <p:pic>
        <p:nvPicPr>
          <p:cNvPr id="78861" name="Picture 13"/>
          <p:cNvPicPr>
            <a:picLocks noChangeAspect="1" noChangeArrowheads="1"/>
          </p:cNvPicPr>
          <p:nvPr/>
        </p:nvPicPr>
        <p:blipFill>
          <a:blip r:embed="rId3" cstate="print"/>
          <a:srcRect/>
          <a:stretch>
            <a:fillRect/>
          </a:stretch>
        </p:blipFill>
        <p:spPr bwMode="auto">
          <a:xfrm>
            <a:off x="4500563" y="1773238"/>
            <a:ext cx="4284662" cy="3109912"/>
          </a:xfrm>
          <a:prstGeom prst="rect">
            <a:avLst/>
          </a:prstGeom>
          <a:noFill/>
          <a:ln w="9525">
            <a:noFill/>
            <a:miter lim="800000"/>
            <a:headEnd/>
            <a:tailEnd/>
          </a:ln>
        </p:spPr>
      </p:pic>
      <p:sp>
        <p:nvSpPr>
          <p:cNvPr id="78863" name="Rectangle 15"/>
          <p:cNvSpPr>
            <a:spLocks noChangeArrowheads="1"/>
          </p:cNvSpPr>
          <p:nvPr/>
        </p:nvSpPr>
        <p:spPr bwMode="auto">
          <a:xfrm>
            <a:off x="0" y="2990850"/>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78862" name="Object 14"/>
          <p:cNvGraphicFramePr>
            <a:graphicFrameLocks noChangeAspect="1"/>
          </p:cNvGraphicFramePr>
          <p:nvPr/>
        </p:nvGraphicFramePr>
        <p:xfrm>
          <a:off x="1187624" y="4437112"/>
          <a:ext cx="5772150" cy="876300"/>
        </p:xfrm>
        <a:graphic>
          <a:graphicData uri="http://schemas.openxmlformats.org/presentationml/2006/ole">
            <mc:AlternateContent xmlns:mc="http://schemas.openxmlformats.org/markup-compatibility/2006">
              <mc:Choice xmlns:v="urn:schemas-microsoft-com:vml" Requires="v">
                <p:oleObj spid="_x0000_s7172" name="Формула" r:id="rId4" imgW="1752600" imgH="266700" progId="">
                  <p:embed/>
                </p:oleObj>
              </mc:Choice>
              <mc:Fallback>
                <p:oleObj name="Формула" r:id="rId4" imgW="1752600" imgH="2667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437112"/>
                        <a:ext cx="5772150" cy="87630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64" name="Object 5"/>
          <p:cNvGraphicFramePr>
            <a:graphicFrameLocks noChangeAspect="1"/>
          </p:cNvGraphicFramePr>
          <p:nvPr/>
        </p:nvGraphicFramePr>
        <p:xfrm>
          <a:off x="1259632" y="2204864"/>
          <a:ext cx="2089150" cy="1422400"/>
        </p:xfrm>
        <a:graphic>
          <a:graphicData uri="http://schemas.openxmlformats.org/presentationml/2006/ole">
            <mc:AlternateContent xmlns:mc="http://schemas.openxmlformats.org/markup-compatibility/2006">
              <mc:Choice xmlns:v="urn:schemas-microsoft-com:vml" Requires="v">
                <p:oleObj spid="_x0000_s7173" name="Формула" r:id="rId6" imgW="634680" imgH="431640" progId="">
                  <p:embed/>
                </p:oleObj>
              </mc:Choice>
              <mc:Fallback>
                <p:oleObj name="Формула" r:id="rId6" imgW="634680" imgH="431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2204864"/>
                        <a:ext cx="2089150" cy="142240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25272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3"/>
          <p:cNvSpPr>
            <a:spLocks noChangeArrowheads="1"/>
          </p:cNvSpPr>
          <p:nvPr/>
        </p:nvSpPr>
        <p:spPr bwMode="auto">
          <a:xfrm>
            <a:off x="323528" y="1976790"/>
            <a:ext cx="8208962" cy="1323439"/>
          </a:xfrm>
          <a:prstGeom prst="rect">
            <a:avLst/>
          </a:prstGeom>
          <a:noFill/>
          <a:ln w="9525">
            <a:noFill/>
            <a:miter lim="800000"/>
            <a:headEnd/>
            <a:tailEnd/>
          </a:ln>
        </p:spPr>
        <p:txBody>
          <a:bodyPr wrap="square" anchor="ctr">
            <a:spAutoFit/>
          </a:bodyPr>
          <a:lstStyle/>
          <a:p>
            <a:r>
              <a:rPr lang="kk-KZ" sz="2000" dirty="0" smtClean="0"/>
              <a:t> </a:t>
            </a:r>
            <a:r>
              <a:rPr lang="en-US" sz="2000" dirty="0" smtClean="0"/>
              <a:t>       </a:t>
            </a:r>
            <a:r>
              <a:rPr lang="kk-KZ" sz="2000" dirty="0" smtClean="0"/>
              <a:t>векторының ағыны өтетін өте кіші  </a:t>
            </a:r>
            <a:r>
              <a:rPr lang="en-US" sz="2000" dirty="0" smtClean="0"/>
              <a:t>           </a:t>
            </a:r>
            <a:r>
              <a:rPr lang="kk-KZ" sz="2000" dirty="0" smtClean="0"/>
              <a:t>элементар ауданды алайық. Оған түсірілген нормаль  </a:t>
            </a:r>
            <a:r>
              <a:rPr lang="en-US" sz="2000" dirty="0" smtClean="0"/>
              <a:t>         </a:t>
            </a:r>
            <a:r>
              <a:rPr lang="kk-KZ" sz="2000" dirty="0" smtClean="0"/>
              <a:t>электр өрісінің векторы </a:t>
            </a:r>
            <a:r>
              <a:rPr lang="en-US" sz="2000" dirty="0" smtClean="0"/>
              <a:t>      </a:t>
            </a:r>
            <a:r>
              <a:rPr lang="kk-KZ" sz="2000" dirty="0" smtClean="0"/>
              <a:t>-мен  </a:t>
            </a:r>
            <a:r>
              <a:rPr lang="el-GR" sz="2000" dirty="0" smtClean="0"/>
              <a:t>α</a:t>
            </a:r>
            <a:r>
              <a:rPr lang="en-US" sz="2000" dirty="0" smtClean="0"/>
              <a:t>   </a:t>
            </a:r>
            <a:r>
              <a:rPr lang="kk-KZ" sz="2000" dirty="0" smtClean="0"/>
              <a:t>бұрышын жасайды делік. Бұл ауданды қиып өтетін элементар ағын </a:t>
            </a:r>
            <a:r>
              <a:rPr lang="en-US" sz="2000" dirty="0" smtClean="0"/>
              <a:t>             </a:t>
            </a:r>
            <a:r>
              <a:rPr lang="kk-KZ" sz="2000" dirty="0" smtClean="0"/>
              <a:t>:</a:t>
            </a:r>
            <a:endParaRPr lang="ru-RU" sz="2000" dirty="0">
              <a:solidFill>
                <a:schemeClr val="tx1"/>
              </a:solidFill>
              <a:latin typeface="Times New Roman" pitchFamily="18" charset="0"/>
              <a:cs typeface="Times New Roman" pitchFamily="18" charset="0"/>
            </a:endParaRPr>
          </a:p>
        </p:txBody>
      </p:sp>
      <p:sp>
        <p:nvSpPr>
          <p:cNvPr id="5125" name="Rectangle 2"/>
          <p:cNvSpPr>
            <a:spLocks noGrp="1" noChangeArrowheads="1"/>
          </p:cNvSpPr>
          <p:nvPr>
            <p:ph type="title"/>
          </p:nvPr>
        </p:nvSpPr>
        <p:spPr>
          <a:xfrm>
            <a:off x="250825" y="260350"/>
            <a:ext cx="8569325" cy="1081088"/>
          </a:xfrm>
        </p:spPr>
        <p:txBody>
          <a:bodyPr>
            <a:normAutofit fontScale="90000"/>
          </a:bodyPr>
          <a:lstStyle/>
          <a:p>
            <a:pPr eaLnBrk="1" hangingPunct="1"/>
            <a:r>
              <a:rPr lang="ru-RU" sz="3600" b="1" dirty="0" smtClean="0">
                <a:solidFill>
                  <a:srgbClr val="003399"/>
                </a:solidFill>
                <a:latin typeface="Times New Roman" pitchFamily="18" charset="0"/>
                <a:cs typeface="Times New Roman" pitchFamily="18" charset="0"/>
              </a:rPr>
              <a:t>4. Вакуумдағы электростатикалық өріс үшін Гаусс теоремасы</a:t>
            </a:r>
          </a:p>
        </p:txBody>
      </p:sp>
      <p:sp>
        <p:nvSpPr>
          <p:cNvPr id="17414" name="Rectangle 6"/>
          <p:cNvSpPr>
            <a:spLocks noChangeArrowheads="1"/>
          </p:cNvSpPr>
          <p:nvPr/>
        </p:nvSpPr>
        <p:spPr bwMode="auto">
          <a:xfrm>
            <a:off x="224284" y="1268760"/>
            <a:ext cx="8812212" cy="762000"/>
          </a:xfrm>
          <a:prstGeom prst="rect">
            <a:avLst/>
          </a:prstGeom>
          <a:noFill/>
          <a:ln w="9525">
            <a:noFill/>
            <a:miter lim="800000"/>
            <a:headEnd/>
            <a:tailEnd/>
          </a:ln>
          <a:effectLst/>
        </p:spPr>
        <p:txBody>
          <a:bodyPr anchor="ctr">
            <a:spAutoFit/>
          </a:bodyPr>
          <a:lstStyle/>
          <a:p>
            <a:r>
              <a:rPr lang="ru-RU" sz="2400" b="1" u="sng" dirty="0">
                <a:solidFill>
                  <a:srgbClr val="FF0000"/>
                </a:solidFill>
                <a:effectLst>
                  <a:outerShdw blurRad="38100" dist="38100" dir="2700000" algn="tl">
                    <a:srgbClr val="C0C0C0"/>
                  </a:outerShdw>
                </a:effectLst>
                <a:latin typeface="Times New Roman" pitchFamily="18" charset="0"/>
                <a:cs typeface="Times New Roman" pitchFamily="18" charset="0"/>
              </a:rPr>
              <a:t>К</a:t>
            </a:r>
            <a:r>
              <a:rPr lang="ru-RU" sz="2000" b="1" u="sng" dirty="0">
                <a:solidFill>
                  <a:srgbClr val="FF0000"/>
                </a:solidFill>
                <a:effectLst>
                  <a:outerShdw blurRad="38100" dist="38100" dir="2700000" algn="tl">
                    <a:srgbClr val="C0C0C0"/>
                  </a:outerShdw>
                </a:effectLst>
                <a:latin typeface="Times New Roman" pitchFamily="18" charset="0"/>
                <a:cs typeface="Times New Roman" pitchFamily="18" charset="0"/>
              </a:rPr>
              <a:t>. Гаусс</a:t>
            </a:r>
            <a:r>
              <a:rPr lang="en-US" sz="2000" b="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теоремасы кез келген тұйық жазықтық арқылы өтетін злектр өрісінің кернеулік векторының ағынын анықтайды.</a:t>
            </a:r>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47" name="Object 3"/>
          <p:cNvGraphicFramePr>
            <a:graphicFrameLocks noChangeAspect="1"/>
          </p:cNvGraphicFramePr>
          <p:nvPr/>
        </p:nvGraphicFramePr>
        <p:xfrm>
          <a:off x="539552" y="1844824"/>
          <a:ext cx="288032" cy="559121"/>
        </p:xfrm>
        <a:graphic>
          <a:graphicData uri="http://schemas.openxmlformats.org/presentationml/2006/ole">
            <mc:AlternateContent xmlns:mc="http://schemas.openxmlformats.org/markup-compatibility/2006">
              <mc:Choice xmlns:v="urn:schemas-microsoft-com:vml" Requires="v">
                <p:oleObj spid="_x0000_s8207" r:id="rId4" imgW="152268" imgH="266469" progId="Equation.3">
                  <p:embed/>
                </p:oleObj>
              </mc:Choice>
              <mc:Fallback>
                <p:oleObj r:id="rId4" imgW="152268" imgH="2664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844824"/>
                        <a:ext cx="288032" cy="559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49" name="Object 5"/>
          <p:cNvGraphicFramePr>
            <a:graphicFrameLocks noChangeAspect="1"/>
          </p:cNvGraphicFramePr>
          <p:nvPr/>
        </p:nvGraphicFramePr>
        <p:xfrm>
          <a:off x="5220072" y="1988840"/>
          <a:ext cx="468558" cy="404664"/>
        </p:xfrm>
        <a:graphic>
          <a:graphicData uri="http://schemas.openxmlformats.org/presentationml/2006/ole">
            <mc:AlternateContent xmlns:mc="http://schemas.openxmlformats.org/markup-compatibility/2006">
              <mc:Choice xmlns:v="urn:schemas-microsoft-com:vml" Requires="v">
                <p:oleObj spid="_x0000_s8208" r:id="rId6" imgW="215619" imgH="177569" progId="Equation.3">
                  <p:embed/>
                </p:oleObj>
              </mc:Choice>
              <mc:Fallback>
                <p:oleObj r:id="rId6" imgW="215619"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1988840"/>
                        <a:ext cx="468558" cy="404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51" name="Object 7"/>
          <p:cNvGraphicFramePr>
            <a:graphicFrameLocks noChangeAspect="1"/>
          </p:cNvGraphicFramePr>
          <p:nvPr/>
        </p:nvGraphicFramePr>
        <p:xfrm>
          <a:off x="4427984" y="2132856"/>
          <a:ext cx="287524" cy="575048"/>
        </p:xfrm>
        <a:graphic>
          <a:graphicData uri="http://schemas.openxmlformats.org/presentationml/2006/ole">
            <mc:AlternateContent xmlns:mc="http://schemas.openxmlformats.org/markup-compatibility/2006">
              <mc:Choice xmlns:v="urn:schemas-microsoft-com:vml" Requires="v">
                <p:oleObj spid="_x0000_s8209" r:id="rId8" imgW="139700" imgH="279400" progId="Equation.3">
                  <p:embed/>
                </p:oleObj>
              </mc:Choice>
              <mc:Fallback>
                <p:oleObj r:id="rId8" imgW="139700" imgH="279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984" y="2132856"/>
                        <a:ext cx="287524" cy="575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53" name="Object 9"/>
          <p:cNvGraphicFramePr>
            <a:graphicFrameLocks noChangeAspect="1"/>
          </p:cNvGraphicFramePr>
          <p:nvPr/>
        </p:nvGraphicFramePr>
        <p:xfrm>
          <a:off x="7884368" y="2056612"/>
          <a:ext cx="323528" cy="628025"/>
        </p:xfrm>
        <a:graphic>
          <a:graphicData uri="http://schemas.openxmlformats.org/presentationml/2006/ole">
            <mc:AlternateContent xmlns:mc="http://schemas.openxmlformats.org/markup-compatibility/2006">
              <mc:Choice xmlns:v="urn:schemas-microsoft-com:vml" Requires="v">
                <p:oleObj spid="_x0000_s8210" r:id="rId10" imgW="152268" imgH="266469" progId="Equation.3">
                  <p:embed/>
                </p:oleObj>
              </mc:Choice>
              <mc:Fallback>
                <p:oleObj r:id="rId10" imgW="152268" imgH="2664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2056612"/>
                        <a:ext cx="323528" cy="62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55" name="Object 11"/>
          <p:cNvGraphicFramePr>
            <a:graphicFrameLocks noChangeAspect="1"/>
          </p:cNvGraphicFramePr>
          <p:nvPr/>
        </p:nvGraphicFramePr>
        <p:xfrm>
          <a:off x="2411760" y="2852936"/>
          <a:ext cx="611560" cy="446909"/>
        </p:xfrm>
        <a:graphic>
          <a:graphicData uri="http://schemas.openxmlformats.org/presentationml/2006/ole">
            <mc:AlternateContent xmlns:mc="http://schemas.openxmlformats.org/markup-compatibility/2006">
              <mc:Choice xmlns:v="urn:schemas-microsoft-com:vml" Requires="v">
                <p:oleObj spid="_x0000_s8211" r:id="rId11" imgW="253670" imgH="177569" progId="Equation.3">
                  <p:embed/>
                </p:oleObj>
              </mc:Choice>
              <mc:Fallback>
                <p:oleObj r:id="rId11" imgW="253670" imgH="17756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760" y="2852936"/>
                        <a:ext cx="611560" cy="446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57" name="Object 13"/>
          <p:cNvGraphicFramePr>
            <a:graphicFrameLocks noChangeAspect="1"/>
          </p:cNvGraphicFramePr>
          <p:nvPr/>
        </p:nvGraphicFramePr>
        <p:xfrm>
          <a:off x="1475656" y="3356992"/>
          <a:ext cx="4733743" cy="576064"/>
        </p:xfrm>
        <a:graphic>
          <a:graphicData uri="http://schemas.openxmlformats.org/presentationml/2006/ole">
            <mc:AlternateContent xmlns:mc="http://schemas.openxmlformats.org/markup-compatibility/2006">
              <mc:Choice xmlns:v="urn:schemas-microsoft-com:vml" Requires="v">
                <p:oleObj spid="_x0000_s8212" r:id="rId13" imgW="1790700" imgH="228600" progId="Equation.3">
                  <p:embed/>
                </p:oleObj>
              </mc:Choice>
              <mc:Fallback>
                <p:oleObj r:id="rId13" imgW="17907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5656" y="3356992"/>
                        <a:ext cx="4733743"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0" name="Object 16"/>
          <p:cNvGraphicFramePr>
            <a:graphicFrameLocks noChangeAspect="1"/>
          </p:cNvGraphicFramePr>
          <p:nvPr/>
        </p:nvGraphicFramePr>
        <p:xfrm>
          <a:off x="6228184" y="3140968"/>
          <a:ext cx="432048" cy="711609"/>
        </p:xfrm>
        <a:graphic>
          <a:graphicData uri="http://schemas.openxmlformats.org/presentationml/2006/ole">
            <mc:AlternateContent xmlns:mc="http://schemas.openxmlformats.org/markup-compatibility/2006">
              <mc:Choice xmlns:v="urn:schemas-microsoft-com:vml" Requires="v">
                <p:oleObj spid="_x0000_s8213" r:id="rId15" imgW="152268" imgH="266469" progId="Equation.3">
                  <p:embed/>
                </p:oleObj>
              </mc:Choice>
              <mc:Fallback>
                <p:oleObj r:id="rId15" imgW="152268" imgH="26646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8184" y="3140968"/>
                        <a:ext cx="432048" cy="711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9" name="Object 15"/>
          <p:cNvGraphicFramePr>
            <a:graphicFrameLocks noChangeAspect="1"/>
          </p:cNvGraphicFramePr>
          <p:nvPr/>
        </p:nvGraphicFramePr>
        <p:xfrm>
          <a:off x="6660232" y="3212975"/>
          <a:ext cx="504056" cy="687349"/>
        </p:xfrm>
        <a:graphic>
          <a:graphicData uri="http://schemas.openxmlformats.org/presentationml/2006/ole">
            <mc:AlternateContent xmlns:mc="http://schemas.openxmlformats.org/markup-compatibility/2006">
              <mc:Choice xmlns:v="urn:schemas-microsoft-com:vml" Requires="v">
                <p:oleObj spid="_x0000_s8214" r:id="rId17" imgW="215806" imgH="279279" progId="Equation.3">
                  <p:embed/>
                </p:oleObj>
              </mc:Choice>
              <mc:Fallback>
                <p:oleObj r:id="rId17" imgW="215806" imgH="27927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60232" y="3212975"/>
                        <a:ext cx="504056" cy="687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162" name="Rectangle 18"/>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63" name="Rectangle 19"/>
          <p:cNvSpPr>
            <a:spLocks noChangeArrowheads="1"/>
          </p:cNvSpPr>
          <p:nvPr/>
        </p:nvSpPr>
        <p:spPr bwMode="auto">
          <a:xfrm>
            <a:off x="0" y="55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219" name="Rectangle 7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21" name="Rectangle 7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84" name="Группа 83"/>
          <p:cNvGrpSpPr/>
          <p:nvPr/>
        </p:nvGrpSpPr>
        <p:grpSpPr>
          <a:xfrm>
            <a:off x="323529" y="4005064"/>
            <a:ext cx="2232248" cy="1440160"/>
            <a:chOff x="395536" y="4509120"/>
            <a:chExt cx="2553713" cy="1584176"/>
          </a:xfrm>
        </p:grpSpPr>
        <p:grpSp>
          <p:nvGrpSpPr>
            <p:cNvPr id="6164" name="Группа 2"/>
            <p:cNvGrpSpPr>
              <a:grpSpLocks/>
            </p:cNvGrpSpPr>
            <p:nvPr/>
          </p:nvGrpSpPr>
          <p:grpSpPr bwMode="auto">
            <a:xfrm>
              <a:off x="467544" y="4509120"/>
              <a:ext cx="2088232" cy="1584176"/>
              <a:chOff x="2034" y="3426"/>
              <a:chExt cx="2122" cy="1296"/>
            </a:xfrm>
          </p:grpSpPr>
          <p:sp>
            <p:nvSpPr>
              <p:cNvPr id="3" name="AutoShape 4"/>
              <p:cNvSpPr>
                <a:spLocks noChangeArrowheads="1"/>
              </p:cNvSpPr>
              <p:nvPr/>
            </p:nvSpPr>
            <p:spPr bwMode="auto">
              <a:xfrm rot="-1964026">
                <a:off x="2034" y="3426"/>
                <a:ext cx="1296" cy="1296"/>
              </a:xfrm>
              <a:prstGeom prst="flowChartInputOut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 name="Line 5"/>
              <p:cNvSpPr>
                <a:spLocks noChangeShapeType="1"/>
              </p:cNvSpPr>
              <p:nvPr/>
            </p:nvSpPr>
            <p:spPr bwMode="auto">
              <a:xfrm>
                <a:off x="2574" y="4192"/>
                <a:ext cx="158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5" name="Freeform 6"/>
              <p:cNvSpPr>
                <a:spLocks/>
              </p:cNvSpPr>
              <p:nvPr/>
            </p:nvSpPr>
            <p:spPr bwMode="auto">
              <a:xfrm>
                <a:off x="2574" y="3832"/>
                <a:ext cx="1074" cy="344"/>
              </a:xfrm>
              <a:custGeom>
                <a:avLst/>
                <a:gdLst>
                  <a:gd name="T0" fmla="*/ 0 w 885"/>
                  <a:gd name="T1" fmla="*/ 344 h 291"/>
                  <a:gd name="T2" fmla="*/ 1074 w 885"/>
                  <a:gd name="T3" fmla="*/ 0 h 291"/>
                  <a:gd name="T4" fmla="*/ 0 60000 65536"/>
                  <a:gd name="T5" fmla="*/ 0 60000 65536"/>
                </a:gdLst>
                <a:ahLst/>
                <a:cxnLst>
                  <a:cxn ang="T4">
                    <a:pos x="T0" y="T1"/>
                  </a:cxn>
                  <a:cxn ang="T5">
                    <a:pos x="T2" y="T3"/>
                  </a:cxn>
                </a:cxnLst>
                <a:rect l="0" t="0" r="r" b="b"/>
                <a:pathLst>
                  <a:path w="885" h="291">
                    <a:moveTo>
                      <a:pt x="0" y="291"/>
                    </a:moveTo>
                    <a:lnTo>
                      <a:pt x="885" y="0"/>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
          <p:nvSpPr>
            <p:cNvPr id="6216" name="Полилиния 1"/>
            <p:cNvSpPr>
              <a:spLocks/>
            </p:cNvSpPr>
            <p:nvPr/>
          </p:nvSpPr>
          <p:spPr bwMode="auto">
            <a:xfrm>
              <a:off x="1619672" y="5157192"/>
              <a:ext cx="360040" cy="288031"/>
            </a:xfrm>
            <a:custGeom>
              <a:avLst/>
              <a:gdLst>
                <a:gd name="T0" fmla="*/ 10160 w 37"/>
                <a:gd name="T1" fmla="*/ 0 h 212"/>
                <a:gd name="T2" fmla="*/ 0 w 37"/>
                <a:gd name="T3" fmla="*/ 134620 h 212"/>
                <a:gd name="T4" fmla="*/ 0 60000 65536"/>
                <a:gd name="T5" fmla="*/ 0 60000 65536"/>
              </a:gdLst>
              <a:ahLst/>
              <a:cxnLst>
                <a:cxn ang="T4">
                  <a:pos x="T0" y="T1"/>
                </a:cxn>
                <a:cxn ang="T5">
                  <a:pos x="T2" y="T3"/>
                </a:cxn>
              </a:cxnLst>
              <a:rect l="0" t="0" r="r" b="b"/>
              <a:pathLst>
                <a:path w="37" h="212">
                  <a:moveTo>
                    <a:pt x="16" y="0"/>
                  </a:moveTo>
                  <a:cubicBezTo>
                    <a:pt x="37" y="62"/>
                    <a:pt x="3" y="168"/>
                    <a:pt x="0" y="212"/>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Прямоугольник 77"/>
            <p:cNvSpPr/>
            <p:nvPr/>
          </p:nvSpPr>
          <p:spPr>
            <a:xfrm>
              <a:off x="1907704" y="5085184"/>
              <a:ext cx="317716" cy="369332"/>
            </a:xfrm>
            <a:prstGeom prst="rect">
              <a:avLst/>
            </a:prstGeom>
          </p:spPr>
          <p:txBody>
            <a:bodyPr wrap="none">
              <a:spAutoFit/>
            </a:bodyPr>
            <a:lstStyle/>
            <a:p>
              <a:r>
                <a:rPr lang="el-GR" dirty="0" smtClean="0"/>
                <a:t>α</a:t>
              </a:r>
              <a:endParaRPr lang="ru-RU" dirty="0"/>
            </a:p>
          </p:txBody>
        </p:sp>
        <p:graphicFrame>
          <p:nvGraphicFramePr>
            <p:cNvPr id="6217" name="Object 73"/>
            <p:cNvGraphicFramePr>
              <a:graphicFrameLocks noChangeAspect="1"/>
            </p:cNvGraphicFramePr>
            <p:nvPr/>
          </p:nvGraphicFramePr>
          <p:xfrm>
            <a:off x="2051720" y="4509120"/>
            <a:ext cx="287337" cy="574675"/>
          </p:xfrm>
          <a:graphic>
            <a:graphicData uri="http://schemas.openxmlformats.org/presentationml/2006/ole">
              <mc:AlternateContent xmlns:mc="http://schemas.openxmlformats.org/markup-compatibility/2006">
                <mc:Choice xmlns:v="urn:schemas-microsoft-com:vml" Requires="v">
                  <p:oleObj spid="_x0000_s8215" r:id="rId19" imgW="139700" imgH="279400" progId="Equation.3">
                    <p:embed/>
                  </p:oleObj>
                </mc:Choice>
                <mc:Fallback>
                  <p:oleObj r:id="rId19" imgW="139700" imgH="279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4509120"/>
                          <a:ext cx="287337"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18" name="Object 74"/>
            <p:cNvGraphicFramePr>
              <a:graphicFrameLocks noChangeAspect="1"/>
            </p:cNvGraphicFramePr>
            <p:nvPr/>
          </p:nvGraphicFramePr>
          <p:xfrm>
            <a:off x="395536" y="4725144"/>
            <a:ext cx="429768" cy="360040"/>
          </p:xfrm>
          <a:graphic>
            <a:graphicData uri="http://schemas.openxmlformats.org/presentationml/2006/ole">
              <mc:AlternateContent xmlns:mc="http://schemas.openxmlformats.org/markup-compatibility/2006">
                <mc:Choice xmlns:v="urn:schemas-microsoft-com:vml" Requires="v">
                  <p:oleObj spid="_x0000_s8216" r:id="rId20" imgW="215619" imgH="177569" progId="Equation.3">
                    <p:embed/>
                  </p:oleObj>
                </mc:Choice>
                <mc:Fallback>
                  <p:oleObj r:id="rId20" imgW="215619" imgH="177569"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5536" y="4725144"/>
                          <a:ext cx="429768"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20" name="Object 76"/>
            <p:cNvGraphicFramePr>
              <a:graphicFrameLocks noChangeAspect="1"/>
            </p:cNvGraphicFramePr>
            <p:nvPr/>
          </p:nvGraphicFramePr>
          <p:xfrm>
            <a:off x="2555776" y="5013176"/>
            <a:ext cx="393473" cy="648072"/>
          </p:xfrm>
          <a:graphic>
            <a:graphicData uri="http://schemas.openxmlformats.org/presentationml/2006/ole">
              <mc:AlternateContent xmlns:mc="http://schemas.openxmlformats.org/markup-compatibility/2006">
                <mc:Choice xmlns:v="urn:schemas-microsoft-com:vml" Requires="v">
                  <p:oleObj spid="_x0000_s8217" r:id="rId22" imgW="152268" imgH="266469" progId="Equation.3">
                    <p:embed/>
                  </p:oleObj>
                </mc:Choice>
                <mc:Fallback>
                  <p:oleObj r:id="rId22" imgW="152268" imgH="26646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5776" y="5013176"/>
                          <a:ext cx="393473"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222" name="Picture 78"/>
          <p:cNvPicPr>
            <a:picLocks noChangeAspect="1" noChangeArrowheads="1"/>
          </p:cNvPicPr>
          <p:nvPr/>
        </p:nvPicPr>
        <p:blipFill>
          <a:blip r:embed="rId23" cstate="print"/>
          <a:srcRect l="38459" t="34078" r="21140" b="47219"/>
          <a:stretch>
            <a:fillRect/>
          </a:stretch>
        </p:blipFill>
        <p:spPr bwMode="auto">
          <a:xfrm>
            <a:off x="2699792" y="4221088"/>
            <a:ext cx="5256584" cy="1368152"/>
          </a:xfrm>
          <a:prstGeom prst="rect">
            <a:avLst/>
          </a:prstGeom>
          <a:noFill/>
          <a:ln w="9525">
            <a:noFill/>
            <a:miter lim="800000"/>
            <a:headEnd/>
            <a:tailEnd/>
          </a:ln>
        </p:spPr>
      </p:pic>
      <p:sp>
        <p:nvSpPr>
          <p:cNvPr id="86" name="Rectangle 14"/>
          <p:cNvSpPr>
            <a:spLocks noChangeArrowheads="1"/>
          </p:cNvSpPr>
          <p:nvPr/>
        </p:nvSpPr>
        <p:spPr bwMode="auto">
          <a:xfrm>
            <a:off x="1043608" y="5661248"/>
            <a:ext cx="7812267"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kk-KZ" altLang="ko-KR"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Осыған байланысты атап өтетін бір жай: аудан тұйық болған кезде, </a:t>
            </a:r>
            <a:endParaRPr kumimoji="0" lang="en-US" altLang="ko-KR"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kk-KZ" altLang="ko-KR"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оған түсірілген</a:t>
            </a:r>
            <a:r>
              <a:rPr lang="en-US" altLang="ko-KR" sz="2000" dirty="0" smtClean="0">
                <a:solidFill>
                  <a:schemeClr val="bg1"/>
                </a:solidFill>
                <a:latin typeface="Times New Roman" pitchFamily="18" charset="0"/>
                <a:ea typeface="Times New Roman" pitchFamily="18" charset="0"/>
                <a:cs typeface="Times New Roman" pitchFamily="18" charset="0"/>
              </a:rPr>
              <a:t>        </a:t>
            </a:r>
            <a:r>
              <a:rPr lang="kk-KZ" altLang="ko-KR" sz="2000" dirty="0" smtClean="0">
                <a:solidFill>
                  <a:schemeClr val="bg1"/>
                </a:solidFill>
                <a:latin typeface="Times New Roman" pitchFamily="18" charset="0"/>
                <a:ea typeface="Times New Roman" pitchFamily="18" charset="0"/>
                <a:cs typeface="Times New Roman" pitchFamily="18" charset="0"/>
              </a:rPr>
              <a:t>нормальдың оң бағыты ретінде  сыртқы нормаль </a:t>
            </a:r>
            <a:endParaRPr lang="en-US" altLang="ko-KR" sz="2000" dirty="0" smtClean="0">
              <a:solidFill>
                <a:schemeClr val="bg1"/>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kk-KZ" altLang="ko-KR" sz="2000" dirty="0" smtClean="0">
                <a:solidFill>
                  <a:schemeClr val="bg1"/>
                </a:solidFill>
                <a:latin typeface="Times New Roman" pitchFamily="18" charset="0"/>
                <a:ea typeface="Times New Roman" pitchFamily="18" charset="0"/>
                <a:cs typeface="Times New Roman" pitchFamily="18" charset="0"/>
              </a:rPr>
              <a:t>алынады: яғни нормальдың бәрі ауданнан сыртқа қарай бағытталады.</a:t>
            </a:r>
            <a:endParaRPr kumimoji="0" lang="kk-KZ" altLang="ko-K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graphicFrame>
        <p:nvGraphicFramePr>
          <p:cNvPr id="6223" name="Object 79"/>
          <p:cNvGraphicFramePr>
            <a:graphicFrameLocks noChangeAspect="1"/>
          </p:cNvGraphicFramePr>
          <p:nvPr/>
        </p:nvGraphicFramePr>
        <p:xfrm>
          <a:off x="3059113" y="4941888"/>
          <a:ext cx="504825" cy="503237"/>
        </p:xfrm>
        <a:graphic>
          <a:graphicData uri="http://schemas.openxmlformats.org/presentationml/2006/ole">
            <mc:AlternateContent xmlns:mc="http://schemas.openxmlformats.org/markup-compatibility/2006">
              <mc:Choice xmlns:v="urn:schemas-microsoft-com:vml" Requires="v">
                <p:oleObj spid="_x0000_s8218" r:id="rId24" imgW="139700" imgH="279400" progId="Equation.3">
                  <p:embed/>
                </p:oleObj>
              </mc:Choice>
              <mc:Fallback>
                <p:oleObj r:id="rId24" imgW="139700" imgH="2794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59113" y="4941888"/>
                        <a:ext cx="5048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24" name="Object 80"/>
          <p:cNvGraphicFramePr>
            <a:graphicFrameLocks noChangeAspect="1"/>
          </p:cNvGraphicFramePr>
          <p:nvPr/>
        </p:nvGraphicFramePr>
        <p:xfrm>
          <a:off x="2771800" y="5877272"/>
          <a:ext cx="504825" cy="503237"/>
        </p:xfrm>
        <a:graphic>
          <a:graphicData uri="http://schemas.openxmlformats.org/presentationml/2006/ole">
            <mc:AlternateContent xmlns:mc="http://schemas.openxmlformats.org/markup-compatibility/2006">
              <mc:Choice xmlns:v="urn:schemas-microsoft-com:vml" Requires="v">
                <p:oleObj spid="_x0000_s8219" r:id="rId26" imgW="139700" imgH="279400" progId="Equation.3">
                  <p:embed/>
                </p:oleObj>
              </mc:Choice>
              <mc:Fallback>
                <p:oleObj r:id="rId26" imgW="139700" imgH="2794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71800" y="5877272"/>
                        <a:ext cx="5048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802079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2000" fill="hold"/>
                                        <p:tgtEl>
                                          <p:spTgt spid="5125"/>
                                        </p:tgtEl>
                                        <p:attrNameLst>
                                          <p:attrName>ppt_w</p:attrName>
                                        </p:attrNameLst>
                                      </p:cBhvr>
                                      <p:tavLst>
                                        <p:tav tm="0">
                                          <p:val>
                                            <p:strVal val="#ppt_w*2.5"/>
                                          </p:val>
                                        </p:tav>
                                        <p:tav tm="100000">
                                          <p:val>
                                            <p:strVal val="#ppt_w"/>
                                          </p:val>
                                        </p:tav>
                                      </p:tavLst>
                                    </p:anim>
                                    <p:anim calcmode="lin" valueType="num">
                                      <p:cBhvr>
                                        <p:cTn id="8" dur="2000" fill="hold"/>
                                        <p:tgtEl>
                                          <p:spTgt spid="5125"/>
                                        </p:tgtEl>
                                        <p:attrNameLst>
                                          <p:attrName>ppt_h</p:attrName>
                                        </p:attrNameLst>
                                      </p:cBhvr>
                                      <p:tavLst>
                                        <p:tav tm="0">
                                          <p:val>
                                            <p:strVal val="#ppt_h"/>
                                          </p:val>
                                        </p:tav>
                                        <p:tav tm="100000">
                                          <p:val>
                                            <p:strVal val="#ppt_h"/>
                                          </p:val>
                                        </p:tav>
                                      </p:tavLst>
                                    </p:anim>
                                    <p:anim calcmode="lin" valueType="num">
                                      <p:cBhvr>
                                        <p:cTn id="9" dur="2000" fill="hold"/>
                                        <p:tgtEl>
                                          <p:spTgt spid="5125"/>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125"/>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ChangeArrowheads="1"/>
          </p:cNvSpPr>
          <p:nvPr/>
        </p:nvSpPr>
        <p:spPr bwMode="auto">
          <a:xfrm>
            <a:off x="323850" y="347663"/>
            <a:ext cx="8351838" cy="823912"/>
          </a:xfrm>
          <a:prstGeom prst="rect">
            <a:avLst/>
          </a:prstGeom>
          <a:noFill/>
          <a:ln w="9525">
            <a:noFill/>
            <a:miter lim="800000"/>
            <a:headEnd/>
            <a:tailEnd/>
          </a:ln>
        </p:spPr>
        <p:txBody>
          <a:bodyPr anchor="ctr">
            <a:spAutoFit/>
          </a:bodyPr>
          <a:lstStyle/>
          <a:p>
            <a:r>
              <a:rPr lang="ru-RU" sz="2800" dirty="0">
                <a:solidFill>
                  <a:srgbClr val="003399"/>
                </a:solidFill>
                <a:effectLst>
                  <a:outerShdw blurRad="38100" dist="38100" dir="2700000" algn="tl">
                    <a:srgbClr val="C0C0C0"/>
                  </a:outerShdw>
                </a:effectLst>
                <a:latin typeface="Times New Roman" pitchFamily="18" charset="0"/>
                <a:cs typeface="Times New Roman" pitchFamily="18" charset="0"/>
              </a:rPr>
              <a:t>Гаусса теоремасын мына түрде жазуға болады</a:t>
            </a:r>
            <a:r>
              <a:rPr lang="ru-RU" sz="2000" dirty="0">
                <a:solidFill>
                  <a:srgbClr val="003399"/>
                </a:solidFill>
                <a:effectLst>
                  <a:outerShdw blurRad="38100" dist="38100" dir="2700000" algn="tl">
                    <a:srgbClr val="C0C0C0"/>
                  </a:outerShdw>
                </a:effectLst>
                <a:latin typeface="Times New Roman" pitchFamily="18" charset="0"/>
                <a:cs typeface="Times New Roman" pitchFamily="18" charset="0"/>
              </a:rPr>
              <a:t>: </a:t>
            </a:r>
          </a:p>
          <a:p>
            <a:endParaRPr lang="ru-RU" sz="2000" dirty="0">
              <a:solidFill>
                <a:srgbClr val="003399"/>
              </a:solidFill>
              <a:effectLst>
                <a:outerShdw blurRad="38100" dist="38100" dir="2700000" algn="tl">
                  <a:srgbClr val="C0C0C0"/>
                </a:outerShdw>
              </a:effectLst>
              <a:latin typeface="Arial" charset="0"/>
              <a:cs typeface="Arial" charset="0"/>
            </a:endParaRPr>
          </a:p>
        </p:txBody>
      </p:sp>
      <p:graphicFrame>
        <p:nvGraphicFramePr>
          <p:cNvPr id="59401" name="Object 12"/>
          <p:cNvGraphicFramePr>
            <a:graphicFrameLocks noChangeAspect="1"/>
          </p:cNvGraphicFramePr>
          <p:nvPr/>
        </p:nvGraphicFramePr>
        <p:xfrm>
          <a:off x="2843808" y="1700808"/>
          <a:ext cx="3168352" cy="941776"/>
        </p:xfrm>
        <a:graphic>
          <a:graphicData uri="http://schemas.openxmlformats.org/presentationml/2006/ole">
            <mc:AlternateContent xmlns:mc="http://schemas.openxmlformats.org/markup-compatibility/2006">
              <mc:Choice xmlns:v="urn:schemas-microsoft-com:vml" Requires="v">
                <p:oleObj spid="_x0000_s9223" name="Формула" r:id="rId3" imgW="1536480" imgH="457200" progId="">
                  <p:embed/>
                </p:oleObj>
              </mc:Choice>
              <mc:Fallback>
                <p:oleObj name="Формула" r:id="rId3" imgW="1536480" imgH="457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700808"/>
                        <a:ext cx="3168352" cy="941776"/>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4"/>
          <p:cNvGraphicFramePr>
            <a:graphicFrameLocks noChangeAspect="1"/>
          </p:cNvGraphicFramePr>
          <p:nvPr/>
        </p:nvGraphicFramePr>
        <p:xfrm>
          <a:off x="251520" y="908720"/>
          <a:ext cx="1835150" cy="1296987"/>
        </p:xfrm>
        <a:graphic>
          <a:graphicData uri="http://schemas.openxmlformats.org/presentationml/2006/ole">
            <mc:AlternateContent xmlns:mc="http://schemas.openxmlformats.org/markup-compatibility/2006">
              <mc:Choice xmlns:v="urn:schemas-microsoft-com:vml" Requires="v">
                <p:oleObj spid="_x0000_s9224" r:id="rId5" imgW="5723810" imgH="4048690" progId="">
                  <p:embed/>
                </p:oleObj>
              </mc:Choice>
              <mc:Fallback>
                <p:oleObj r:id="rId5" imgW="5723810" imgH="404869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908720"/>
                        <a:ext cx="1835150" cy="129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p:nvPr/>
        </p:nvSpPr>
        <p:spPr>
          <a:xfrm>
            <a:off x="2267744" y="980728"/>
            <a:ext cx="4572000" cy="646331"/>
          </a:xfrm>
          <a:prstGeom prst="rect">
            <a:avLst/>
          </a:prstGeom>
        </p:spPr>
        <p:txBody>
          <a:bodyPr>
            <a:spAutoFit/>
          </a:bodyPr>
          <a:lstStyle/>
          <a:p>
            <a:r>
              <a:rPr lang="kk-KZ" dirty="0" smtClean="0"/>
              <a:t>Заряд кез келген пішіндегі тұйықталған беттің ішіне орналасқан делік. </a:t>
            </a:r>
            <a:endParaRPr lang="ru-RU" dirty="0"/>
          </a:p>
        </p:txBody>
      </p:sp>
      <p:sp>
        <p:nvSpPr>
          <p:cNvPr id="26" name="Содержимое 25"/>
          <p:cNvSpPr>
            <a:spLocks noGrp="1"/>
          </p:cNvSpPr>
          <p:nvPr>
            <p:ph sz="quarter" idx="1"/>
          </p:nvPr>
        </p:nvSpPr>
        <p:spPr>
          <a:xfrm>
            <a:off x="395536" y="2780928"/>
            <a:ext cx="8496944" cy="1152128"/>
          </a:xfrm>
        </p:spPr>
        <p:txBody>
          <a:bodyPr>
            <a:noAutofit/>
          </a:bodyPr>
          <a:lstStyle/>
          <a:p>
            <a:r>
              <a:rPr lang="kk-KZ" sz="1600" dirty="0" smtClean="0">
                <a:latin typeface="Times New Roman" pitchFamily="18" charset="0"/>
                <a:cs typeface="Times New Roman" pitchFamily="18" charset="0"/>
              </a:rPr>
              <a:t>Заряд кез келген пішіндегі беттің тұйық ішінде жатқандықтан  бұрышы  </a:t>
            </a:r>
            <a:r>
              <a:rPr lang="el-GR" sz="1600" dirty="0" smtClean="0">
                <a:latin typeface="Times New Roman" pitchFamily="18" charset="0"/>
                <a:cs typeface="Times New Roman" pitchFamily="18" charset="0"/>
              </a:rPr>
              <a:t>π</a:t>
            </a:r>
            <a:r>
              <a:rPr lang="kk-KZ"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2</a:t>
            </a:r>
            <a:r>
              <a:rPr lang="kk-KZ" sz="1600" dirty="0" smtClean="0">
                <a:latin typeface="Times New Roman" pitchFamily="18" charset="0"/>
                <a:cs typeface="Times New Roman" pitchFamily="18" charset="0"/>
              </a:rPr>
              <a:t>-ден аз да, көп те болуы мүмкін. Сондықтан  мен  нөлден көп те, нөлден аз да болар еді, яғни заряд тұйық беттің сыртында орналасқан жағдайда, ондай ауданнан -векторының ағыны нөлге тең болады. Электр өрісін …,  нүктелік заряд тудыратын болса, онда суперпозиция принципі бойынша қорытқы ағын:</a:t>
            </a:r>
            <a:endParaRPr lang="ru-RU" sz="1600" dirty="0" smtClean="0">
              <a:latin typeface="Times New Roman" pitchFamily="18" charset="0"/>
              <a:cs typeface="Times New Roman" pitchFamily="18" charset="0"/>
            </a:endParaRPr>
          </a:p>
        </p:txBody>
      </p:sp>
      <p:sp>
        <p:nvSpPr>
          <p:cNvPr id="719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190" name="Object 22"/>
          <p:cNvGraphicFramePr>
            <a:graphicFrameLocks noChangeAspect="1"/>
          </p:cNvGraphicFramePr>
          <p:nvPr/>
        </p:nvGraphicFramePr>
        <p:xfrm>
          <a:off x="3059832" y="3789040"/>
          <a:ext cx="5544616" cy="892405"/>
        </p:xfrm>
        <a:graphic>
          <a:graphicData uri="http://schemas.openxmlformats.org/presentationml/2006/ole">
            <mc:AlternateContent xmlns:mc="http://schemas.openxmlformats.org/markup-compatibility/2006">
              <mc:Choice xmlns:v="urn:schemas-microsoft-com:vml" Requires="v">
                <p:oleObj spid="_x0000_s9225" r:id="rId7" imgW="3289300" imgH="533400" progId="Equation.3">
                  <p:embed/>
                </p:oleObj>
              </mc:Choice>
              <mc:Fallback>
                <p:oleObj r:id="rId7" imgW="3289300" imgH="533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3789040"/>
                        <a:ext cx="5544616" cy="892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192" name="Object 24"/>
          <p:cNvGraphicFramePr>
            <a:graphicFrameLocks noChangeAspect="1"/>
          </p:cNvGraphicFramePr>
          <p:nvPr/>
        </p:nvGraphicFramePr>
        <p:xfrm>
          <a:off x="1043608" y="4581128"/>
          <a:ext cx="1849617" cy="720080"/>
        </p:xfrm>
        <a:graphic>
          <a:graphicData uri="http://schemas.openxmlformats.org/presentationml/2006/ole">
            <mc:AlternateContent xmlns:mc="http://schemas.openxmlformats.org/markup-compatibility/2006">
              <mc:Choice xmlns:v="urn:schemas-microsoft-com:vml" Requires="v">
                <p:oleObj spid="_x0000_s9226" r:id="rId9" imgW="1143000" imgH="444500" progId="Equation.3">
                  <p:embed/>
                </p:oleObj>
              </mc:Choice>
              <mc:Fallback>
                <p:oleObj r:id="rId9" imgW="11430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4581128"/>
                        <a:ext cx="1849617"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Прямоугольник 30"/>
          <p:cNvSpPr/>
          <p:nvPr/>
        </p:nvSpPr>
        <p:spPr>
          <a:xfrm>
            <a:off x="4788024" y="5445224"/>
            <a:ext cx="2808312" cy="646331"/>
          </a:xfrm>
          <a:prstGeom prst="rect">
            <a:avLst/>
          </a:prstGeom>
          <a:ln w="19050">
            <a:solidFill>
              <a:srgbClr val="FF0000"/>
            </a:solidFill>
            <a:prstDash val="dash"/>
          </a:ln>
        </p:spPr>
        <p:txBody>
          <a:bodyPr wrap="square">
            <a:spAutoFit/>
          </a:bodyPr>
          <a:lstStyle/>
          <a:p>
            <a:r>
              <a:rPr lang="kk-KZ" smtClean="0"/>
              <a:t>Гаусс теоремасы электр өрісі үшін</a:t>
            </a:r>
            <a:endParaRPr lang="ru-RU" dirty="0"/>
          </a:p>
        </p:txBody>
      </p:sp>
      <p:sp>
        <p:nvSpPr>
          <p:cNvPr id="7195"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194" name="Object 26"/>
          <p:cNvGraphicFramePr>
            <a:graphicFrameLocks noChangeAspect="1"/>
          </p:cNvGraphicFramePr>
          <p:nvPr/>
        </p:nvGraphicFramePr>
        <p:xfrm>
          <a:off x="5292080" y="4725144"/>
          <a:ext cx="1944216" cy="701394"/>
        </p:xfrm>
        <a:graphic>
          <a:graphicData uri="http://schemas.openxmlformats.org/presentationml/2006/ole">
            <mc:AlternateContent xmlns:mc="http://schemas.openxmlformats.org/markup-compatibility/2006">
              <mc:Choice xmlns:v="urn:schemas-microsoft-com:vml" Requires="v">
                <p:oleObj spid="_x0000_s9227" r:id="rId11" imgW="1244600" imgH="444500" progId="Equation.3">
                  <p:embed/>
                </p:oleObj>
              </mc:Choice>
              <mc:Fallback>
                <p:oleObj r:id="rId11" imgW="12446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4725144"/>
                        <a:ext cx="1944216" cy="701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Прямоугольник 33"/>
          <p:cNvSpPr/>
          <p:nvPr/>
        </p:nvSpPr>
        <p:spPr>
          <a:xfrm>
            <a:off x="611560" y="5373216"/>
            <a:ext cx="2808312" cy="646331"/>
          </a:xfrm>
          <a:prstGeom prst="rect">
            <a:avLst/>
          </a:prstGeom>
          <a:ln w="19050">
            <a:solidFill>
              <a:srgbClr val="FF0000"/>
            </a:solidFill>
            <a:prstDash val="dash"/>
          </a:ln>
        </p:spPr>
        <p:txBody>
          <a:bodyPr wrap="square">
            <a:spAutoFit/>
          </a:bodyPr>
          <a:lstStyle/>
          <a:p>
            <a:r>
              <a:rPr lang="kk-KZ" dirty="0" smtClean="0"/>
              <a:t>Гаусс теоремасының математикалық өрнегі</a:t>
            </a:r>
            <a:endParaRPr lang="ru-RU" dirty="0"/>
          </a:p>
        </p:txBody>
      </p:sp>
    </p:spTree>
    <p:extLst>
      <p:ext uri="{BB962C8B-B14F-4D97-AF65-F5344CB8AC3E}">
        <p14:creationId xmlns:p14="http://schemas.microsoft.com/office/powerpoint/2010/main" val="35744561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агетная рамка 12"/>
          <p:cNvSpPr/>
          <p:nvPr/>
        </p:nvSpPr>
        <p:spPr>
          <a:xfrm>
            <a:off x="2627784" y="188640"/>
            <a:ext cx="4104456" cy="792088"/>
          </a:xfrm>
          <a:prstGeom prst="beve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effectLst>
                  <a:glow rad="63500">
                    <a:schemeClr val="accent1">
                      <a:satMod val="175000"/>
                      <a:alpha val="40000"/>
                    </a:schemeClr>
                  </a:glow>
                </a:effectLst>
                <a:latin typeface="Times New Roman" pitchFamily="18" charset="0"/>
                <a:cs typeface="Times New Roman" pitchFamily="18" charset="0"/>
              </a:rPr>
              <a:t>Жоспары:</a:t>
            </a:r>
            <a:endParaRPr lang="ru-RU" sz="2800" b="1" dirty="0">
              <a:solidFill>
                <a:schemeClr val="tx1"/>
              </a:solidFill>
              <a:effectLst>
                <a:glow rad="63500">
                  <a:schemeClr val="accent1">
                    <a:satMod val="175000"/>
                    <a:alpha val="40000"/>
                  </a:schemeClr>
                </a:glow>
              </a:effectLst>
              <a:latin typeface="Times New Roman" pitchFamily="18" charset="0"/>
              <a:cs typeface="Times New Roman" pitchFamily="18" charset="0"/>
            </a:endParaRPr>
          </a:p>
        </p:txBody>
      </p:sp>
      <p:sp>
        <p:nvSpPr>
          <p:cNvPr id="8" name="Вертикальный свиток 7"/>
          <p:cNvSpPr/>
          <p:nvPr/>
        </p:nvSpPr>
        <p:spPr>
          <a:xfrm>
            <a:off x="899592" y="1268760"/>
            <a:ext cx="7488832" cy="4608512"/>
          </a:xfrm>
          <a:prstGeom prst="verticalScroll">
            <a:avLst/>
          </a:prstGeom>
          <a:solidFill>
            <a:schemeClr val="accent5">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kk-KZ" sz="3200" dirty="0" smtClean="0">
                <a:solidFill>
                  <a:schemeClr val="tx1"/>
                </a:solidFill>
              </a:rPr>
              <a:t>Электр </a:t>
            </a:r>
            <a:r>
              <a:rPr lang="kk-KZ" sz="3200" dirty="0">
                <a:solidFill>
                  <a:schemeClr val="tx1"/>
                </a:solidFill>
              </a:rPr>
              <a:t>өрісі. </a:t>
            </a:r>
            <a:endParaRPr lang="kk-KZ" sz="3200" dirty="0" smtClean="0">
              <a:solidFill>
                <a:schemeClr val="tx1"/>
              </a:solidFill>
            </a:endParaRPr>
          </a:p>
          <a:p>
            <a:pPr marL="457200" indent="-457200">
              <a:buAutoNum type="arabicPeriod"/>
            </a:pPr>
            <a:r>
              <a:rPr lang="kk-KZ" sz="3200" dirty="0" smtClean="0">
                <a:solidFill>
                  <a:schemeClr val="tx1"/>
                </a:solidFill>
              </a:rPr>
              <a:t>Кулон </a:t>
            </a:r>
            <a:r>
              <a:rPr lang="kk-KZ" sz="3200" dirty="0">
                <a:solidFill>
                  <a:schemeClr val="tx1"/>
                </a:solidFill>
              </a:rPr>
              <a:t>заңы. </a:t>
            </a:r>
            <a:endParaRPr lang="kk-KZ" sz="3200" dirty="0" smtClean="0">
              <a:solidFill>
                <a:schemeClr val="tx1"/>
              </a:solidFill>
            </a:endParaRPr>
          </a:p>
          <a:p>
            <a:pPr marL="457200" indent="-457200">
              <a:buAutoNum type="arabicPeriod"/>
            </a:pPr>
            <a:r>
              <a:rPr lang="kk-KZ" sz="3200" dirty="0" smtClean="0">
                <a:solidFill>
                  <a:schemeClr val="tx1"/>
                </a:solidFill>
              </a:rPr>
              <a:t>Электрстатикалық </a:t>
            </a:r>
            <a:r>
              <a:rPr lang="kk-KZ" sz="3200" dirty="0">
                <a:solidFill>
                  <a:schemeClr val="tx1"/>
                </a:solidFill>
              </a:rPr>
              <a:t>өріс кернеулігі. </a:t>
            </a:r>
            <a:endParaRPr lang="kk-KZ" sz="3200" dirty="0" smtClean="0">
              <a:solidFill>
                <a:schemeClr val="tx1"/>
              </a:solidFill>
            </a:endParaRPr>
          </a:p>
          <a:p>
            <a:pPr marL="457200" indent="-457200">
              <a:buAutoNum type="arabicPeriod"/>
            </a:pPr>
            <a:r>
              <a:rPr lang="kk-KZ" sz="3200" dirty="0" smtClean="0">
                <a:solidFill>
                  <a:schemeClr val="tx1"/>
                </a:solidFill>
              </a:rPr>
              <a:t>Гаусс </a:t>
            </a:r>
            <a:r>
              <a:rPr lang="kk-KZ" sz="3200" dirty="0">
                <a:solidFill>
                  <a:schemeClr val="tx1"/>
                </a:solidFill>
              </a:rPr>
              <a:t>теоремасы</a:t>
            </a:r>
            <a:endParaRPr lang="kk-KZ" sz="32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50106"/>
          </a:xfrm>
        </p:spPr>
        <p:txBody>
          <a:bodyPr>
            <a:normAutofit/>
          </a:bodyPr>
          <a:lstStyle/>
          <a:p>
            <a:r>
              <a:rPr lang="kk-KZ" b="1" dirty="0" smtClean="0">
                <a:solidFill>
                  <a:srgbClr val="002060"/>
                </a:solidFill>
                <a:latin typeface="Times New Roman" pitchFamily="18" charset="0"/>
                <a:cs typeface="Times New Roman" pitchFamily="18" charset="0"/>
              </a:rPr>
              <a:t>1.   Электр өрісі</a:t>
            </a:r>
            <a:endParaRPr lang="ru-RU" dirty="0">
              <a:solidFill>
                <a:srgbClr val="002060"/>
              </a:solidFill>
              <a:latin typeface="Times New Roman" pitchFamily="18" charset="0"/>
              <a:cs typeface="Times New Roman" pitchFamily="18" charset="0"/>
            </a:endParaRPr>
          </a:p>
        </p:txBody>
      </p:sp>
      <p:sp>
        <p:nvSpPr>
          <p:cNvPr id="5" name="Содержимое 4"/>
          <p:cNvSpPr>
            <a:spLocks noGrp="1"/>
          </p:cNvSpPr>
          <p:nvPr>
            <p:ph sz="quarter" idx="1"/>
          </p:nvPr>
        </p:nvSpPr>
        <p:spPr>
          <a:xfrm>
            <a:off x="899592" y="980728"/>
            <a:ext cx="7772400" cy="3637384"/>
          </a:xfrm>
        </p:spPr>
        <p:txBody>
          <a:bodyPr>
            <a:normAutofit/>
          </a:bodyPr>
          <a:lstStyle/>
          <a:p>
            <a:r>
              <a:rPr lang="kk-KZ" sz="2000" dirty="0" smtClean="0">
                <a:latin typeface="Times New Roman" pitchFamily="18" charset="0"/>
                <a:cs typeface="Times New Roman" pitchFamily="18" charset="0"/>
              </a:rPr>
              <a:t>Тыныштықтағы зарядтардың физикасын қарастыратын электр бөлімін </a:t>
            </a:r>
            <a:r>
              <a:rPr lang="kk-KZ" sz="2000" dirty="0" smtClean="0">
                <a:solidFill>
                  <a:srgbClr val="C00000"/>
                </a:solidFill>
                <a:latin typeface="Times New Roman" pitchFamily="18" charset="0"/>
                <a:cs typeface="Times New Roman" pitchFamily="18" charset="0"/>
              </a:rPr>
              <a:t>электрстатика</a:t>
            </a:r>
            <a:r>
              <a:rPr lang="kk-KZ" sz="2000" dirty="0" smtClean="0">
                <a:latin typeface="Times New Roman" pitchFamily="18" charset="0"/>
                <a:cs typeface="Times New Roman" pitchFamily="18" charset="0"/>
              </a:rPr>
              <a:t> деп атайды. </a:t>
            </a:r>
          </a:p>
          <a:p>
            <a:r>
              <a:rPr lang="kk-KZ" sz="2000" dirty="0" smtClean="0">
                <a:latin typeface="Times New Roman" pitchFamily="18" charset="0"/>
                <a:cs typeface="Times New Roman" pitchFamily="18" charset="0"/>
              </a:rPr>
              <a:t>Денелердің электрлік  өзара әрекеттесу қасиетін сипаттайтын физикалық шама электр заряды деп аталады. Бірқатар тәжірибелер нәтижесінде (Р. Милликен, А.Ф. Иоффе және басқалар) табиғаттағы барлық электр зарядтары дискретті зарядтардан тұратындығы, және олардың модульдері  1,6</a:t>
            </a:r>
            <a:r>
              <a:rPr lang="ru-RU" sz="2000" dirty="0" smtClean="0">
                <a:latin typeface="Times New Roman" pitchFamily="18" charset="0"/>
                <a:cs typeface="Times New Roman" pitchFamily="18" charset="0"/>
                <a:sym typeface="Symbol"/>
              </a:rPr>
              <a:t></a:t>
            </a:r>
            <a:r>
              <a:rPr lang="kk-KZ" sz="2000" dirty="0" smtClean="0">
                <a:latin typeface="Times New Roman" pitchFamily="18" charset="0"/>
                <a:cs typeface="Times New Roman" pitchFamily="18" charset="0"/>
              </a:rPr>
              <a:t>10</a:t>
            </a:r>
            <a:r>
              <a:rPr lang="kk-KZ" sz="2000" baseline="30000" dirty="0" smtClean="0">
                <a:latin typeface="Times New Roman" pitchFamily="18" charset="0"/>
                <a:cs typeface="Times New Roman" pitchFamily="18" charset="0"/>
              </a:rPr>
              <a:t>-19 </a:t>
            </a:r>
            <a:r>
              <a:rPr lang="kk-KZ" sz="2000" dirty="0" smtClean="0">
                <a:latin typeface="Times New Roman" pitchFamily="18" charset="0"/>
                <a:cs typeface="Times New Roman" pitchFamily="18" charset="0"/>
              </a:rPr>
              <a:t>Кл-ға еселі екендігі көрсетілген.  Бұл заряд шамасы бойынша электронның зарядына тең.</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Овал 5"/>
          <p:cNvSpPr/>
          <p:nvPr/>
        </p:nvSpPr>
        <p:spPr>
          <a:xfrm>
            <a:off x="251520" y="260648"/>
            <a:ext cx="72008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365104"/>
            <a:ext cx="2853630" cy="234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70" y="4221088"/>
            <a:ext cx="2546970" cy="26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470" y="4293095"/>
            <a:ext cx="2392064" cy="254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2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0"/>
            <a:ext cx="7772400" cy="1125538"/>
          </a:xfrm>
        </p:spPr>
        <p:txBody>
          <a:bodyPr/>
          <a:lstStyle/>
          <a:p>
            <a:pPr eaLnBrk="1" hangingPunct="1"/>
            <a:r>
              <a:rPr lang="ru-RU" sz="3200" b="1" dirty="0" smtClean="0">
                <a:solidFill>
                  <a:srgbClr val="003399"/>
                </a:solidFill>
                <a:latin typeface="Times New Roman" pitchFamily="18" charset="0"/>
              </a:rPr>
              <a:t>1.1. Электр зарядының</a:t>
            </a:r>
            <a:br>
              <a:rPr lang="ru-RU" sz="3200" b="1" dirty="0" smtClean="0">
                <a:solidFill>
                  <a:srgbClr val="003399"/>
                </a:solidFill>
                <a:latin typeface="Times New Roman" pitchFamily="18" charset="0"/>
              </a:rPr>
            </a:br>
            <a:r>
              <a:rPr lang="ru-RU" sz="3200" b="1" dirty="0" smtClean="0">
                <a:solidFill>
                  <a:srgbClr val="003399"/>
                </a:solidFill>
                <a:latin typeface="Times New Roman" pitchFamily="18" charset="0"/>
              </a:rPr>
              <a:t>сақталу заңы</a:t>
            </a:r>
          </a:p>
        </p:txBody>
      </p:sp>
      <p:sp>
        <p:nvSpPr>
          <p:cNvPr id="4099" name="Rectangle 3"/>
          <p:cNvSpPr>
            <a:spLocks noChangeArrowheads="1"/>
          </p:cNvSpPr>
          <p:nvPr/>
        </p:nvSpPr>
        <p:spPr bwMode="auto">
          <a:xfrm>
            <a:off x="323850" y="1417033"/>
            <a:ext cx="8424863" cy="1569660"/>
          </a:xfrm>
          <a:prstGeom prst="rect">
            <a:avLst/>
          </a:prstGeom>
          <a:noFill/>
          <a:ln w="9525">
            <a:noFill/>
            <a:miter lim="800000"/>
            <a:headEnd/>
            <a:tailEnd/>
          </a:ln>
          <a:effectLst/>
        </p:spPr>
        <p:txBody>
          <a:bodyPr anchor="ctr">
            <a:spAutoFit/>
          </a:bodyPr>
          <a:lstStyle/>
          <a:p>
            <a:pPr algn="just"/>
            <a:r>
              <a:rPr lang="ru-RU" sz="2400" dirty="0">
                <a:cs typeface="Arial" charset="0"/>
              </a:rPr>
              <a:t>Зерттеу жұмыстарында (1910—1914) американдық физик </a:t>
            </a:r>
            <a:r>
              <a:rPr lang="ru-RU" sz="2400" b="1" dirty="0">
                <a:effectLst>
                  <a:outerShdw blurRad="38100" dist="38100" dir="2700000" algn="tl">
                    <a:srgbClr val="C0C0C0"/>
                  </a:outerShdw>
                </a:effectLst>
                <a:cs typeface="Arial" charset="0"/>
              </a:rPr>
              <a:t>Р. Милликен (1868—1953)</a:t>
            </a:r>
            <a:r>
              <a:rPr lang="ru-RU" sz="2400" dirty="0">
                <a:cs typeface="Arial" charset="0"/>
              </a:rPr>
              <a:t> электр зарядының </a:t>
            </a:r>
            <a:r>
              <a:rPr lang="ru-RU" sz="2400" b="1" dirty="0">
                <a:cs typeface="Arial" charset="0"/>
              </a:rPr>
              <a:t>дискретті</a:t>
            </a:r>
            <a:r>
              <a:rPr lang="ru-RU" sz="2400" dirty="0">
                <a:cs typeface="Arial" charset="0"/>
              </a:rPr>
              <a:t>, яғни кез келген дененің заряды </a:t>
            </a:r>
            <a:r>
              <a:rPr lang="en-US" sz="2400" b="1" dirty="0"/>
              <a:t>q</a:t>
            </a:r>
            <a:r>
              <a:rPr lang="kk-KZ" sz="2400" dirty="0"/>
              <a:t> </a:t>
            </a:r>
            <a:r>
              <a:rPr lang="ru-RU" sz="2400" dirty="0">
                <a:cs typeface="Arial" charset="0"/>
              </a:rPr>
              <a:t>элементар электр зарядынан тұратынын көрсетті. </a:t>
            </a:r>
          </a:p>
        </p:txBody>
      </p:sp>
      <p:sp>
        <p:nvSpPr>
          <p:cNvPr id="1741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7415" name="Object 7"/>
          <p:cNvGraphicFramePr>
            <a:graphicFrameLocks noChangeAspect="1"/>
          </p:cNvGraphicFramePr>
          <p:nvPr/>
        </p:nvGraphicFramePr>
        <p:xfrm>
          <a:off x="2411413" y="3429000"/>
          <a:ext cx="1512887" cy="566738"/>
        </p:xfrm>
        <a:graphic>
          <a:graphicData uri="http://schemas.openxmlformats.org/presentationml/2006/ole">
            <mc:AlternateContent xmlns:mc="http://schemas.openxmlformats.org/markup-compatibility/2006">
              <mc:Choice xmlns:v="urn:schemas-microsoft-com:vml" Requires="v">
                <p:oleObj spid="_x0000_s1027" name="Формула" r:id="rId4" imgW="444114" imgH="164957" progId="">
                  <p:embed/>
                </p:oleObj>
              </mc:Choice>
              <mc:Fallback>
                <p:oleObj name="Формула" r:id="rId4" imgW="444114" imgH="1649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3429000"/>
                        <a:ext cx="1512887" cy="566738"/>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7" name="Picture 9"/>
          <p:cNvPicPr>
            <a:picLocks noChangeAspect="1" noChangeArrowheads="1"/>
          </p:cNvPicPr>
          <p:nvPr/>
        </p:nvPicPr>
        <p:blipFill>
          <a:blip r:embed="rId6" cstate="print"/>
          <a:srcRect/>
          <a:stretch>
            <a:fillRect/>
          </a:stretch>
        </p:blipFill>
        <p:spPr bwMode="auto">
          <a:xfrm>
            <a:off x="5724525" y="3500438"/>
            <a:ext cx="3168650" cy="2611437"/>
          </a:xfrm>
          <a:prstGeom prst="rect">
            <a:avLst/>
          </a:prstGeom>
          <a:noFill/>
          <a:ln w="9525">
            <a:noFill/>
            <a:miter lim="800000"/>
            <a:headEnd/>
            <a:tailEnd/>
          </a:ln>
        </p:spPr>
      </p:pic>
      <p:sp>
        <p:nvSpPr>
          <p:cNvPr id="9" name="Прямоугольник 8"/>
          <p:cNvSpPr/>
          <p:nvPr/>
        </p:nvSpPr>
        <p:spPr>
          <a:xfrm>
            <a:off x="467544" y="4797152"/>
            <a:ext cx="4572000" cy="1200329"/>
          </a:xfrm>
          <a:prstGeom prst="rect">
            <a:avLst/>
          </a:prstGeom>
        </p:spPr>
        <p:txBody>
          <a:bodyPr wrap="square">
            <a:spAutoFit/>
          </a:bodyPr>
          <a:lstStyle/>
          <a:p>
            <a:r>
              <a:rPr lang="kk-KZ" sz="2400" dirty="0" smtClean="0">
                <a:latin typeface="Times New Roman" pitchFamily="18" charset="0"/>
                <a:cs typeface="Times New Roman" pitchFamily="18" charset="0"/>
              </a:rPr>
              <a:t>Электрон мен протон массалары сәйкесінше:  9,1</a:t>
            </a:r>
            <a:r>
              <a:rPr lang="ru-RU" sz="2400" dirty="0" smtClean="0">
                <a:latin typeface="Times New Roman" pitchFamily="18" charset="0"/>
                <a:cs typeface="Times New Roman" pitchFamily="18" charset="0"/>
                <a:sym typeface="Symbol"/>
              </a:rPr>
              <a:t></a:t>
            </a:r>
            <a:r>
              <a:rPr lang="kk-KZ" sz="2400" dirty="0" smtClean="0">
                <a:latin typeface="Times New Roman" pitchFamily="18" charset="0"/>
                <a:cs typeface="Times New Roman" pitchFamily="18" charset="0"/>
              </a:rPr>
              <a:t>10</a:t>
            </a:r>
            <a:r>
              <a:rPr lang="kk-KZ" sz="2400" baseline="30000" dirty="0" smtClean="0">
                <a:latin typeface="Times New Roman" pitchFamily="18" charset="0"/>
                <a:cs typeface="Times New Roman" pitchFamily="18" charset="0"/>
              </a:rPr>
              <a:t>-31</a:t>
            </a:r>
            <a:r>
              <a:rPr lang="kk-KZ" sz="2400" dirty="0" smtClean="0">
                <a:latin typeface="Times New Roman" pitchFamily="18" charset="0"/>
                <a:cs typeface="Times New Roman" pitchFamily="18" charset="0"/>
              </a:rPr>
              <a:t>кг және 1,67</a:t>
            </a:r>
            <a:r>
              <a:rPr lang="ru-RU" sz="2400" dirty="0" smtClean="0">
                <a:latin typeface="Times New Roman" pitchFamily="18" charset="0"/>
                <a:cs typeface="Times New Roman" pitchFamily="18" charset="0"/>
                <a:sym typeface="Symbol"/>
              </a:rPr>
              <a:t></a:t>
            </a:r>
            <a:r>
              <a:rPr lang="kk-KZ" sz="2400" dirty="0" smtClean="0">
                <a:latin typeface="Times New Roman" pitchFamily="18" charset="0"/>
                <a:cs typeface="Times New Roman" pitchFamily="18" charset="0"/>
              </a:rPr>
              <a:t>10</a:t>
            </a:r>
            <a:r>
              <a:rPr lang="kk-KZ" sz="2400" baseline="30000" dirty="0" smtClean="0">
                <a:latin typeface="Times New Roman" pitchFamily="18" charset="0"/>
                <a:cs typeface="Times New Roman" pitchFamily="18" charset="0"/>
              </a:rPr>
              <a:t>-27</a:t>
            </a:r>
            <a:r>
              <a:rPr lang="kk-KZ" sz="2400" dirty="0" smtClean="0">
                <a:latin typeface="Times New Roman" pitchFamily="18" charset="0"/>
                <a:cs typeface="Times New Roman" pitchFamily="18" charset="0"/>
              </a:rPr>
              <a:t>кг.</a:t>
            </a:r>
            <a:endParaRPr lang="ru-RU" sz="2400" dirty="0">
              <a:latin typeface="Times New Roman" pitchFamily="18" charset="0"/>
              <a:cs typeface="Times New Roman" pitchFamily="18" charset="0"/>
            </a:endParaRPr>
          </a:p>
        </p:txBody>
      </p:sp>
      <p:sp>
        <p:nvSpPr>
          <p:cNvPr id="11" name="Прямоугольник 10"/>
          <p:cNvSpPr/>
          <p:nvPr/>
        </p:nvSpPr>
        <p:spPr>
          <a:xfrm>
            <a:off x="539552" y="4149080"/>
            <a:ext cx="4752528" cy="461665"/>
          </a:xfrm>
          <a:prstGeom prst="rect">
            <a:avLst/>
          </a:prstGeom>
        </p:spPr>
        <p:txBody>
          <a:bodyPr wrap="square">
            <a:spAutoFit/>
          </a:bodyPr>
          <a:lstStyle/>
          <a:p>
            <a:r>
              <a:rPr lang="kk-KZ" sz="2400" dirty="0" smtClean="0">
                <a:latin typeface="Times New Roman" pitchFamily="18" charset="0"/>
                <a:cs typeface="Times New Roman" pitchFamily="18" charset="0"/>
              </a:rPr>
              <a:t>Электронның заряды 1,6</a:t>
            </a:r>
            <a:r>
              <a:rPr lang="ru-RU" sz="2400" dirty="0" smtClean="0">
                <a:latin typeface="Times New Roman" pitchFamily="18" charset="0"/>
                <a:cs typeface="Times New Roman" pitchFamily="18" charset="0"/>
                <a:sym typeface="Symbol"/>
              </a:rPr>
              <a:t></a:t>
            </a:r>
            <a:r>
              <a:rPr lang="kk-KZ" sz="2400" dirty="0" smtClean="0">
                <a:latin typeface="Times New Roman" pitchFamily="18" charset="0"/>
                <a:cs typeface="Times New Roman" pitchFamily="18" charset="0"/>
              </a:rPr>
              <a:t>10</a:t>
            </a:r>
            <a:r>
              <a:rPr lang="kk-KZ" sz="2400" baseline="30000" dirty="0" smtClean="0">
                <a:latin typeface="Times New Roman" pitchFamily="18" charset="0"/>
                <a:cs typeface="Times New Roman" pitchFamily="18" charset="0"/>
              </a:rPr>
              <a:t>-19 </a:t>
            </a:r>
            <a:r>
              <a:rPr lang="kk-KZ" sz="2400" dirty="0" smtClean="0">
                <a:latin typeface="Times New Roman" pitchFamily="18" charset="0"/>
                <a:cs typeface="Times New Roman" pitchFamily="18" charset="0"/>
              </a:rPr>
              <a:t>Кл</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98641854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3"/>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0825" y="375116"/>
            <a:ext cx="8520113" cy="1938992"/>
          </a:xfrm>
          <a:prstGeom prst="rect">
            <a:avLst/>
          </a:prstGeom>
          <a:noFill/>
          <a:ln w="9525">
            <a:noFill/>
            <a:miter lim="800000"/>
            <a:headEnd/>
            <a:tailEnd/>
          </a:ln>
        </p:spPr>
        <p:txBody>
          <a:bodyPr anchor="ctr">
            <a:spAutoFit/>
          </a:bodyPr>
          <a:lstStyle/>
          <a:p>
            <a:pPr algn="just"/>
            <a:r>
              <a:rPr lang="ru-RU" sz="2400" dirty="0">
                <a:solidFill>
                  <a:schemeClr val="tx1"/>
                </a:solidFill>
                <a:latin typeface="Times New Roman" pitchFamily="18" charset="0"/>
                <a:cs typeface="Times New Roman" pitchFamily="18" charset="0"/>
              </a:rPr>
              <a:t>Зерттеу жұмыстардың нәтижесінде  </a:t>
            </a:r>
            <a:r>
              <a:rPr lang="ru-RU" sz="2400" i="1" dirty="0">
                <a:solidFill>
                  <a:srgbClr val="003399"/>
                </a:solidFill>
                <a:effectLst>
                  <a:outerShdw blurRad="38100" dist="38100" dir="2700000" algn="tl">
                    <a:srgbClr val="C0C0C0"/>
                  </a:outerShdw>
                </a:effectLst>
                <a:latin typeface="Times New Roman" pitchFamily="18" charset="0"/>
                <a:cs typeface="Times New Roman" pitchFamily="18" charset="0"/>
              </a:rPr>
              <a:t>фундаменталды табиғат заңы</a:t>
            </a:r>
            <a:r>
              <a:rPr lang="ru-RU" sz="2400" i="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ru-RU" sz="2400" i="1" dirty="0">
                <a:solidFill>
                  <a:schemeClr val="tx1"/>
                </a:solidFill>
                <a:effectLst>
                  <a:outerShdw blurRad="38100" dist="38100" dir="2700000" algn="tl">
                    <a:srgbClr val="C0C0C0"/>
                  </a:outerShdw>
                </a:effectLst>
                <a:latin typeface="Times New Roman" pitchFamily="18" charset="0"/>
                <a:cs typeface="Times New Roman" pitchFamily="18" charset="0"/>
              </a:rPr>
              <a:t>ашылды</a:t>
            </a:r>
            <a:r>
              <a:rPr lang="ru-RU" sz="2400" i="1"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1843ж. ағылшын физигі </a:t>
            </a:r>
            <a:r>
              <a:rPr lang="ru-RU" sz="2400" dirty="0">
                <a:solidFill>
                  <a:srgbClr val="003399"/>
                </a:solidFill>
                <a:effectLst>
                  <a:outerShdw blurRad="38100" dist="38100" dir="2700000" algn="tl">
                    <a:srgbClr val="C0C0C0"/>
                  </a:outerShdw>
                </a:effectLst>
                <a:latin typeface="Times New Roman" pitchFamily="18" charset="0"/>
                <a:cs typeface="Times New Roman" pitchFamily="18" charset="0"/>
              </a:rPr>
              <a:t>М. Фарадей</a:t>
            </a:r>
            <a:r>
              <a:rPr lang="ru-RU" sz="24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ru-RU" sz="2400" dirty="0">
                <a:solidFill>
                  <a:schemeClr val="tx1"/>
                </a:solidFill>
                <a:effectLst>
                  <a:outerShdw blurRad="38100" dist="38100" dir="2700000" algn="tl">
                    <a:srgbClr val="C0C0C0"/>
                  </a:outerShdw>
                </a:effectLst>
                <a:latin typeface="Times New Roman" pitchFamily="18" charset="0"/>
                <a:cs typeface="Times New Roman" pitchFamily="18" charset="0"/>
              </a:rPr>
              <a:t>тәжірибе жүзінде электр </a:t>
            </a:r>
            <a:r>
              <a:rPr lang="ru-RU" sz="2400" dirty="0">
                <a:solidFill>
                  <a:schemeClr val="tx1"/>
                </a:solidFill>
                <a:latin typeface="Times New Roman" pitchFamily="18" charset="0"/>
                <a:cs typeface="Times New Roman" pitchFamily="18" charset="0"/>
              </a:rPr>
              <a:t>зарядының сақталу заңын тұжырымдады: </a:t>
            </a:r>
          </a:p>
          <a:p>
            <a:pPr algn="just"/>
            <a:endParaRPr lang="ru-RU" sz="2400" dirty="0">
              <a:solidFill>
                <a:schemeClr val="tx1"/>
              </a:solidFill>
              <a:latin typeface="Times New Roman" pitchFamily="18" charset="0"/>
              <a:cs typeface="Times New Roman" pitchFamily="18" charset="0"/>
            </a:endParaRPr>
          </a:p>
          <a:p>
            <a:pPr algn="just"/>
            <a:endParaRPr lang="ru-RU" sz="2400" dirty="0">
              <a:solidFill>
                <a:schemeClr val="tx1"/>
              </a:solidFill>
              <a:latin typeface="Times New Roman" pitchFamily="18" charset="0"/>
              <a:cs typeface="Times New Roman" pitchFamily="18" charset="0"/>
            </a:endParaRPr>
          </a:p>
        </p:txBody>
      </p:sp>
      <p:sp>
        <p:nvSpPr>
          <p:cNvPr id="18436" name="Rectangle 4"/>
          <p:cNvSpPr>
            <a:spLocks noChangeArrowheads="1"/>
          </p:cNvSpPr>
          <p:nvPr/>
        </p:nvSpPr>
        <p:spPr bwMode="auto">
          <a:xfrm>
            <a:off x="228600" y="4889411"/>
            <a:ext cx="8610600" cy="1200329"/>
          </a:xfrm>
          <a:prstGeom prst="rect">
            <a:avLst/>
          </a:prstGeom>
          <a:noFill/>
          <a:ln w="9525">
            <a:noFill/>
            <a:miter lim="800000"/>
            <a:headEnd/>
            <a:tailEnd/>
          </a:ln>
        </p:spPr>
        <p:txBody>
          <a:bodyPr anchor="ctr">
            <a:spAutoFit/>
          </a:bodyPr>
          <a:lstStyle/>
          <a:p>
            <a:pPr algn="just"/>
            <a:r>
              <a:rPr lang="ru-RU" sz="2400" dirty="0">
                <a:solidFill>
                  <a:schemeClr val="tx1"/>
                </a:solidFill>
                <a:latin typeface="Times New Roman" pitchFamily="18" charset="0"/>
                <a:cs typeface="Times New Roman" pitchFamily="18" charset="0"/>
              </a:rPr>
              <a:t>Электр зарядының өлшем бірлігі — </a:t>
            </a:r>
            <a:r>
              <a:rPr lang="ru-RU" sz="2400" b="1" dirty="0">
                <a:solidFill>
                  <a:schemeClr val="tx1"/>
                </a:solidFill>
                <a:latin typeface="Times New Roman" pitchFamily="18" charset="0"/>
                <a:cs typeface="Times New Roman" pitchFamily="18" charset="0"/>
              </a:rPr>
              <a:t>кулон</a:t>
            </a:r>
            <a:r>
              <a:rPr lang="ru-RU" sz="2400" dirty="0">
                <a:solidFill>
                  <a:schemeClr val="tx1"/>
                </a:solidFill>
                <a:latin typeface="Times New Roman" pitchFamily="18" charset="0"/>
                <a:cs typeface="Times New Roman" pitchFamily="18" charset="0"/>
              </a:rPr>
              <a:t> (Кл) — бұл ток күші 1 А болғанда, өткізгіштің көлденең қимасынан 1 с</a:t>
            </a:r>
            <a:r>
              <a:rPr lang="ru-RU" sz="2400" dirty="0">
                <a:latin typeface="Times New Roman" pitchFamily="18" charset="0"/>
                <a:cs typeface="Times New Roman" pitchFamily="18" charset="0"/>
              </a:rPr>
              <a:t> уақытта өтетін </a:t>
            </a:r>
            <a:r>
              <a:rPr lang="ru-RU" sz="2400" dirty="0">
                <a:solidFill>
                  <a:schemeClr val="tx1"/>
                </a:solidFill>
                <a:latin typeface="Times New Roman" pitchFamily="18" charset="0"/>
                <a:cs typeface="Times New Roman" pitchFamily="18" charset="0"/>
              </a:rPr>
              <a:t>электр заряды.</a:t>
            </a:r>
          </a:p>
        </p:txBody>
      </p:sp>
      <p:sp>
        <p:nvSpPr>
          <p:cNvPr id="18439" name="Rectangle 7"/>
          <p:cNvSpPr>
            <a:spLocks noChangeArrowheads="1"/>
          </p:cNvSpPr>
          <p:nvPr/>
        </p:nvSpPr>
        <p:spPr bwMode="auto">
          <a:xfrm>
            <a:off x="468313" y="1966913"/>
            <a:ext cx="8135937" cy="1382712"/>
          </a:xfrm>
          <a:prstGeom prst="rect">
            <a:avLst/>
          </a:prstGeom>
          <a:noFill/>
          <a:ln w="9525">
            <a:solidFill>
              <a:srgbClr val="003399"/>
            </a:solidFill>
            <a:miter lim="800000"/>
            <a:headEnd/>
            <a:tailEnd/>
          </a:ln>
          <a:effectLst/>
        </p:spPr>
        <p:txBody>
          <a:bodyPr anchor="ctr">
            <a:spAutoFit/>
          </a:bodyPr>
          <a:lstStyle/>
          <a:p>
            <a:pPr algn="just"/>
            <a:r>
              <a:rPr lang="ru-RU" sz="2800" dirty="0">
                <a:solidFill>
                  <a:schemeClr val="tx1"/>
                </a:solidFill>
              </a:rPr>
              <a:t>Кез келген тұйық жүйеде барлық бөлшектер зарядтарының алгебралық қосындысы өзгеріссіз қалады .</a:t>
            </a:r>
            <a:endParaRPr lang="kk-KZ" sz="2800" dirty="0">
              <a:solidFill>
                <a:schemeClr val="tx1"/>
              </a:solidFill>
            </a:endParaRPr>
          </a:p>
        </p:txBody>
      </p:sp>
      <p:graphicFrame>
        <p:nvGraphicFramePr>
          <p:cNvPr id="18438" name="Object 6"/>
          <p:cNvGraphicFramePr>
            <a:graphicFrameLocks noChangeAspect="1"/>
          </p:cNvGraphicFramePr>
          <p:nvPr/>
        </p:nvGraphicFramePr>
        <p:xfrm>
          <a:off x="1476375" y="3716338"/>
          <a:ext cx="5083175" cy="595312"/>
        </p:xfrm>
        <a:graphic>
          <a:graphicData uri="http://schemas.openxmlformats.org/presentationml/2006/ole">
            <mc:AlternateContent xmlns:mc="http://schemas.openxmlformats.org/markup-compatibility/2006">
              <mc:Choice xmlns:v="urn:schemas-microsoft-com:vml" Requires="v">
                <p:oleObj spid="_x0000_s2051" name="Формула" r:id="rId4" imgW="1942920" imgH="228600" progId="">
                  <p:embed/>
                </p:oleObj>
              </mc:Choice>
              <mc:Fallback>
                <p:oleObj name="Формула" r:id="rId4" imgW="1942920" imgH="228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3716338"/>
                        <a:ext cx="5083175" cy="595312"/>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4228912"/>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468313" y="0"/>
            <a:ext cx="8229600" cy="836712"/>
          </a:xfrm>
        </p:spPr>
        <p:txBody>
          <a:bodyPr/>
          <a:lstStyle/>
          <a:p>
            <a:r>
              <a:rPr lang="kk-KZ" sz="3600" b="1" dirty="0" smtClean="0">
                <a:solidFill>
                  <a:srgbClr val="003399"/>
                </a:solidFill>
                <a:latin typeface="Times New Roman" pitchFamily="18" charset="0"/>
                <a:cs typeface="Times New Roman" pitchFamily="18" charset="0"/>
              </a:rPr>
              <a:t>2. Кулон заңы</a:t>
            </a:r>
            <a:endParaRPr lang="ru-RU" sz="3600" b="1" dirty="0" smtClean="0">
              <a:solidFill>
                <a:srgbClr val="003399"/>
              </a:solidFill>
              <a:latin typeface="Times New Roman" pitchFamily="18" charset="0"/>
              <a:cs typeface="Times New Roman" pitchFamily="18" charset="0"/>
            </a:endParaRPr>
          </a:p>
        </p:txBody>
      </p:sp>
      <p:sp>
        <p:nvSpPr>
          <p:cNvPr id="57354" name="Rectangle 10"/>
          <p:cNvSpPr>
            <a:spLocks noChangeArrowheads="1"/>
          </p:cNvSpPr>
          <p:nvPr/>
        </p:nvSpPr>
        <p:spPr bwMode="auto">
          <a:xfrm>
            <a:off x="0" y="3090863"/>
            <a:ext cx="9144000" cy="0"/>
          </a:xfrm>
          <a:prstGeom prst="rect">
            <a:avLst/>
          </a:prstGeom>
          <a:noFill/>
          <a:ln w="9525">
            <a:noFill/>
            <a:miter lim="800000"/>
            <a:headEnd/>
            <a:tailEnd/>
          </a:ln>
          <a:effectLst/>
        </p:spPr>
        <p:txBody>
          <a:bodyPr wrap="none" anchor="ctr">
            <a:spAutoFit/>
          </a:bodyPr>
          <a:lstStyle/>
          <a:p>
            <a:endParaRPr lang="ru-RU" dirty="0"/>
          </a:p>
        </p:txBody>
      </p:sp>
      <p:sp>
        <p:nvSpPr>
          <p:cNvPr id="57356" name="Rectangle 12"/>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ru-RU" dirty="0"/>
          </a:p>
        </p:txBody>
      </p:sp>
      <p:pic>
        <p:nvPicPr>
          <p:cNvPr id="57358" name="Picture 14"/>
          <p:cNvPicPr>
            <a:picLocks noChangeAspect="1" noChangeArrowheads="1"/>
          </p:cNvPicPr>
          <p:nvPr/>
        </p:nvPicPr>
        <p:blipFill>
          <a:blip r:embed="rId3" cstate="print"/>
          <a:srcRect/>
          <a:stretch>
            <a:fillRect/>
          </a:stretch>
        </p:blipFill>
        <p:spPr bwMode="auto">
          <a:xfrm>
            <a:off x="97298" y="1268760"/>
            <a:ext cx="2962534" cy="4536504"/>
          </a:xfrm>
          <a:prstGeom prst="rect">
            <a:avLst/>
          </a:prstGeom>
          <a:noFill/>
          <a:ln w="9525">
            <a:noFill/>
            <a:miter lim="800000"/>
            <a:headEnd/>
            <a:tailEnd/>
          </a:ln>
        </p:spPr>
      </p:pic>
      <p:sp>
        <p:nvSpPr>
          <p:cNvPr id="57360" name="Rectangle 16"/>
          <p:cNvSpPr>
            <a:spLocks noChangeArrowheads="1"/>
          </p:cNvSpPr>
          <p:nvPr/>
        </p:nvSpPr>
        <p:spPr bwMode="auto">
          <a:xfrm>
            <a:off x="0" y="3105150"/>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57359" name="Object 15"/>
          <p:cNvGraphicFramePr>
            <a:graphicFrameLocks noChangeAspect="1"/>
          </p:cNvGraphicFramePr>
          <p:nvPr/>
        </p:nvGraphicFramePr>
        <p:xfrm>
          <a:off x="3275857" y="5229200"/>
          <a:ext cx="1907850" cy="1080120"/>
        </p:xfrm>
        <a:graphic>
          <a:graphicData uri="http://schemas.openxmlformats.org/presentationml/2006/ole">
            <mc:AlternateContent xmlns:mc="http://schemas.openxmlformats.org/markup-compatibility/2006">
              <mc:Choice xmlns:v="urn:schemas-microsoft-com:vml" Requires="v">
                <p:oleObj spid="_x0000_s3076" name="Формула" r:id="rId4" imgW="723586" imgH="406224" progId="">
                  <p:embed/>
                </p:oleObj>
              </mc:Choice>
              <mc:Fallback>
                <p:oleObj name="Формула" r:id="rId4" imgW="723586" imgH="4062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7" y="5229200"/>
                        <a:ext cx="1907850"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62" name="Rectangle 1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ru-RU" dirty="0"/>
          </a:p>
        </p:txBody>
      </p:sp>
      <p:sp>
        <p:nvSpPr>
          <p:cNvPr id="57364" name="Rectangle 20"/>
          <p:cNvSpPr>
            <a:spLocks noChangeArrowheads="1"/>
          </p:cNvSpPr>
          <p:nvPr/>
        </p:nvSpPr>
        <p:spPr bwMode="auto">
          <a:xfrm>
            <a:off x="0" y="30686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57365" name="Object 4"/>
          <p:cNvGraphicFramePr>
            <a:graphicFrameLocks noGrp="1" noChangeAspect="1"/>
          </p:cNvGraphicFramePr>
          <p:nvPr>
            <p:ph idx="1"/>
          </p:nvPr>
        </p:nvGraphicFramePr>
        <p:xfrm>
          <a:off x="5652120" y="5157192"/>
          <a:ext cx="2808288" cy="1308100"/>
        </p:xfrm>
        <a:graphic>
          <a:graphicData uri="http://schemas.openxmlformats.org/presentationml/2006/ole">
            <mc:AlternateContent xmlns:mc="http://schemas.openxmlformats.org/markup-compatibility/2006">
              <mc:Choice xmlns:v="urn:schemas-microsoft-com:vml" Requires="v">
                <p:oleObj spid="_x0000_s3077" name="Формула" r:id="rId6" imgW="927000" imgH="431640" progId="">
                  <p:embed/>
                </p:oleObj>
              </mc:Choice>
              <mc:Fallback>
                <p:oleObj name="Формула" r:id="rId6" imgW="927000" imgH="431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5157192"/>
                        <a:ext cx="2808288" cy="1308100"/>
                      </a:xfrm>
                      <a:prstGeom prst="rect">
                        <a:avLst/>
                      </a:prstGeom>
                      <a:noFill/>
                      <a:ln w="2857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p:nvPr/>
        </p:nvSpPr>
        <p:spPr>
          <a:xfrm>
            <a:off x="3059832" y="764704"/>
            <a:ext cx="5653136" cy="4093428"/>
          </a:xfrm>
          <a:prstGeom prst="rect">
            <a:avLst/>
          </a:prstGeom>
        </p:spPr>
        <p:txBody>
          <a:bodyPr wrap="square">
            <a:spAutoFit/>
          </a:bodyPr>
          <a:lstStyle/>
          <a:p>
            <a:pPr algn="just"/>
            <a:r>
              <a:rPr lang="kk-KZ" sz="2000" dirty="0" smtClean="0">
                <a:latin typeface="Times New Roman" pitchFamily="18" charset="0"/>
                <a:cs typeface="Times New Roman" pitchFamily="18" charset="0"/>
              </a:rPr>
              <a:t>Нүктелік зарядтардың өзара әсерлесуінің негізгі заңын, тәжірибе жүзінде Кулон анықтады. Кулон заңын тұжырымдамас бұрын нұктелік заряд ұғымын енгіземіз (кинематикада енгізілген материялық нүкте туралы түсінік сияқты) нүктелік заряд дегеніміз – сызықтық өлшемдері әсерлесуші зарядталған денелердің ара қашықтығынан өте аз болып келетін денеде орналасқан заряд. Кулон заңы бойынша: </a:t>
            </a:r>
            <a:r>
              <a:rPr lang="kk-KZ" sz="2000" i="1" dirty="0" smtClean="0">
                <a:latin typeface="Times New Roman" pitchFamily="18" charset="0"/>
                <a:cs typeface="Times New Roman" pitchFamily="18" charset="0"/>
              </a:rPr>
              <a:t>вакуумда орналасқан екі  және  нүктелік зарядтардың өзара әсерлесу күшінің модулі олардың шамаларының көбейтіндісіне тура, ал ара қашықтығының квадратына кері пропорционал:</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838765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55576" y="1628800"/>
            <a:ext cx="7772400" cy="4392488"/>
          </a:xfrm>
        </p:spPr>
        <p:txBody>
          <a:bodyPr>
            <a:normAutofit lnSpcReduction="10000"/>
          </a:bodyPr>
          <a:lstStyle/>
          <a:p>
            <a:r>
              <a:rPr lang="kk-KZ" dirty="0" smtClean="0"/>
              <a:t>мұндағы </a:t>
            </a:r>
            <a:r>
              <a:rPr lang="en-US" dirty="0" smtClean="0"/>
              <a:t>k </a:t>
            </a:r>
            <a:r>
              <a:rPr lang="kk-KZ" dirty="0" smtClean="0"/>
              <a:t>-</a:t>
            </a:r>
            <a:r>
              <a:rPr lang="en-US" dirty="0" smtClean="0"/>
              <a:t> </a:t>
            </a:r>
            <a:r>
              <a:rPr lang="kk-KZ" dirty="0" smtClean="0"/>
              <a:t>өлшем жүйесіне байланысты болатын пропорционалдық коэфффициент. Зарядтар арсындағы бұл күш осы зарядтар орналасқан түзу сызықтың бойымен бағытталған, яғни орталық күш болып табылады. Аттас зарядтар үшін (  </a:t>
            </a:r>
            <a:r>
              <a:rPr lang="en-US" dirty="0" smtClean="0"/>
              <a:t>            </a:t>
            </a:r>
            <a:r>
              <a:rPr lang="kk-KZ" dirty="0" smtClean="0"/>
              <a:t>және  </a:t>
            </a:r>
            <a:r>
              <a:rPr lang="en-US" dirty="0" smtClean="0"/>
              <a:t>           </a:t>
            </a:r>
            <a:r>
              <a:rPr lang="kk-KZ" dirty="0" smtClean="0"/>
              <a:t>немесе  </a:t>
            </a:r>
            <a:r>
              <a:rPr lang="en-US" dirty="0" smtClean="0"/>
              <a:t>           </a:t>
            </a:r>
            <a:r>
              <a:rPr lang="kk-KZ" dirty="0" smtClean="0"/>
              <a:t>және </a:t>
            </a:r>
            <a:r>
              <a:rPr lang="en-US" dirty="0" smtClean="0"/>
              <a:t>           </a:t>
            </a:r>
            <a:r>
              <a:rPr lang="kk-KZ" dirty="0" smtClean="0"/>
              <a:t>) </a:t>
            </a:r>
            <a:r>
              <a:rPr lang="en-US" dirty="0" smtClean="0"/>
              <a:t>           </a:t>
            </a:r>
            <a:r>
              <a:rPr lang="kk-KZ" dirty="0" smtClean="0"/>
              <a:t>, ал зарядтар әр аттас болса,  </a:t>
            </a:r>
            <a:r>
              <a:rPr lang="en-US" dirty="0" smtClean="0"/>
              <a:t>         </a:t>
            </a:r>
            <a:r>
              <a:rPr lang="kk-KZ" dirty="0" smtClean="0"/>
              <a:t>болады. </a:t>
            </a:r>
          </a:p>
          <a:p>
            <a:r>
              <a:rPr lang="kk-KZ" dirty="0" smtClean="0"/>
              <a:t>мұндағы </a:t>
            </a:r>
            <a:r>
              <a:rPr lang="el-GR" dirty="0" smtClean="0"/>
              <a:t>ε</a:t>
            </a:r>
            <a:r>
              <a:rPr lang="en-US" dirty="0" smtClean="0"/>
              <a:t> </a:t>
            </a:r>
            <a:r>
              <a:rPr lang="kk-KZ" dirty="0" smtClean="0"/>
              <a:t>-</a:t>
            </a:r>
            <a:r>
              <a:rPr lang="en-US" dirty="0" smtClean="0"/>
              <a:t> </a:t>
            </a:r>
            <a:r>
              <a:rPr lang="kk-KZ" dirty="0" smtClean="0"/>
              <a:t>өлшем бірлігі жоқ, ортаның электрлік қасиетін көрсетуші </a:t>
            </a:r>
            <a:r>
              <a:rPr lang="kk-KZ" i="1" dirty="0" smtClean="0"/>
              <a:t>диэлектрлік өтімділік </a:t>
            </a:r>
            <a:r>
              <a:rPr lang="kk-KZ" dirty="0" smtClean="0"/>
              <a:t>деп аталатын физикалық шама. Вакуум үшін  болады.</a:t>
            </a:r>
            <a:endParaRPr lang="ru-RU" dirty="0"/>
          </a:p>
        </p:txBody>
      </p:sp>
      <p:graphicFrame>
        <p:nvGraphicFramePr>
          <p:cNvPr id="30722" name="Object 2"/>
          <p:cNvGraphicFramePr>
            <a:graphicFrameLocks noChangeAspect="1"/>
          </p:cNvGraphicFramePr>
          <p:nvPr/>
        </p:nvGraphicFramePr>
        <p:xfrm>
          <a:off x="3419872" y="332656"/>
          <a:ext cx="2627313" cy="1090613"/>
        </p:xfrm>
        <a:graphic>
          <a:graphicData uri="http://schemas.openxmlformats.org/presentationml/2006/ole">
            <mc:AlternateContent xmlns:mc="http://schemas.openxmlformats.org/markup-compatibility/2006">
              <mc:Choice xmlns:v="urn:schemas-microsoft-com:vml" Requires="v">
                <p:oleObj spid="_x0000_s4107" name="Формула" r:id="rId3" imgW="1016000" imgH="419100" progId="">
                  <p:embed/>
                </p:oleObj>
              </mc:Choice>
              <mc:Fallback>
                <p:oleObj name="Формула" r:id="rId3" imgW="1016000" imgH="4191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32656"/>
                        <a:ext cx="2627313" cy="1090613"/>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30723" name="Object 3"/>
          <p:cNvGraphicFramePr>
            <a:graphicFrameLocks noChangeAspect="1"/>
          </p:cNvGraphicFramePr>
          <p:nvPr/>
        </p:nvGraphicFramePr>
        <p:xfrm>
          <a:off x="1187624" y="260648"/>
          <a:ext cx="1728787" cy="1196975"/>
        </p:xfrm>
        <a:graphic>
          <a:graphicData uri="http://schemas.openxmlformats.org/presentationml/2006/ole">
            <mc:AlternateContent xmlns:mc="http://schemas.openxmlformats.org/markup-compatibility/2006">
              <mc:Choice xmlns:v="urn:schemas-microsoft-com:vml" Requires="v">
                <p:oleObj spid="_x0000_s4108" name="Формула" r:id="rId5" imgW="622030" imgH="431613" progId="">
                  <p:embed/>
                </p:oleObj>
              </mc:Choice>
              <mc:Fallback>
                <p:oleObj name="Формула" r:id="rId5" imgW="622030" imgH="43161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60648"/>
                        <a:ext cx="17287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4"/>
          <p:cNvGraphicFramePr>
            <a:graphicFrameLocks noChangeAspect="1"/>
          </p:cNvGraphicFramePr>
          <p:nvPr/>
        </p:nvGraphicFramePr>
        <p:xfrm>
          <a:off x="2123728" y="5661248"/>
          <a:ext cx="4968875" cy="647700"/>
        </p:xfrm>
        <a:graphic>
          <a:graphicData uri="http://schemas.openxmlformats.org/presentationml/2006/ole">
            <mc:AlternateContent xmlns:mc="http://schemas.openxmlformats.org/markup-compatibility/2006">
              <mc:Choice xmlns:v="urn:schemas-microsoft-com:vml" Requires="v">
                <p:oleObj spid="_x0000_s4109" name="Формула" r:id="rId7" imgW="1828800" imgH="241300" progId="">
                  <p:embed/>
                </p:oleObj>
              </mc:Choice>
              <mc:Fallback>
                <p:oleObj name="Формула" r:id="rId7" imgW="1828800" imgH="24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3728" y="5661248"/>
                        <a:ext cx="496887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35" name="Object 15"/>
          <p:cNvGraphicFramePr>
            <a:graphicFrameLocks noChangeAspect="1"/>
          </p:cNvGraphicFramePr>
          <p:nvPr/>
        </p:nvGraphicFramePr>
        <p:xfrm>
          <a:off x="5652120" y="3501008"/>
          <a:ext cx="864096" cy="432048"/>
        </p:xfrm>
        <a:graphic>
          <a:graphicData uri="http://schemas.openxmlformats.org/presentationml/2006/ole">
            <mc:AlternateContent xmlns:mc="http://schemas.openxmlformats.org/markup-compatibility/2006">
              <mc:Choice xmlns:v="urn:schemas-microsoft-com:vml" Requires="v">
                <p:oleObj spid="_x0000_s4110" r:id="rId9" imgW="418918" imgH="215806" progId="Equation.3">
                  <p:embed/>
                </p:oleObj>
              </mc:Choice>
              <mc:Fallback>
                <p:oleObj r:id="rId9" imgW="418918"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0" y="3501008"/>
                        <a:ext cx="864096"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37" name="Object 17"/>
          <p:cNvGraphicFramePr>
            <a:graphicFrameLocks noChangeAspect="1"/>
          </p:cNvGraphicFramePr>
          <p:nvPr/>
        </p:nvGraphicFramePr>
        <p:xfrm>
          <a:off x="7308304" y="2852936"/>
          <a:ext cx="720080" cy="352039"/>
        </p:xfrm>
        <a:graphic>
          <a:graphicData uri="http://schemas.openxmlformats.org/presentationml/2006/ole">
            <mc:AlternateContent xmlns:mc="http://schemas.openxmlformats.org/markup-compatibility/2006">
              <mc:Choice xmlns:v="urn:schemas-microsoft-com:vml" Requires="v">
                <p:oleObj spid="_x0000_s4111" r:id="rId11" imgW="431613" imgH="215806" progId="Equation.3">
                  <p:embed/>
                </p:oleObj>
              </mc:Choice>
              <mc:Fallback>
                <p:oleObj r:id="rId11" imgW="431613"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8304" y="2852936"/>
                        <a:ext cx="720080" cy="352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39" name="Object 19"/>
          <p:cNvGraphicFramePr>
            <a:graphicFrameLocks noChangeAspect="1"/>
          </p:cNvGraphicFramePr>
          <p:nvPr/>
        </p:nvGraphicFramePr>
        <p:xfrm>
          <a:off x="1907704" y="3501008"/>
          <a:ext cx="792088" cy="396044"/>
        </p:xfrm>
        <a:graphic>
          <a:graphicData uri="http://schemas.openxmlformats.org/presentationml/2006/ole">
            <mc:AlternateContent xmlns:mc="http://schemas.openxmlformats.org/markup-compatibility/2006">
              <mc:Choice xmlns:v="urn:schemas-microsoft-com:vml" Requires="v">
                <p:oleObj spid="_x0000_s4112" r:id="rId13" imgW="418918" imgH="215806" progId="Equation.3">
                  <p:embed/>
                </p:oleObj>
              </mc:Choice>
              <mc:Fallback>
                <p:oleObj r:id="rId13" imgW="418918" imgH="21580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7704" y="3501008"/>
                        <a:ext cx="792088" cy="396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41" name="Object 21"/>
          <p:cNvGraphicFramePr>
            <a:graphicFrameLocks noChangeAspect="1"/>
          </p:cNvGraphicFramePr>
          <p:nvPr/>
        </p:nvGraphicFramePr>
        <p:xfrm>
          <a:off x="3923928" y="3501008"/>
          <a:ext cx="792088" cy="387243"/>
        </p:xfrm>
        <a:graphic>
          <a:graphicData uri="http://schemas.openxmlformats.org/presentationml/2006/ole">
            <mc:AlternateContent xmlns:mc="http://schemas.openxmlformats.org/markup-compatibility/2006">
              <mc:Choice xmlns:v="urn:schemas-microsoft-com:vml" Requires="v">
                <p:oleObj spid="_x0000_s4113" r:id="rId15" imgW="431613" imgH="215806" progId="Equation.3">
                  <p:embed/>
                </p:oleObj>
              </mc:Choice>
              <mc:Fallback>
                <p:oleObj r:id="rId15" imgW="431613" imgH="21580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3928" y="3501008"/>
                        <a:ext cx="792088" cy="387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43" name="Object 23"/>
          <p:cNvGraphicFramePr>
            <a:graphicFrameLocks noChangeAspect="1"/>
          </p:cNvGraphicFramePr>
          <p:nvPr/>
        </p:nvGraphicFramePr>
        <p:xfrm>
          <a:off x="6732240" y="3573016"/>
          <a:ext cx="720080" cy="333696"/>
        </p:xfrm>
        <a:graphic>
          <a:graphicData uri="http://schemas.openxmlformats.org/presentationml/2006/ole">
            <mc:AlternateContent xmlns:mc="http://schemas.openxmlformats.org/markup-compatibility/2006">
              <mc:Choice xmlns:v="urn:schemas-microsoft-com:vml" Requires="v">
                <p:oleObj spid="_x0000_s4114" r:id="rId17" imgW="393359" imgH="177646" progId="Equation.3">
                  <p:embed/>
                </p:oleObj>
              </mc:Choice>
              <mc:Fallback>
                <p:oleObj r:id="rId17" imgW="393359"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2240" y="3573016"/>
                        <a:ext cx="720080" cy="333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45" name="Object 25"/>
          <p:cNvGraphicFramePr>
            <a:graphicFrameLocks noChangeAspect="1"/>
          </p:cNvGraphicFramePr>
          <p:nvPr/>
        </p:nvGraphicFramePr>
        <p:xfrm>
          <a:off x="4572000" y="3861048"/>
          <a:ext cx="792088" cy="367065"/>
        </p:xfrm>
        <a:graphic>
          <a:graphicData uri="http://schemas.openxmlformats.org/presentationml/2006/ole">
            <mc:AlternateContent xmlns:mc="http://schemas.openxmlformats.org/markup-compatibility/2006">
              <mc:Choice xmlns:v="urn:schemas-microsoft-com:vml" Requires="v">
                <p:oleObj spid="_x0000_s4115" r:id="rId19" imgW="393359" imgH="177646" progId="Equation.3">
                  <p:embed/>
                </p:oleObj>
              </mc:Choice>
              <mc:Fallback>
                <p:oleObj r:id="rId19" imgW="393359"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3861048"/>
                        <a:ext cx="792088" cy="367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2821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71600" y="4581128"/>
            <a:ext cx="7772400" cy="1261120"/>
          </a:xfrm>
        </p:spPr>
        <p:style>
          <a:lnRef idx="2">
            <a:schemeClr val="accent1"/>
          </a:lnRef>
          <a:fillRef idx="1">
            <a:schemeClr val="lt1"/>
          </a:fillRef>
          <a:effectRef idx="0">
            <a:schemeClr val="accent1"/>
          </a:effectRef>
          <a:fontRef idx="minor">
            <a:schemeClr val="dk1"/>
          </a:fontRef>
        </p:style>
        <p:txBody>
          <a:bodyPr>
            <a:normAutofit/>
          </a:bodyPr>
          <a:lstStyle/>
          <a:p>
            <a:pPr marL="0" lvl="0" indent="0" fontAlgn="base">
              <a:spcBef>
                <a:spcPct val="0"/>
              </a:spcBef>
              <a:spcAft>
                <a:spcPct val="0"/>
              </a:spcAft>
              <a:buClrTx/>
              <a:buSzTx/>
              <a:buNone/>
            </a:pPr>
            <a:r>
              <a:rPr lang="kk-KZ" altLang="ko-KR" sz="2000" dirty="0" smtClean="0">
                <a:latin typeface="Times New Roman" pitchFamily="18" charset="0"/>
                <a:ea typeface="Times New Roman" pitchFamily="18" charset="0"/>
                <a:cs typeface="Times New Roman" pitchFamily="18" charset="0"/>
              </a:rPr>
              <a:t>Егер де әсерлесуші зарядтар вакуумда емес, қандай да бір ортада орналасқан болса, онда Кулон заңы былай жазылады:</a:t>
            </a:r>
            <a:endParaRPr lang="ru-RU" altLang="ko-KR" sz="2000" dirty="0" smtClean="0">
              <a:latin typeface="Times New Roman" pitchFamily="18" charset="0"/>
              <a:ea typeface="Times New Roman" pitchFamily="18" charset="0"/>
              <a:cs typeface="Times New Roman" pitchFamily="18" charset="0"/>
            </a:endParaRPr>
          </a:p>
        </p:txBody>
      </p:sp>
      <p:sp>
        <p:nvSpPr>
          <p:cNvPr id="32770" name="Rectangle 2"/>
          <p:cNvSpPr>
            <a:spLocks noChangeArrowheads="1"/>
          </p:cNvSpPr>
          <p:nvPr/>
        </p:nvSpPr>
        <p:spPr bwMode="auto">
          <a:xfrm>
            <a:off x="0" y="2280691"/>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ko-K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altLang="ko-K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2769" name="Object 1"/>
          <p:cNvGraphicFramePr>
            <a:graphicFrameLocks noChangeAspect="1"/>
          </p:cNvGraphicFramePr>
          <p:nvPr/>
        </p:nvGraphicFramePr>
        <p:xfrm>
          <a:off x="3851920" y="5157192"/>
          <a:ext cx="1376164" cy="851911"/>
        </p:xfrm>
        <a:graphic>
          <a:graphicData uri="http://schemas.openxmlformats.org/presentationml/2006/ole">
            <mc:AlternateContent xmlns:mc="http://schemas.openxmlformats.org/markup-compatibility/2006">
              <mc:Choice xmlns:v="urn:schemas-microsoft-com:vml" Requires="v">
                <p:oleObj spid="_x0000_s5127" r:id="rId3" imgW="698197" imgH="431613" progId="Equation.3">
                  <p:embed/>
                </p:oleObj>
              </mc:Choice>
              <mc:Fallback>
                <p:oleObj r:id="rId3" imgW="69819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157192"/>
                        <a:ext cx="1376164" cy="851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1" name="Rectangle 3"/>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331640" y="764704"/>
            <a:ext cx="6264696" cy="830997"/>
          </a:xfrm>
          <a:prstGeom prst="rect">
            <a:avLst/>
          </a:prstGeom>
        </p:spPr>
        <p:txBody>
          <a:bodyPr wrap="square">
            <a:spAutoFit/>
          </a:bodyPr>
          <a:lstStyle/>
          <a:p>
            <a:r>
              <a:rPr lang="kk-KZ" sz="2400" b="1" dirty="0" smtClean="0">
                <a:latin typeface="Times New Roman" pitchFamily="18" charset="0"/>
                <a:cs typeface="Times New Roman" pitchFamily="18" charset="0"/>
              </a:rPr>
              <a:t>Векторлық түрде Кулон заңы былай жазылады: </a:t>
            </a:r>
            <a:endParaRPr lang="ru-RU" sz="2400" b="1" dirty="0">
              <a:latin typeface="Times New Roman" pitchFamily="18" charset="0"/>
              <a:cs typeface="Times New Roman" pitchFamily="18" charset="0"/>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772" name="Object 4"/>
          <p:cNvGraphicFramePr>
            <a:graphicFrameLocks noChangeAspect="1"/>
          </p:cNvGraphicFramePr>
          <p:nvPr/>
        </p:nvGraphicFramePr>
        <p:xfrm>
          <a:off x="3347864" y="980728"/>
          <a:ext cx="2160240" cy="1040116"/>
        </p:xfrm>
        <a:graphic>
          <a:graphicData uri="http://schemas.openxmlformats.org/presentationml/2006/ole">
            <mc:AlternateContent xmlns:mc="http://schemas.openxmlformats.org/markup-compatibility/2006">
              <mc:Choice xmlns:v="urn:schemas-microsoft-com:vml" Requires="v">
                <p:oleObj spid="_x0000_s5128" r:id="rId5" imgW="1002865" imgH="583947" progId="Equation.3">
                  <p:embed/>
                </p:oleObj>
              </mc:Choice>
              <mc:Fallback>
                <p:oleObj r:id="rId5" imgW="1002865" imgH="58394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980728"/>
                        <a:ext cx="2160240" cy="1040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6" name="Object 8"/>
          <p:cNvGraphicFramePr>
            <a:graphicFrameLocks noChangeAspect="1"/>
          </p:cNvGraphicFramePr>
          <p:nvPr/>
        </p:nvGraphicFramePr>
        <p:xfrm>
          <a:off x="1259632" y="2276872"/>
          <a:ext cx="360040" cy="391348"/>
        </p:xfrm>
        <a:graphic>
          <a:graphicData uri="http://schemas.openxmlformats.org/presentationml/2006/ole">
            <mc:AlternateContent xmlns:mc="http://schemas.openxmlformats.org/markup-compatibility/2006">
              <mc:Choice xmlns:v="urn:schemas-microsoft-com:vml" Requires="v">
                <p:oleObj spid="_x0000_s5129" r:id="rId7" imgW="228600" imgH="241300" progId="Equation.3">
                  <p:embed/>
                </p:oleObj>
              </mc:Choice>
              <mc:Fallback>
                <p:oleObj r:id="rId7" imgW="2286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2276872"/>
                        <a:ext cx="360040" cy="391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6"/>
          <p:cNvGraphicFramePr>
            <a:graphicFrameLocks noChangeAspect="1"/>
          </p:cNvGraphicFramePr>
          <p:nvPr/>
        </p:nvGraphicFramePr>
        <p:xfrm>
          <a:off x="2051720" y="2780928"/>
          <a:ext cx="792088" cy="729963"/>
        </p:xfrm>
        <a:graphic>
          <a:graphicData uri="http://schemas.openxmlformats.org/presentationml/2006/ole">
            <mc:AlternateContent xmlns:mc="http://schemas.openxmlformats.org/markup-compatibility/2006">
              <mc:Choice xmlns:v="urn:schemas-microsoft-com:vml" Requires="v">
                <p:oleObj spid="_x0000_s5130" r:id="rId9" imgW="469696" imgH="431613" progId="Equation.3">
                  <p:embed/>
                </p:oleObj>
              </mc:Choice>
              <mc:Fallback>
                <p:oleObj r:id="rId9" imgW="469696"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2780928"/>
                        <a:ext cx="792088" cy="72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0" name="Rectangle 12"/>
          <p:cNvSpPr>
            <a:spLocks noChangeArrowheads="1"/>
          </p:cNvSpPr>
          <p:nvPr/>
        </p:nvSpPr>
        <p:spPr bwMode="auto">
          <a:xfrm>
            <a:off x="1115616" y="2060848"/>
            <a:ext cx="7344816"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k-KZ" sz="2000" dirty="0" smtClean="0">
                <a:latin typeface="Times New Roman" pitchFamily="18" charset="0"/>
                <a:cs typeface="Times New Roman" pitchFamily="18" charset="0"/>
              </a:rPr>
              <a:t>Мұндағы,</a:t>
            </a:r>
            <a:r>
              <a:rPr lang="en-US" sz="2000" dirty="0" smtClean="0">
                <a:latin typeface="Times New Roman" pitchFamily="18" charset="0"/>
                <a:cs typeface="Times New Roman" pitchFamily="18" charset="0"/>
              </a:rPr>
              <a:t>   </a:t>
            </a:r>
          </a:p>
          <a:p>
            <a:pPr lvl="0" algn="just" fontAlgn="base">
              <a:spcBef>
                <a:spcPct val="0"/>
              </a:spcBef>
              <a:spcAft>
                <a:spcPct val="0"/>
              </a:spcAft>
            </a:pPr>
            <a:r>
              <a:rPr lang="kk-KZ"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бірінші зарядқа екінші зарядтың әсер етуші күші, </a:t>
            </a:r>
            <a:endParaRPr lang="en-US" sz="2000" dirty="0" smtClean="0">
              <a:latin typeface="Times New Roman" pitchFamily="18" charset="0"/>
              <a:cs typeface="Times New Roman" pitchFamily="18" charset="0"/>
            </a:endParaRPr>
          </a:p>
          <a:p>
            <a:pPr lvl="0" algn="just" fontAlgn="base">
              <a:spcBef>
                <a:spcPct val="0"/>
              </a:spcBef>
              <a:spcAft>
                <a:spcPct val="0"/>
              </a:spcAft>
            </a:pPr>
            <a:r>
              <a:rPr lang="en-US"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 бірінші зарядтан екінші зарядқа бағытталған радиус-вектор,      .     Бұл теңдеу аттас зарядтардың бірін-бірі тебетіндігін, әр аттас зарядтардың бірін-бірі тартатындығын көрсетеді.</a:t>
            </a:r>
            <a:r>
              <a:rPr lang="en-US"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 </a:t>
            </a:r>
            <a:endParaRPr kumimoji="0" lang="ru-RU" altLang="ko-K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8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781" name="Object 13"/>
          <p:cNvGraphicFramePr>
            <a:graphicFrameLocks noChangeAspect="1"/>
          </p:cNvGraphicFramePr>
          <p:nvPr/>
        </p:nvGraphicFramePr>
        <p:xfrm>
          <a:off x="1619672" y="2492896"/>
          <a:ext cx="432048" cy="676249"/>
        </p:xfrm>
        <a:graphic>
          <a:graphicData uri="http://schemas.openxmlformats.org/presentationml/2006/ole">
            <mc:AlternateContent xmlns:mc="http://schemas.openxmlformats.org/markup-compatibility/2006">
              <mc:Choice xmlns:v="urn:schemas-microsoft-com:vml" Requires="v">
                <p:oleObj spid="_x0000_s5131" r:id="rId11" imgW="203024" imgH="304536" progId="Equation.3">
                  <p:embed/>
                </p:oleObj>
              </mc:Choice>
              <mc:Fallback>
                <p:oleObj r:id="rId11" imgW="203024" imgH="30453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672" y="2492896"/>
                        <a:ext cx="432048" cy="6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9815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normAutofit fontScale="90000"/>
          </a:bodyPr>
          <a:lstStyle/>
          <a:p>
            <a:pPr eaLnBrk="1" hangingPunct="1"/>
            <a:r>
              <a:rPr lang="ru-RU" sz="3600" dirty="0" smtClean="0">
                <a:solidFill>
                  <a:srgbClr val="003399"/>
                </a:solidFill>
                <a:latin typeface="Times New Roman" pitchFamily="18" charset="0"/>
                <a:cs typeface="Times New Roman" pitchFamily="18" charset="0"/>
              </a:rPr>
              <a:t>3. Электростатикалық өріс. </a:t>
            </a:r>
            <a:br>
              <a:rPr lang="ru-RU" sz="3600" dirty="0" smtClean="0">
                <a:solidFill>
                  <a:srgbClr val="003399"/>
                </a:solidFill>
                <a:latin typeface="Times New Roman" pitchFamily="18" charset="0"/>
                <a:cs typeface="Times New Roman" pitchFamily="18" charset="0"/>
              </a:rPr>
            </a:br>
            <a:r>
              <a:rPr lang="ru-RU" sz="3600" dirty="0" smtClean="0">
                <a:solidFill>
                  <a:srgbClr val="003399"/>
                </a:solidFill>
                <a:latin typeface="Times New Roman" pitchFamily="18" charset="0"/>
                <a:cs typeface="Times New Roman" pitchFamily="18" charset="0"/>
              </a:rPr>
              <a:t> Электростатикалық өрістің кернеулігі.</a:t>
            </a:r>
            <a:r>
              <a:rPr lang="ru-RU" sz="4000" u="sng" dirty="0" smtClean="0">
                <a:latin typeface="Times New Roman" pitchFamily="18" charset="0"/>
                <a:cs typeface="Times New Roman" pitchFamily="18" charset="0"/>
              </a:rPr>
              <a:t> </a:t>
            </a:r>
          </a:p>
        </p:txBody>
      </p:sp>
      <p:graphicFrame>
        <p:nvGraphicFramePr>
          <p:cNvPr id="1026" name="Object 16"/>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6151" name="Формула" r:id="rId4" imgW="114120" imgH="215640" progId="">
                  <p:embed/>
                </p:oleObj>
              </mc:Choice>
              <mc:Fallback>
                <p:oleObj name="Формула" r:id="rId4" imgW="11412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6"/>
          <p:cNvSpPr>
            <a:spLocks noChangeArrowheads="1"/>
          </p:cNvSpPr>
          <p:nvPr/>
        </p:nvSpPr>
        <p:spPr bwMode="auto">
          <a:xfrm>
            <a:off x="251521" y="1272550"/>
            <a:ext cx="2592288" cy="3477875"/>
          </a:xfrm>
          <a:prstGeom prst="rect">
            <a:avLst/>
          </a:prstGeom>
          <a:noFill/>
          <a:ln w="9525">
            <a:noFill/>
            <a:miter lim="800000"/>
            <a:headEnd/>
            <a:tailEnd/>
          </a:ln>
          <a:effectLst/>
        </p:spPr>
        <p:txBody>
          <a:bodyPr wrap="square" anchor="ctr">
            <a:spAutoFit/>
          </a:bodyPr>
          <a:lstStyle/>
          <a:p>
            <a:pPr algn="just">
              <a:tabLst>
                <a:tab pos="457200" algn="l"/>
              </a:tabLst>
            </a:pPr>
            <a:r>
              <a:rPr lang="ru-RU" sz="2000" dirty="0">
                <a:solidFill>
                  <a:srgbClr val="990099"/>
                </a:solidFill>
                <a:effectLst>
                  <a:outerShdw blurRad="38100" dist="38100" dir="2700000" algn="tl">
                    <a:srgbClr val="C0C0C0"/>
                  </a:outerShdw>
                </a:effectLst>
                <a:latin typeface="Times New Roman" pitchFamily="18" charset="0"/>
                <a:cs typeface="Times New Roman" pitchFamily="18" charset="0"/>
              </a:rPr>
              <a:t>Берілген нүктедегі </a:t>
            </a:r>
            <a:r>
              <a:rPr lang="ru-RU" sz="2000" dirty="0">
                <a:solidFill>
                  <a:srgbClr val="990099"/>
                </a:solidFill>
                <a:latin typeface="Times New Roman" pitchFamily="18" charset="0"/>
                <a:cs typeface="Times New Roman" pitchFamily="18" charset="0"/>
              </a:rPr>
              <a:t>Электростатикалық өрістің кернеулігі</a:t>
            </a:r>
            <a:r>
              <a:rPr lang="ru-RU" sz="2000" dirty="0">
                <a:solidFill>
                  <a:srgbClr val="FF0000"/>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өрістің осы нүктесінде орналасқан бірлік оң зарядқа әсер ететін күшпен анықталатын физикалық шама болып табылады. </a:t>
            </a:r>
          </a:p>
          <a:p>
            <a:pPr eaLnBrk="0" hangingPunct="0">
              <a:tabLst>
                <a:tab pos="457200" algn="l"/>
              </a:tabLst>
            </a:pPr>
            <a:endParaRPr lang="ru-RU" sz="2000" dirty="0">
              <a:solidFill>
                <a:schemeClr val="tx1"/>
              </a:solidFill>
              <a:latin typeface="Arial" charset="0"/>
              <a:cs typeface="Arial" charset="0"/>
            </a:endParaRPr>
          </a:p>
        </p:txBody>
      </p:sp>
      <p:sp>
        <p:nvSpPr>
          <p:cNvPr id="1032" name="Rectangle 8"/>
          <p:cNvSpPr>
            <a:spLocks noChangeArrowheads="1"/>
          </p:cNvSpPr>
          <p:nvPr/>
        </p:nvSpPr>
        <p:spPr bwMode="auto">
          <a:xfrm>
            <a:off x="3132138" y="4365625"/>
            <a:ext cx="5783262" cy="22256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a:r>
              <a:rPr lang="ru-RU" sz="2000" dirty="0"/>
              <a:t>Е векторының бағыты сол өрістегі оң зарядқа әсер ететін күштің бағытымен сәйкес келеді. Егер өріс оң зарядтан турса, онда Е векторы радиус-вектордың бойымен зарядтан сыртқы ортаға бағытталады (оң зарядтан тебіледі); егер өріс теріс зарядтан турса, онда  Е векторы зарядқа қарай бағытталады. </a:t>
            </a:r>
            <a:endParaRPr lang="ru-RU" sz="2000" dirty="0">
              <a:solidFill>
                <a:schemeClr val="tx1"/>
              </a:solidFill>
              <a:latin typeface="Arial" charset="0"/>
              <a:cs typeface="Arial" charset="0"/>
            </a:endParaRPr>
          </a:p>
        </p:txBody>
      </p:sp>
      <p:sp>
        <p:nvSpPr>
          <p:cNvPr id="1033" name="Rectangle 9"/>
          <p:cNvSpPr>
            <a:spLocks noChangeArrowheads="1"/>
          </p:cNvSpPr>
          <p:nvPr/>
        </p:nvSpPr>
        <p:spPr bwMode="auto">
          <a:xfrm>
            <a:off x="4211638" y="1557338"/>
            <a:ext cx="4572000" cy="1384995"/>
          </a:xfrm>
          <a:prstGeom prst="rect">
            <a:avLst/>
          </a:prstGeom>
          <a:noFill/>
          <a:ln w="9525">
            <a:noFill/>
            <a:miter lim="800000"/>
            <a:headEnd/>
            <a:tailEnd/>
          </a:ln>
        </p:spPr>
        <p:txBody>
          <a:bodyPr>
            <a:spAutoFit/>
          </a:bodyPr>
          <a:lstStyle/>
          <a:p>
            <a:pPr eaLnBrk="0" hangingPunct="0">
              <a:spcBef>
                <a:spcPct val="50000"/>
              </a:spcBef>
            </a:pPr>
            <a:r>
              <a:rPr lang="ru-RU" sz="2400" dirty="0">
                <a:solidFill>
                  <a:srgbClr val="003399"/>
                </a:solidFill>
                <a:latin typeface="Times New Roman" pitchFamily="18" charset="0"/>
                <a:cs typeface="Times New Roman" pitchFamily="18" charset="0"/>
              </a:rPr>
              <a:t>Вакуумдағы нүктелік заряд өрісінің кернеулігі</a:t>
            </a:r>
            <a:r>
              <a:rPr lang="ru-RU" sz="2400" dirty="0">
                <a:solidFill>
                  <a:srgbClr val="003399"/>
                </a:solidFill>
                <a:latin typeface="Times New Roman KK EK" pitchFamily="18" charset="0"/>
                <a:cs typeface="Arial" charset="0"/>
              </a:rPr>
              <a:t>	</a:t>
            </a:r>
          </a:p>
          <a:p>
            <a:pPr eaLnBrk="0" hangingPunct="0">
              <a:spcBef>
                <a:spcPct val="50000"/>
              </a:spcBef>
            </a:pPr>
            <a:endParaRPr lang="ru-RU" sz="2400" dirty="0">
              <a:solidFill>
                <a:srgbClr val="003399"/>
              </a:solidFill>
              <a:latin typeface="Times New Roman KK EK" pitchFamily="18" charset="0"/>
              <a:cs typeface="Arial" charset="0"/>
            </a:endParaRPr>
          </a:p>
        </p:txBody>
      </p:sp>
      <p:sp>
        <p:nvSpPr>
          <p:cNvPr id="1034" name="Rectangle 10"/>
          <p:cNvSpPr>
            <a:spLocks noChangeArrowheads="1"/>
          </p:cNvSpPr>
          <p:nvPr/>
        </p:nvSpPr>
        <p:spPr bwMode="auto">
          <a:xfrm>
            <a:off x="5652120" y="2636912"/>
            <a:ext cx="1243013" cy="366713"/>
          </a:xfrm>
          <a:prstGeom prst="rect">
            <a:avLst/>
          </a:prstGeom>
          <a:noFill/>
          <a:ln w="9525">
            <a:noFill/>
            <a:miter lim="800000"/>
            <a:headEnd/>
            <a:tailEnd/>
          </a:ln>
        </p:spPr>
        <p:txBody>
          <a:bodyPr anchor="ctr">
            <a:spAutoFit/>
          </a:bodyPr>
          <a:lstStyle/>
          <a:p>
            <a:r>
              <a:rPr lang="ru-RU" sz="1800" dirty="0">
                <a:solidFill>
                  <a:schemeClr val="tx1"/>
                </a:solidFill>
                <a:cs typeface="Arial" charset="0"/>
              </a:rPr>
              <a:t>немесе </a:t>
            </a:r>
          </a:p>
        </p:txBody>
      </p:sp>
      <p:sp>
        <p:nvSpPr>
          <p:cNvPr id="1035" name="Freeform 28"/>
          <p:cNvSpPr>
            <a:spLocks/>
          </p:cNvSpPr>
          <p:nvPr/>
        </p:nvSpPr>
        <p:spPr bwMode="auto">
          <a:xfrm>
            <a:off x="12488863" y="4908550"/>
            <a:ext cx="133350" cy="1588"/>
          </a:xfrm>
          <a:custGeom>
            <a:avLst/>
            <a:gdLst>
              <a:gd name="T0" fmla="*/ 0 w 84"/>
              <a:gd name="T1" fmla="*/ 0 h 1"/>
              <a:gd name="T2" fmla="*/ 211693147 w 84"/>
              <a:gd name="T3" fmla="*/ 0 h 1"/>
              <a:gd name="T4" fmla="*/ 0 60000 65536"/>
              <a:gd name="T5" fmla="*/ 0 60000 65536"/>
              <a:gd name="T6" fmla="*/ 0 w 84"/>
              <a:gd name="T7" fmla="*/ 0 h 1"/>
              <a:gd name="T8" fmla="*/ 84 w 84"/>
              <a:gd name="T9" fmla="*/ 1 h 1"/>
            </a:gdLst>
            <a:ahLst/>
            <a:cxnLst>
              <a:cxn ang="T4">
                <a:pos x="T0" y="T1"/>
              </a:cxn>
              <a:cxn ang="T5">
                <a:pos x="T2" y="T3"/>
              </a:cxn>
            </a:cxnLst>
            <a:rect l="T6" t="T7" r="T8" b="T9"/>
            <a:pathLst>
              <a:path w="84" h="1">
                <a:moveTo>
                  <a:pt x="0" y="0"/>
                </a:moveTo>
                <a:lnTo>
                  <a:pt x="84" y="0"/>
                </a:lnTo>
              </a:path>
            </a:pathLst>
          </a:custGeom>
          <a:noFill/>
          <a:ln w="9525">
            <a:solidFill>
              <a:schemeClr val="tx1"/>
            </a:solidFill>
            <a:round/>
            <a:headEnd/>
            <a:tailEnd type="triangle" w="med" len="med"/>
          </a:ln>
        </p:spPr>
        <p:txBody>
          <a:bodyPr/>
          <a:lstStyle/>
          <a:p>
            <a:pPr algn="ctr"/>
            <a:endParaRPr lang="kk-KZ" sz="2000"/>
          </a:p>
        </p:txBody>
      </p:sp>
      <p:sp>
        <p:nvSpPr>
          <p:cNvPr id="1036" name="Freeform 35"/>
          <p:cNvSpPr>
            <a:spLocks/>
          </p:cNvSpPr>
          <p:nvPr/>
        </p:nvSpPr>
        <p:spPr bwMode="auto">
          <a:xfrm flipV="1">
            <a:off x="5867400" y="5876925"/>
            <a:ext cx="133350" cy="101600"/>
          </a:xfrm>
          <a:custGeom>
            <a:avLst/>
            <a:gdLst>
              <a:gd name="T0" fmla="*/ 0 w 84"/>
              <a:gd name="T1" fmla="*/ 0 h 1"/>
              <a:gd name="T2" fmla="*/ 211693147 w 84"/>
              <a:gd name="T3" fmla="*/ 0 h 1"/>
              <a:gd name="T4" fmla="*/ 0 60000 65536"/>
              <a:gd name="T5" fmla="*/ 0 60000 65536"/>
              <a:gd name="T6" fmla="*/ 0 w 84"/>
              <a:gd name="T7" fmla="*/ 0 h 1"/>
              <a:gd name="T8" fmla="*/ 84 w 84"/>
              <a:gd name="T9" fmla="*/ 1 h 1"/>
            </a:gdLst>
            <a:ahLst/>
            <a:cxnLst>
              <a:cxn ang="T4">
                <a:pos x="T0" y="T1"/>
              </a:cxn>
              <a:cxn ang="T5">
                <a:pos x="T2" y="T3"/>
              </a:cxn>
            </a:cxnLst>
            <a:rect l="T6" t="T7" r="T8" b="T9"/>
            <a:pathLst>
              <a:path w="84" h="1">
                <a:moveTo>
                  <a:pt x="0" y="0"/>
                </a:moveTo>
                <a:lnTo>
                  <a:pt x="84" y="0"/>
                </a:lnTo>
              </a:path>
            </a:pathLst>
          </a:custGeom>
          <a:noFill/>
          <a:ln w="9525">
            <a:solidFill>
              <a:schemeClr val="tx1"/>
            </a:solidFill>
            <a:round/>
            <a:headEnd/>
            <a:tailEnd type="triangle" w="med" len="med"/>
          </a:ln>
        </p:spPr>
        <p:txBody>
          <a:bodyPr rot="10800000"/>
          <a:lstStyle/>
          <a:p>
            <a:pPr algn="ctr"/>
            <a:endParaRPr lang="kk-KZ" sz="2000"/>
          </a:p>
        </p:txBody>
      </p:sp>
      <p:graphicFrame>
        <p:nvGraphicFramePr>
          <p:cNvPr id="1028" name="Object 38"/>
          <p:cNvGraphicFramePr>
            <a:graphicFrameLocks noGrp="1" noChangeAspect="1"/>
          </p:cNvGraphicFramePr>
          <p:nvPr>
            <p:ph sz="half" idx="2"/>
          </p:nvPr>
        </p:nvGraphicFramePr>
        <p:xfrm>
          <a:off x="714375" y="4365625"/>
          <a:ext cx="1524000" cy="609600"/>
        </p:xfrm>
        <a:graphic>
          <a:graphicData uri="http://schemas.openxmlformats.org/presentationml/2006/ole">
            <mc:AlternateContent xmlns:mc="http://schemas.openxmlformats.org/markup-compatibility/2006">
              <mc:Choice xmlns:v="urn:schemas-microsoft-com:vml" Requires="v">
                <p:oleObj spid="_x0000_s6152" name="Формула" r:id="rId6" imgW="634680" imgH="253800" progId="">
                  <p:embed/>
                </p:oleObj>
              </mc:Choice>
              <mc:Fallback>
                <p:oleObj name="Формула" r:id="rId6" imgW="634680" imgH="2538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 y="4365625"/>
                        <a:ext cx="1524000" cy="60960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3"/>
          <p:cNvGrpSpPr>
            <a:grpSpLocks/>
          </p:cNvGrpSpPr>
          <p:nvPr/>
        </p:nvGrpSpPr>
        <p:grpSpPr bwMode="auto">
          <a:xfrm>
            <a:off x="0" y="5084763"/>
            <a:ext cx="3024188" cy="1557337"/>
            <a:chOff x="68" y="3339"/>
            <a:chExt cx="1451" cy="799"/>
          </a:xfrm>
        </p:grpSpPr>
        <p:pic>
          <p:nvPicPr>
            <p:cNvPr id="1041" name="Picture 5"/>
            <p:cNvPicPr>
              <a:picLocks noChangeAspect="1" noChangeArrowheads="1"/>
            </p:cNvPicPr>
            <p:nvPr/>
          </p:nvPicPr>
          <p:blipFill>
            <a:blip r:embed="rId8" cstate="print">
              <a:lum bright="36000"/>
            </a:blip>
            <a:srcRect/>
            <a:stretch>
              <a:fillRect/>
            </a:stretch>
          </p:blipFill>
          <p:spPr bwMode="auto">
            <a:xfrm>
              <a:off x="68" y="3339"/>
              <a:ext cx="1451" cy="799"/>
            </a:xfrm>
            <a:prstGeom prst="rect">
              <a:avLst/>
            </a:prstGeom>
            <a:noFill/>
            <a:ln w="9525">
              <a:solidFill>
                <a:srgbClr val="0066FF"/>
              </a:solidFill>
              <a:miter lim="800000"/>
              <a:headEnd/>
              <a:tailEnd/>
            </a:ln>
          </p:spPr>
        </p:pic>
        <p:sp>
          <p:nvSpPr>
            <p:cNvPr id="1042" name="Freeform 40"/>
            <p:cNvSpPr>
              <a:spLocks/>
            </p:cNvSpPr>
            <p:nvPr/>
          </p:nvSpPr>
          <p:spPr bwMode="auto">
            <a:xfrm>
              <a:off x="1167" y="3510"/>
              <a:ext cx="60" cy="3"/>
            </a:xfrm>
            <a:custGeom>
              <a:avLst/>
              <a:gdLst>
                <a:gd name="T0" fmla="*/ 0 w 60"/>
                <a:gd name="T1" fmla="*/ 0 h 3"/>
                <a:gd name="T2" fmla="*/ 60 w 60"/>
                <a:gd name="T3" fmla="*/ 3 h 3"/>
                <a:gd name="T4" fmla="*/ 0 60000 65536"/>
                <a:gd name="T5" fmla="*/ 0 60000 65536"/>
                <a:gd name="T6" fmla="*/ 0 w 60"/>
                <a:gd name="T7" fmla="*/ 0 h 3"/>
                <a:gd name="T8" fmla="*/ 60 w 60"/>
                <a:gd name="T9" fmla="*/ 3 h 3"/>
              </a:gdLst>
              <a:ahLst/>
              <a:cxnLst>
                <a:cxn ang="T4">
                  <a:pos x="T0" y="T1"/>
                </a:cxn>
                <a:cxn ang="T5">
                  <a:pos x="T2" y="T3"/>
                </a:cxn>
              </a:cxnLst>
              <a:rect l="T6" t="T7" r="T8" b="T9"/>
              <a:pathLst>
                <a:path w="60" h="3">
                  <a:moveTo>
                    <a:pt x="0" y="0"/>
                  </a:moveTo>
                  <a:lnTo>
                    <a:pt x="60" y="3"/>
                  </a:lnTo>
                </a:path>
              </a:pathLst>
            </a:custGeom>
            <a:noFill/>
            <a:ln w="9525">
              <a:solidFill>
                <a:schemeClr val="tx1"/>
              </a:solidFill>
              <a:round/>
              <a:headEnd/>
              <a:tailEnd type="triangle" w="sm" len="sm"/>
            </a:ln>
          </p:spPr>
          <p:txBody>
            <a:bodyPr/>
            <a:lstStyle/>
            <a:p>
              <a:pPr algn="ctr"/>
              <a:endParaRPr lang="kk-KZ" sz="2000"/>
            </a:p>
          </p:txBody>
        </p:sp>
        <p:sp>
          <p:nvSpPr>
            <p:cNvPr id="1043" name="Freeform 42"/>
            <p:cNvSpPr>
              <a:spLocks/>
            </p:cNvSpPr>
            <p:nvPr/>
          </p:nvSpPr>
          <p:spPr bwMode="auto">
            <a:xfrm>
              <a:off x="408" y="3822"/>
              <a:ext cx="63" cy="3"/>
            </a:xfrm>
            <a:custGeom>
              <a:avLst/>
              <a:gdLst>
                <a:gd name="T0" fmla="*/ 0 w 63"/>
                <a:gd name="T1" fmla="*/ 3 h 3"/>
                <a:gd name="T2" fmla="*/ 63 w 63"/>
                <a:gd name="T3" fmla="*/ 0 h 3"/>
                <a:gd name="T4" fmla="*/ 0 60000 65536"/>
                <a:gd name="T5" fmla="*/ 0 60000 65536"/>
                <a:gd name="T6" fmla="*/ 0 w 63"/>
                <a:gd name="T7" fmla="*/ 0 h 3"/>
                <a:gd name="T8" fmla="*/ 63 w 63"/>
                <a:gd name="T9" fmla="*/ 3 h 3"/>
              </a:gdLst>
              <a:ahLst/>
              <a:cxnLst>
                <a:cxn ang="T4">
                  <a:pos x="T0" y="T1"/>
                </a:cxn>
                <a:cxn ang="T5">
                  <a:pos x="T2" y="T3"/>
                </a:cxn>
              </a:cxnLst>
              <a:rect l="T6" t="T7" r="T8" b="T9"/>
              <a:pathLst>
                <a:path w="63" h="3">
                  <a:moveTo>
                    <a:pt x="0" y="3"/>
                  </a:moveTo>
                  <a:lnTo>
                    <a:pt x="63" y="0"/>
                  </a:lnTo>
                </a:path>
              </a:pathLst>
            </a:custGeom>
            <a:noFill/>
            <a:ln w="9525">
              <a:solidFill>
                <a:schemeClr val="tx1"/>
              </a:solidFill>
              <a:round/>
              <a:headEnd/>
              <a:tailEnd type="triangle" w="sm" len="sm"/>
            </a:ln>
          </p:spPr>
          <p:txBody>
            <a:bodyPr/>
            <a:lstStyle/>
            <a:p>
              <a:pPr algn="ctr"/>
              <a:endParaRPr lang="kk-KZ" sz="2000"/>
            </a:p>
          </p:txBody>
        </p:sp>
      </p:grpSp>
      <p:sp>
        <p:nvSpPr>
          <p:cNvPr id="1039" name="Freeform 46"/>
          <p:cNvSpPr>
            <a:spLocks/>
          </p:cNvSpPr>
          <p:nvPr/>
        </p:nvSpPr>
        <p:spPr bwMode="auto">
          <a:xfrm>
            <a:off x="3276600" y="4437063"/>
            <a:ext cx="133350" cy="1587"/>
          </a:xfrm>
          <a:custGeom>
            <a:avLst/>
            <a:gdLst>
              <a:gd name="T0" fmla="*/ 0 w 84"/>
              <a:gd name="T1" fmla="*/ 0 h 1"/>
              <a:gd name="T2" fmla="*/ 211693147 w 84"/>
              <a:gd name="T3" fmla="*/ 0 h 1"/>
              <a:gd name="T4" fmla="*/ 0 60000 65536"/>
              <a:gd name="T5" fmla="*/ 0 60000 65536"/>
              <a:gd name="T6" fmla="*/ 0 w 84"/>
              <a:gd name="T7" fmla="*/ 0 h 1"/>
              <a:gd name="T8" fmla="*/ 84 w 84"/>
              <a:gd name="T9" fmla="*/ 1 h 1"/>
            </a:gdLst>
            <a:ahLst/>
            <a:cxnLst>
              <a:cxn ang="T4">
                <a:pos x="T0" y="T1"/>
              </a:cxn>
              <a:cxn ang="T5">
                <a:pos x="T2" y="T3"/>
              </a:cxn>
            </a:cxnLst>
            <a:rect l="T6" t="T7" r="T8" b="T9"/>
            <a:pathLst>
              <a:path w="84" h="1">
                <a:moveTo>
                  <a:pt x="0" y="0"/>
                </a:moveTo>
                <a:lnTo>
                  <a:pt x="84" y="0"/>
                </a:lnTo>
              </a:path>
            </a:pathLst>
          </a:custGeom>
          <a:noFill/>
          <a:ln w="9525">
            <a:solidFill>
              <a:schemeClr val="tx1"/>
            </a:solidFill>
            <a:round/>
            <a:headEnd/>
            <a:tailEnd type="triangle" w="med" len="med"/>
          </a:ln>
        </p:spPr>
        <p:txBody>
          <a:bodyPr/>
          <a:lstStyle/>
          <a:p>
            <a:pPr algn="ctr"/>
            <a:endParaRPr lang="kk-KZ" sz="2000"/>
          </a:p>
        </p:txBody>
      </p:sp>
      <p:graphicFrame>
        <p:nvGraphicFramePr>
          <p:cNvPr id="1029" name="Object 4"/>
          <p:cNvGraphicFramePr>
            <a:graphicFrameLocks noChangeAspect="1"/>
          </p:cNvGraphicFramePr>
          <p:nvPr/>
        </p:nvGraphicFramePr>
        <p:xfrm>
          <a:off x="3707904" y="2420888"/>
          <a:ext cx="2000285" cy="1008112"/>
        </p:xfrm>
        <a:graphic>
          <a:graphicData uri="http://schemas.openxmlformats.org/presentationml/2006/ole">
            <mc:AlternateContent xmlns:mc="http://schemas.openxmlformats.org/markup-compatibility/2006">
              <mc:Choice xmlns:v="urn:schemas-microsoft-com:vml" Requires="v">
                <p:oleObj spid="_x0000_s6153" name="Формула" r:id="rId9" imgW="850680" imgH="431640" progId="">
                  <p:embed/>
                </p:oleObj>
              </mc:Choice>
              <mc:Fallback>
                <p:oleObj name="Формула" r:id="rId9" imgW="850680" imgH="4316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2420888"/>
                        <a:ext cx="2000285" cy="1008112"/>
                      </a:xfrm>
                      <a:prstGeom prst="rect">
                        <a:avLst/>
                      </a:prstGeom>
                      <a:noFill/>
                      <a:ln w="2857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 name="Freeform 46"/>
          <p:cNvSpPr>
            <a:spLocks/>
          </p:cNvSpPr>
          <p:nvPr/>
        </p:nvSpPr>
        <p:spPr bwMode="auto">
          <a:xfrm>
            <a:off x="6443663" y="5013325"/>
            <a:ext cx="133350" cy="1588"/>
          </a:xfrm>
          <a:custGeom>
            <a:avLst/>
            <a:gdLst>
              <a:gd name="T0" fmla="*/ 0 w 84"/>
              <a:gd name="T1" fmla="*/ 0 h 1"/>
              <a:gd name="T2" fmla="*/ 211693147 w 84"/>
              <a:gd name="T3" fmla="*/ 0 h 1"/>
              <a:gd name="T4" fmla="*/ 0 60000 65536"/>
              <a:gd name="T5" fmla="*/ 0 60000 65536"/>
              <a:gd name="T6" fmla="*/ 0 w 84"/>
              <a:gd name="T7" fmla="*/ 0 h 1"/>
              <a:gd name="T8" fmla="*/ 84 w 84"/>
              <a:gd name="T9" fmla="*/ 1 h 1"/>
            </a:gdLst>
            <a:ahLst/>
            <a:cxnLst>
              <a:cxn ang="T4">
                <a:pos x="T0" y="T1"/>
              </a:cxn>
              <a:cxn ang="T5">
                <a:pos x="T2" y="T3"/>
              </a:cxn>
            </a:cxnLst>
            <a:rect l="T6" t="T7" r="T8" b="T9"/>
            <a:pathLst>
              <a:path w="84" h="1">
                <a:moveTo>
                  <a:pt x="0" y="0"/>
                </a:moveTo>
                <a:lnTo>
                  <a:pt x="84" y="0"/>
                </a:lnTo>
              </a:path>
            </a:pathLst>
          </a:custGeom>
          <a:noFill/>
          <a:ln w="9525">
            <a:solidFill>
              <a:schemeClr val="tx1"/>
            </a:solidFill>
            <a:round/>
            <a:headEnd/>
            <a:tailEnd type="triangle" w="med" len="med"/>
          </a:ln>
        </p:spPr>
        <p:txBody>
          <a:bodyPr/>
          <a:lstStyle/>
          <a:p>
            <a:pPr algn="ctr"/>
            <a:endParaRPr lang="kk-KZ" sz="2000"/>
          </a:p>
        </p:txBody>
      </p:sp>
      <p:graphicFrame>
        <p:nvGraphicFramePr>
          <p:cNvPr id="1045" name="Object 4"/>
          <p:cNvGraphicFramePr>
            <a:graphicFrameLocks noChangeAspect="1"/>
          </p:cNvGraphicFramePr>
          <p:nvPr/>
        </p:nvGraphicFramePr>
        <p:xfrm>
          <a:off x="6516216" y="2492896"/>
          <a:ext cx="1366240" cy="864096"/>
        </p:xfrm>
        <a:graphic>
          <a:graphicData uri="http://schemas.openxmlformats.org/presentationml/2006/ole">
            <mc:AlternateContent xmlns:mc="http://schemas.openxmlformats.org/markup-compatibility/2006">
              <mc:Choice xmlns:v="urn:schemas-microsoft-com:vml" Requires="v">
                <p:oleObj spid="_x0000_s6154" name="Формула" r:id="rId11" imgW="622080" imgH="393480" progId="">
                  <p:embed/>
                </p:oleObj>
              </mc:Choice>
              <mc:Fallback>
                <p:oleObj name="Формула" r:id="rId11" imgW="622080" imgH="3934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6216" y="2492896"/>
                        <a:ext cx="1366240" cy="864096"/>
                      </a:xfrm>
                      <a:prstGeom prst="rect">
                        <a:avLst/>
                      </a:prstGeom>
                      <a:noFill/>
                      <a:ln w="2857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4102" name="Object 6"/>
          <p:cNvGraphicFramePr>
            <a:graphicFrameLocks noChangeAspect="1"/>
          </p:cNvGraphicFramePr>
          <p:nvPr/>
        </p:nvGraphicFramePr>
        <p:xfrm>
          <a:off x="4211960" y="3429000"/>
          <a:ext cx="3096344" cy="978498"/>
        </p:xfrm>
        <a:graphic>
          <a:graphicData uri="http://schemas.openxmlformats.org/presentationml/2006/ole">
            <mc:AlternateContent xmlns:mc="http://schemas.openxmlformats.org/markup-compatibility/2006">
              <mc:Choice xmlns:v="urn:schemas-microsoft-com:vml" Requires="v">
                <p:oleObj spid="_x0000_s6155" r:id="rId13" imgW="1752600" imgH="546100" progId="">
                  <p:embed/>
                </p:oleObj>
              </mc:Choice>
              <mc:Fallback>
                <p:oleObj r:id="rId13" imgW="1752600" imgH="5461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1960" y="3429000"/>
                        <a:ext cx="3096344" cy="978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489550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ppt_x</p:attrName>
                                        </p:attrNameLst>
                                      </p:cBhvr>
                                      <p:tavLst>
                                        <p:tav tm="0">
                                          <p:val>
                                            <p:strVal val="#ppt_x-.2"/>
                                          </p:val>
                                        </p:tav>
                                        <p:tav tm="100000">
                                          <p:val>
                                            <p:strVal val="#ppt_x"/>
                                          </p:val>
                                        </p:tav>
                                      </p:tavLst>
                                    </p:anim>
                                    <p:anim calcmode="lin" valueType="num">
                                      <p:cBhvr>
                                        <p:cTn id="8"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2105</TotalTime>
  <Words>743</Words>
  <Application>Microsoft Office PowerPoint</Application>
  <PresentationFormat>Экран (4:3)</PresentationFormat>
  <Paragraphs>59</Paragraphs>
  <Slides>13</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13</vt:i4>
      </vt:variant>
    </vt:vector>
  </HeadingPairs>
  <TitlesOfParts>
    <vt:vector size="16" baseType="lpstr">
      <vt:lpstr>Эркер</vt:lpstr>
      <vt:lpstr>Формула</vt:lpstr>
      <vt:lpstr>Microsoft Equation 3.0</vt:lpstr>
      <vt:lpstr>Презентация PowerPoint</vt:lpstr>
      <vt:lpstr>Презентация PowerPoint</vt:lpstr>
      <vt:lpstr>1.   Электр өрісі</vt:lpstr>
      <vt:lpstr>1.1. Электр зарядының сақталу заңы</vt:lpstr>
      <vt:lpstr>Презентация PowerPoint</vt:lpstr>
      <vt:lpstr>2. Кулон заңы</vt:lpstr>
      <vt:lpstr>Презентация PowerPoint</vt:lpstr>
      <vt:lpstr>Презентация PowerPoint</vt:lpstr>
      <vt:lpstr>3. Электростатикалық өріс.   Электростатикалық өрістің кернеулігі. </vt:lpstr>
      <vt:lpstr>Презентация PowerPoint</vt:lpstr>
      <vt:lpstr>Презентация PowerPoint</vt:lpstr>
      <vt:lpstr>4. Вакуумдағы электростатикалық өріс үшін Гаусс теоремасы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lenovo553</dc:creator>
  <cp:lastModifiedBy>Пользователь Windows</cp:lastModifiedBy>
  <cp:revision>122</cp:revision>
  <dcterms:created xsi:type="dcterms:W3CDTF">2020-10-29T15:07:13Z</dcterms:created>
  <dcterms:modified xsi:type="dcterms:W3CDTF">2021-10-17T14:43:56Z</dcterms:modified>
</cp:coreProperties>
</file>