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sldIdLst>
    <p:sldId id="256" r:id="rId2"/>
    <p:sldId id="300" r:id="rId3"/>
    <p:sldId id="260" r:id="rId4"/>
    <p:sldId id="261" r:id="rId5"/>
    <p:sldId id="307" r:id="rId6"/>
    <p:sldId id="308" r:id="rId7"/>
    <p:sldId id="296" r:id="rId8"/>
    <p:sldId id="271" r:id="rId9"/>
    <p:sldId id="273" r:id="rId10"/>
    <p:sldId id="274" r:id="rId11"/>
    <p:sldId id="288" r:id="rId12"/>
    <p:sldId id="309" r:id="rId13"/>
    <p:sldId id="276" r:id="rId14"/>
    <p:sldId id="30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578B-1EDB-4AE4-8A5C-5B3AECEE8C25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EF75-C417-4A86-9FB5-3F05101D8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3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FBDBC70F-CCCC-4627-88D2-A7343373D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211E6D8-3839-4C22-8B56-FFA73174C3B5}" type="slidenum">
              <a:rPr lang="ru-RU" altLang="ru-RU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ru-RU" altLang="ru-RU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xmlns="" id="{4A4AD597-2307-407B-8BE4-CE5219C8EB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xmlns="" id="{2CD6DA85-A443-408C-839B-FC258A0B8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k-KZ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A52B9449-6C04-44B6-B34A-F3E152FEB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1F7FD2A-13C2-487E-9C2B-04E87D02B097}" type="slidenum">
              <a:rPr lang="ru-RU" altLang="ru-RU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ru-RU" altLang="ru-RU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3E89EB37-69E7-4604-91CD-5BBE97B86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29FF0595-ED2C-4C53-A54C-7C61C2A22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k-KZ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D3E26F-C708-4D6D-835D-30A49CF4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D93A6-5AD5-459F-9E5F-2280466A5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5C6F404-F7B3-4C54-B291-F14FDADC8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A0FB5-25F6-4F92-BA4C-569FE6AA0A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434131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88640"/>
            <a:ext cx="7560840" cy="49077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М.Өтемісов атындағы Батыс Қазақстан университеті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85786" cy="5485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3484" y="3234793"/>
            <a:ext cx="5437112" cy="1396127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Дәріс 2. </a:t>
            </a:r>
          </a:p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Электрстатикалық өріс потенциалы, жұмыс</a:t>
            </a:r>
            <a:r>
              <a:rPr lang="kk-KZ" dirty="0"/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623731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2021 жыл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91683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800" b="1" dirty="0"/>
              <a:t>Электр және магнетизм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82157" y="5443775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Физ.-мат.ғ.к.ғ доцент Кушеккалиев А.Н.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61EA3B9C-0219-42F9-A9D9-F6C8CF1E1F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14375"/>
            <a:ext cx="8435975" cy="28876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3600"/>
              <a:t>   </a:t>
            </a:r>
            <a:r>
              <a:rPr lang="kk-KZ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 KK EK" pitchFamily="18" charset="0"/>
              </a:rPr>
              <a:t>Сонымен қатар 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 KK EK" pitchFamily="18" charset="0"/>
              </a:rPr>
              <a:t>1 нүктесіне 2 нүктесіне электростатикалық өріс күшінің әсерінен орын ауыстырған  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 KK EK" pitchFamily="18" charset="0"/>
              </a:rPr>
              <a:t>q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KK EK" pitchFamily="18" charset="0"/>
              </a:rPr>
              <a:t>0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 KK EK" pitchFamily="18" charset="0"/>
              </a:rPr>
              <a:t>  зарядтың жұмысы мына түрде беріле алады :</a:t>
            </a:r>
          </a:p>
          <a:p>
            <a:pPr eaLnBrk="1" hangingPunct="1"/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  <a:latin typeface="Times New Roman KK EK" pitchFamily="18" charset="0"/>
            </a:endParaRP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xmlns="" id="{9029611B-6094-4B92-8F8E-8830F04A5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3429000"/>
          <a:ext cx="3167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Формула" r:id="rId3" imgW="863280" imgH="279360" progId="Equation.3">
                  <p:embed/>
                </p:oleObj>
              </mc:Choice>
              <mc:Fallback>
                <p:oleObj name="Формула" r:id="rId3" imgW="863280" imgH="279360" progId="Equation.3">
                  <p:embed/>
                  <p:pic>
                    <p:nvPicPr>
                      <p:cNvPr id="11269" name="Object 4">
                        <a:extLst>
                          <a:ext uri="{FF2B5EF4-FFF2-40B4-BE49-F238E27FC236}">
                            <a16:creationId xmlns:a16="http://schemas.microsoft.com/office/drawing/2014/main" xmlns="" id="{9029611B-6094-4B92-8F8E-8830F04A51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429000"/>
                        <a:ext cx="3167063" cy="10271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2B0734A9-AA26-4E94-B362-097A0B229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4000" b="1">
                <a:solidFill>
                  <a:srgbClr val="003399"/>
                </a:solidFill>
                <a:latin typeface="Times New Roman KK EK" pitchFamily="18" charset="0"/>
              </a:rPr>
              <a:t>Электр өріс потенциалы</a:t>
            </a:r>
            <a:endParaRPr lang="ru-RU" altLang="ru-RU" sz="4000" b="1">
              <a:solidFill>
                <a:srgbClr val="003399"/>
              </a:solidFill>
              <a:latin typeface="Times New Roman KK EK" pitchFamily="18" charset="0"/>
            </a:endParaRPr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xmlns="" id="{8FAA2729-BBF2-4DAD-804D-C27762430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24" name="Object 12">
            <a:extLst>
              <a:ext uri="{FF2B5EF4-FFF2-40B4-BE49-F238E27FC236}">
                <a16:creationId xmlns:a16="http://schemas.microsoft.com/office/drawing/2014/main" xmlns="" id="{0D23A9BD-EB24-4E35-BED2-CDC72760EC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1700213"/>
          <a:ext cx="1800225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Формула" r:id="rId3" imgW="469696" imgH="431613" progId="Equation.3">
                  <p:embed/>
                </p:oleObj>
              </mc:Choice>
              <mc:Fallback>
                <p:oleObj name="Формула" r:id="rId3" imgW="469696" imgH="431613" progId="Equation.3">
                  <p:embed/>
                  <p:pic>
                    <p:nvPicPr>
                      <p:cNvPr id="64524" name="Object 12">
                        <a:extLst>
                          <a:ext uri="{FF2B5EF4-FFF2-40B4-BE49-F238E27FC236}">
                            <a16:creationId xmlns:a16="http://schemas.microsoft.com/office/drawing/2014/main" xmlns="" id="{0D23A9BD-EB24-4E35-BED2-CDC72760E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00213"/>
                        <a:ext cx="1800225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7" name="Rectangle 15">
            <a:extLst>
              <a:ext uri="{FF2B5EF4-FFF2-40B4-BE49-F238E27FC236}">
                <a16:creationId xmlns:a16="http://schemas.microsoft.com/office/drawing/2014/main" xmlns="" id="{E33FD5A7-1F50-40E3-9047-A5BFFF4DD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26" name="Object 14">
            <a:extLst>
              <a:ext uri="{FF2B5EF4-FFF2-40B4-BE49-F238E27FC236}">
                <a16:creationId xmlns:a16="http://schemas.microsoft.com/office/drawing/2014/main" xmlns="" id="{A09E6A39-9407-4E9A-B6B7-79F883E665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6825" y="1497013"/>
          <a:ext cx="1800225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5" imgW="507780" imgH="444307" progId="Equation.3">
                  <p:embed/>
                </p:oleObj>
              </mc:Choice>
              <mc:Fallback>
                <p:oleObj name="Формула" r:id="rId5" imgW="507780" imgH="444307" progId="Equation.3">
                  <p:embed/>
                  <p:pic>
                    <p:nvPicPr>
                      <p:cNvPr id="64526" name="Object 14">
                        <a:extLst>
                          <a:ext uri="{FF2B5EF4-FFF2-40B4-BE49-F238E27FC236}">
                            <a16:creationId xmlns:a16="http://schemas.microsoft.com/office/drawing/2014/main" xmlns="" id="{A09E6A39-9407-4E9A-B6B7-79F883E665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497013"/>
                        <a:ext cx="1800225" cy="159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9" name="Rectangle 17">
            <a:extLst>
              <a:ext uri="{FF2B5EF4-FFF2-40B4-BE49-F238E27FC236}">
                <a16:creationId xmlns:a16="http://schemas.microsoft.com/office/drawing/2014/main" xmlns="" id="{A87A3A1E-E6CC-408C-9099-5F497E45C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28" name="Object 16">
            <a:extLst>
              <a:ext uri="{FF2B5EF4-FFF2-40B4-BE49-F238E27FC236}">
                <a16:creationId xmlns:a16="http://schemas.microsoft.com/office/drawing/2014/main" xmlns="" id="{AE72298F-1B38-45BE-871D-B862D1290E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3933825"/>
          <a:ext cx="2808287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Формула" r:id="rId7" imgW="748975" imgH="431613" progId="Equation.3">
                  <p:embed/>
                </p:oleObj>
              </mc:Choice>
              <mc:Fallback>
                <p:oleObj name="Формула" r:id="rId7" imgW="748975" imgH="431613" progId="Equation.3">
                  <p:embed/>
                  <p:pic>
                    <p:nvPicPr>
                      <p:cNvPr id="64528" name="Object 16">
                        <a:extLst>
                          <a:ext uri="{FF2B5EF4-FFF2-40B4-BE49-F238E27FC236}">
                            <a16:creationId xmlns:a16="http://schemas.microsoft.com/office/drawing/2014/main" xmlns="" id="{AE72298F-1B38-45BE-871D-B862D1290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933825"/>
                        <a:ext cx="2808287" cy="161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>
            <a:extLst>
              <a:ext uri="{FF2B5EF4-FFF2-40B4-BE49-F238E27FC236}">
                <a16:creationId xmlns:a16="http://schemas.microsoft.com/office/drawing/2014/main" xmlns="" id="{ECC44377-AA35-4D03-939C-40DE5D5CA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36" name="Object 4">
            <a:extLst>
              <a:ext uri="{FF2B5EF4-FFF2-40B4-BE49-F238E27FC236}">
                <a16:creationId xmlns:a16="http://schemas.microsoft.com/office/drawing/2014/main" xmlns="" id="{DFF768BF-D06F-4032-93E8-CA65A9FFA9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692150"/>
          <a:ext cx="460851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3" imgW="1739900" imgH="228600" progId="Equation.3">
                  <p:embed/>
                </p:oleObj>
              </mc:Choice>
              <mc:Fallback>
                <p:oleObj name="Формула" r:id="rId3" imgW="1739900" imgH="228600" progId="Equation.3">
                  <p:embed/>
                  <p:pic>
                    <p:nvPicPr>
                      <p:cNvPr id="95236" name="Object 4">
                        <a:extLst>
                          <a:ext uri="{FF2B5EF4-FFF2-40B4-BE49-F238E27FC236}">
                            <a16:creationId xmlns:a16="http://schemas.microsoft.com/office/drawing/2014/main" xmlns="" id="{DFF768BF-D06F-4032-93E8-CA65A9FFA9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692150"/>
                        <a:ext cx="460851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4">
            <a:extLst>
              <a:ext uri="{FF2B5EF4-FFF2-40B4-BE49-F238E27FC236}">
                <a16:creationId xmlns:a16="http://schemas.microsoft.com/office/drawing/2014/main" xmlns="" id="{4002BF42-AA1C-4BB3-8F9A-5F2DEC5A7F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989138"/>
          <a:ext cx="2663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Формула" r:id="rId5" imgW="863280" imgH="279360" progId="Equation.3">
                  <p:embed/>
                </p:oleObj>
              </mc:Choice>
              <mc:Fallback>
                <p:oleObj name="Формула" r:id="rId5" imgW="863280" imgH="279360" progId="Equation.3">
                  <p:embed/>
                  <p:pic>
                    <p:nvPicPr>
                      <p:cNvPr id="95238" name="Object 4">
                        <a:extLst>
                          <a:ext uri="{FF2B5EF4-FFF2-40B4-BE49-F238E27FC236}">
                            <a16:creationId xmlns:a16="http://schemas.microsoft.com/office/drawing/2014/main" xmlns="" id="{4002BF42-AA1C-4BB3-8F9A-5F2DEC5A7F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89138"/>
                        <a:ext cx="2663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0" name="Rectangle 8">
            <a:extLst>
              <a:ext uri="{FF2B5EF4-FFF2-40B4-BE49-F238E27FC236}">
                <a16:creationId xmlns:a16="http://schemas.microsoft.com/office/drawing/2014/main" xmlns="" id="{8D4C1BF5-E11B-414F-8F0C-DAA37F6BD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39" name="Object 7">
            <a:extLst>
              <a:ext uri="{FF2B5EF4-FFF2-40B4-BE49-F238E27FC236}">
                <a16:creationId xmlns:a16="http://schemas.microsoft.com/office/drawing/2014/main" xmlns="" id="{014D5285-98D7-4C03-9437-67E2C27E40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1989138"/>
          <a:ext cx="39592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7" imgW="1282700" imgH="279400" progId="Equation.3">
                  <p:embed/>
                </p:oleObj>
              </mc:Choice>
              <mc:Fallback>
                <p:oleObj name="Формула" r:id="rId7" imgW="1282700" imgH="279400" progId="Equation.3">
                  <p:embed/>
                  <p:pic>
                    <p:nvPicPr>
                      <p:cNvPr id="95239" name="Object 7">
                        <a:extLst>
                          <a:ext uri="{FF2B5EF4-FFF2-40B4-BE49-F238E27FC236}">
                            <a16:creationId xmlns:a16="http://schemas.microsoft.com/office/drawing/2014/main" xmlns="" id="{014D5285-98D7-4C03-9437-67E2C27E40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989138"/>
                        <a:ext cx="395922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2" name="Rectangle 10">
            <a:extLst>
              <a:ext uri="{FF2B5EF4-FFF2-40B4-BE49-F238E27FC236}">
                <a16:creationId xmlns:a16="http://schemas.microsoft.com/office/drawing/2014/main" xmlns="" id="{33E1FEB7-CFE3-473E-9461-481DDA459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1" name="Object 9">
            <a:extLst>
              <a:ext uri="{FF2B5EF4-FFF2-40B4-BE49-F238E27FC236}">
                <a16:creationId xmlns:a16="http://schemas.microsoft.com/office/drawing/2014/main" xmlns="" id="{DF4CC4FD-D3F9-4C07-A51B-F60E16BE1E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325" y="3471863"/>
          <a:ext cx="255905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9" imgW="939600" imgH="469800" progId="Equation.3">
                  <p:embed/>
                </p:oleObj>
              </mc:Choice>
              <mc:Fallback>
                <p:oleObj name="Формула" r:id="rId9" imgW="939600" imgH="469800" progId="Equation.3">
                  <p:embed/>
                  <p:pic>
                    <p:nvPicPr>
                      <p:cNvPr id="95241" name="Object 9">
                        <a:extLst>
                          <a:ext uri="{FF2B5EF4-FFF2-40B4-BE49-F238E27FC236}">
                            <a16:creationId xmlns:a16="http://schemas.microsoft.com/office/drawing/2014/main" xmlns="" id="{DF4CC4FD-D3F9-4C07-A51B-F60E16BE1E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471863"/>
                        <a:ext cx="2559050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4" name="Rectangle 12">
            <a:extLst>
              <a:ext uri="{FF2B5EF4-FFF2-40B4-BE49-F238E27FC236}">
                <a16:creationId xmlns:a16="http://schemas.microsoft.com/office/drawing/2014/main" xmlns="" id="{C0712CA2-A994-48B1-A35B-0775E64B4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3" name="Object 11">
            <a:extLst>
              <a:ext uri="{FF2B5EF4-FFF2-40B4-BE49-F238E27FC236}">
                <a16:creationId xmlns:a16="http://schemas.microsoft.com/office/drawing/2014/main" xmlns="" id="{D5091330-B65B-4E8C-9A82-61390DED5A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0425" y="3644900"/>
          <a:ext cx="15700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11" imgW="507780" imgH="203112" progId="Equation.3">
                  <p:embed/>
                </p:oleObj>
              </mc:Choice>
              <mc:Fallback>
                <p:oleObj name="Формула" r:id="rId11" imgW="507780" imgH="203112" progId="Equation.3">
                  <p:embed/>
                  <p:pic>
                    <p:nvPicPr>
                      <p:cNvPr id="95243" name="Object 11">
                        <a:extLst>
                          <a:ext uri="{FF2B5EF4-FFF2-40B4-BE49-F238E27FC236}">
                            <a16:creationId xmlns:a16="http://schemas.microsoft.com/office/drawing/2014/main" xmlns="" id="{D5091330-B65B-4E8C-9A82-61390DED5A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644900"/>
                        <a:ext cx="1570038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6" name="Rectangle 14">
            <a:extLst>
              <a:ext uri="{FF2B5EF4-FFF2-40B4-BE49-F238E27FC236}">
                <a16:creationId xmlns:a16="http://schemas.microsoft.com/office/drawing/2014/main" xmlns="" id="{2B8B47C4-9063-4D3B-9CBD-9856ED686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5" name="Object 13">
            <a:extLst>
              <a:ext uri="{FF2B5EF4-FFF2-40B4-BE49-F238E27FC236}">
                <a16:creationId xmlns:a16="http://schemas.microsoft.com/office/drawing/2014/main" xmlns="" id="{D09192CC-E65F-42D1-AA2A-A430C33902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5300663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13" imgW="837836" imgH="215806" progId="Equation.3">
                  <p:embed/>
                </p:oleObj>
              </mc:Choice>
              <mc:Fallback>
                <p:oleObj name="Формула" r:id="rId13" imgW="837836" imgH="215806" progId="Equation.3">
                  <p:embed/>
                  <p:pic>
                    <p:nvPicPr>
                      <p:cNvPr id="95245" name="Object 13">
                        <a:extLst>
                          <a:ext uri="{FF2B5EF4-FFF2-40B4-BE49-F238E27FC236}">
                            <a16:creationId xmlns:a16="http://schemas.microsoft.com/office/drawing/2014/main" xmlns="" id="{D09192CC-E65F-42D1-AA2A-A430C33902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300663"/>
                        <a:ext cx="2455863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8" name="Rectangle 16">
            <a:extLst>
              <a:ext uri="{FF2B5EF4-FFF2-40B4-BE49-F238E27FC236}">
                <a16:creationId xmlns:a16="http://schemas.microsoft.com/office/drawing/2014/main" xmlns="" id="{03197FF2-0152-4000-96FD-FDACFDAB9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7" name="Object 15">
            <a:extLst>
              <a:ext uri="{FF2B5EF4-FFF2-40B4-BE49-F238E27FC236}">
                <a16:creationId xmlns:a16="http://schemas.microsoft.com/office/drawing/2014/main" xmlns="" id="{A0F1FA35-CCDF-43B9-897C-0E403CFCF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5141913"/>
          <a:ext cx="1524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Формула" r:id="rId15" imgW="507780" imgH="177723" progId="Equation.3">
                  <p:embed/>
                </p:oleObj>
              </mc:Choice>
              <mc:Fallback>
                <p:oleObj name="Формула" r:id="rId15" imgW="507780" imgH="177723" progId="Equation.3">
                  <p:embed/>
                  <p:pic>
                    <p:nvPicPr>
                      <p:cNvPr id="95247" name="Object 15">
                        <a:extLst>
                          <a:ext uri="{FF2B5EF4-FFF2-40B4-BE49-F238E27FC236}">
                            <a16:creationId xmlns:a16="http://schemas.microsoft.com/office/drawing/2014/main" xmlns="" id="{A0F1FA35-CCDF-43B9-897C-0E403CFCF2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141913"/>
                        <a:ext cx="1524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5749BA59-9934-45B4-8CE5-276E61119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920037" cy="8905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Электр </a:t>
            </a:r>
            <a:r>
              <a:rPr lang="ru-RU" altLang="ru-RU" sz="2800" b="1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өрісінің</a:t>
            </a:r>
            <a:r>
              <a:rPr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кернеулігі</a:t>
            </a:r>
            <a:r>
              <a:rPr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мен </a:t>
            </a:r>
            <a:r>
              <a:rPr lang="el-GR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φ </a:t>
            </a:r>
            <a:r>
              <a:rPr lang="kk-KZ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потенциал арасындағы байланыс</a:t>
            </a:r>
            <a:r>
              <a:rPr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alt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F2FE7EAF-CFC0-4D9C-A359-1D91D3385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5257800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Декарттық координат жүйесінде: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xmlns="" id="{BB5B5819-6F32-466B-951D-217BB7C1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49725"/>
            <a:ext cx="54006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tx1"/>
                </a:solidFill>
              </a:rPr>
              <a:t>Егер өріс біртекті және Х осі бойымен бағытталса, онда:</a:t>
            </a:r>
          </a:p>
        </p:txBody>
      </p:sp>
      <p:sp>
        <p:nvSpPr>
          <p:cNvPr id="13320" name="Rectangle 6">
            <a:extLst>
              <a:ext uri="{FF2B5EF4-FFF2-40B4-BE49-F238E27FC236}">
                <a16:creationId xmlns:a16="http://schemas.microsoft.com/office/drawing/2014/main" xmlns="" id="{7C43987B-4898-413E-A653-807C03DA8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174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3314" name="Object 5">
            <a:extLst>
              <a:ext uri="{FF2B5EF4-FFF2-40B4-BE49-F238E27FC236}">
                <a16:creationId xmlns:a16="http://schemas.microsoft.com/office/drawing/2014/main" xmlns="" id="{8FE251E0-62F0-455C-8CD0-6B4BB3338C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412875"/>
          <a:ext cx="23034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3" imgW="812447" imgH="241195" progId="Equation.3">
                  <p:embed/>
                </p:oleObj>
              </mc:Choice>
              <mc:Fallback>
                <p:oleObj name="Формула" r:id="rId3" imgW="812447" imgH="241195" progId="Equation.3">
                  <p:embed/>
                  <p:pic>
                    <p:nvPicPr>
                      <p:cNvPr id="13314" name="Object 5">
                        <a:extLst>
                          <a:ext uri="{FF2B5EF4-FFF2-40B4-BE49-F238E27FC236}">
                            <a16:creationId xmlns:a16="http://schemas.microsoft.com/office/drawing/2014/main" xmlns="" id="{8FE251E0-62F0-455C-8CD0-6B4BB3338C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12875"/>
                        <a:ext cx="230346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8">
            <a:extLst>
              <a:ext uri="{FF2B5EF4-FFF2-40B4-BE49-F238E27FC236}">
                <a16:creationId xmlns:a16="http://schemas.microsoft.com/office/drawing/2014/main" xmlns="" id="{7CCE317E-1337-4E53-A88A-A46442860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3315" name="Object 7">
            <a:extLst>
              <a:ext uri="{FF2B5EF4-FFF2-40B4-BE49-F238E27FC236}">
                <a16:creationId xmlns:a16="http://schemas.microsoft.com/office/drawing/2014/main" xmlns="" id="{C5E77C51-A442-4DE7-99B3-984C060A8A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2781300"/>
          <a:ext cx="597693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5" imgW="2247900" imgH="469900" progId="Equation.3">
                  <p:embed/>
                </p:oleObj>
              </mc:Choice>
              <mc:Fallback>
                <p:oleObj name="Формула" r:id="rId5" imgW="2247900" imgH="469900" progId="Equation.3">
                  <p:embed/>
                  <p:pic>
                    <p:nvPicPr>
                      <p:cNvPr id="13315" name="Object 7">
                        <a:extLst>
                          <a:ext uri="{FF2B5EF4-FFF2-40B4-BE49-F238E27FC236}">
                            <a16:creationId xmlns:a16="http://schemas.microsoft.com/office/drawing/2014/main" xmlns="" id="{C5E77C51-A442-4DE7-99B3-984C060A8A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81300"/>
                        <a:ext cx="5976937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0">
            <a:extLst>
              <a:ext uri="{FF2B5EF4-FFF2-40B4-BE49-F238E27FC236}">
                <a16:creationId xmlns:a16="http://schemas.microsoft.com/office/drawing/2014/main" xmlns="" id="{DD8093DD-077F-4851-91D1-AAE69CF00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0" y="593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3316" name="Object 9">
            <a:extLst>
              <a:ext uri="{FF2B5EF4-FFF2-40B4-BE49-F238E27FC236}">
                <a16:creationId xmlns:a16="http://schemas.microsoft.com/office/drawing/2014/main" xmlns="" id="{C68D0F34-FC35-4BDD-B5F1-78A70307BB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9963" y="5229225"/>
          <a:ext cx="21240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7" imgW="711000" imgH="393480" progId="Equation.3">
                  <p:embed/>
                </p:oleObj>
              </mc:Choice>
              <mc:Fallback>
                <p:oleObj name="Формула" r:id="rId7" imgW="711000" imgH="393480" progId="Equation.3">
                  <p:embed/>
                  <p:pic>
                    <p:nvPicPr>
                      <p:cNvPr id="13316" name="Object 9">
                        <a:extLst>
                          <a:ext uri="{FF2B5EF4-FFF2-40B4-BE49-F238E27FC236}">
                            <a16:creationId xmlns:a16="http://schemas.microsoft.com/office/drawing/2014/main" xmlns="" id="{C68D0F34-FC35-4BDD-B5F1-78A70307BB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5229225"/>
                        <a:ext cx="2124075" cy="116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545F45D-D20A-4D53-949D-4AB6A5203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24744"/>
            <a:ext cx="2592288" cy="229584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1AAEBC3-2575-4DEC-8F66-1C59FC1846E5}"/>
              </a:ext>
            </a:extLst>
          </p:cNvPr>
          <p:cNvSpPr/>
          <p:nvPr/>
        </p:nvSpPr>
        <p:spPr>
          <a:xfrm>
            <a:off x="539552" y="414908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Нүктелік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зарядтың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радиус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бағатталғандығын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айтқанбыз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эквипотенциалдық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беттер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ортогональ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үзік-үзік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Эквипотенциалды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беттердің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жиілеуі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қоюлануы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алыстаған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эквипотенциалдық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беттер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Эквипотенциалдық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беттердің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38220CB-799E-404A-BDB7-437A84084916}"/>
              </a:ext>
            </a:extLst>
          </p:cNvPr>
          <p:cNvSpPr/>
          <p:nvPr/>
        </p:nvSpPr>
        <p:spPr>
          <a:xfrm>
            <a:off x="3635896" y="831483"/>
            <a:ext cx="518457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Электрстатикалық</a:t>
            </a:r>
            <a:r>
              <a:rPr lang="ru-RU" sz="1600" dirty="0"/>
              <a:t> </a:t>
            </a:r>
            <a:r>
              <a:rPr lang="ru-RU" sz="1600" dirty="0" err="1"/>
              <a:t>өрісті</a:t>
            </a:r>
            <a:r>
              <a:rPr lang="ru-RU" sz="1600" dirty="0"/>
              <a:t> </a:t>
            </a:r>
            <a:r>
              <a:rPr lang="ru-RU" sz="1600" dirty="0" err="1"/>
              <a:t>графиктік</a:t>
            </a:r>
            <a:r>
              <a:rPr lang="ru-RU" sz="1600" dirty="0"/>
              <a:t> </a:t>
            </a:r>
            <a:r>
              <a:rPr lang="ru-RU" sz="1600" dirty="0" err="1"/>
              <a:t>түрде</a:t>
            </a:r>
            <a:r>
              <a:rPr lang="ru-RU" sz="1600" dirty="0"/>
              <a:t> </a:t>
            </a:r>
            <a:r>
              <a:rPr lang="ru-RU" sz="1600" dirty="0" err="1"/>
              <a:t>күш</a:t>
            </a:r>
            <a:r>
              <a:rPr lang="ru-RU" sz="1600" dirty="0"/>
              <a:t> </a:t>
            </a:r>
            <a:r>
              <a:rPr lang="ru-RU" sz="1600" dirty="0" err="1"/>
              <a:t>сызықтары</a:t>
            </a:r>
            <a:r>
              <a:rPr lang="ru-RU" sz="1600" dirty="0"/>
              <a:t> </a:t>
            </a:r>
            <a:r>
              <a:rPr lang="ru-RU" sz="1600" dirty="0" err="1"/>
              <a:t>арқылы</a:t>
            </a:r>
            <a:r>
              <a:rPr lang="ru-RU" sz="1600" dirty="0"/>
              <a:t> </a:t>
            </a:r>
            <a:r>
              <a:rPr lang="ru-RU" sz="1600" dirty="0" err="1"/>
              <a:t>ғана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/>
              <a:t> </a:t>
            </a:r>
            <a:r>
              <a:rPr lang="ru-RU" sz="1600" dirty="0" err="1"/>
              <a:t>эквипотенциалды</a:t>
            </a:r>
            <a:r>
              <a:rPr lang="ru-RU" sz="1600" dirty="0"/>
              <a:t> беттер </a:t>
            </a:r>
            <a:r>
              <a:rPr lang="ru-RU" sz="1600" dirty="0" err="1"/>
              <a:t>арқылы</a:t>
            </a:r>
            <a:r>
              <a:rPr lang="ru-RU" sz="1600" dirty="0"/>
              <a:t> да </a:t>
            </a:r>
            <a:r>
              <a:rPr lang="ru-RU" sz="1600" dirty="0" err="1"/>
              <a:t>кескіндеуге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. </a:t>
            </a:r>
            <a:r>
              <a:rPr lang="ru-RU" sz="1600" dirty="0" err="1"/>
              <a:t>Эквипотенциалдық</a:t>
            </a:r>
            <a:r>
              <a:rPr lang="ru-RU" sz="1600" dirty="0"/>
              <a:t> беттер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барлық</a:t>
            </a:r>
            <a:r>
              <a:rPr lang="ru-RU" sz="1600" dirty="0"/>
              <a:t> </a:t>
            </a:r>
            <a:r>
              <a:rPr lang="ru-RU" sz="1600" dirty="0" err="1"/>
              <a:t>нүктелерінің</a:t>
            </a:r>
            <a:r>
              <a:rPr lang="ru-RU" sz="1600" dirty="0"/>
              <a:t> </a:t>
            </a:r>
            <a:r>
              <a:rPr lang="ru-RU" sz="1600" dirty="0" err="1"/>
              <a:t>потенциалдары</a:t>
            </a:r>
            <a:r>
              <a:rPr lang="ru-RU" sz="1600" dirty="0"/>
              <a:t> </a:t>
            </a:r>
            <a:r>
              <a:rPr lang="ru-RU" sz="1600" dirty="0" err="1"/>
              <a:t>бірдей</a:t>
            </a:r>
            <a:r>
              <a:rPr lang="ru-RU" sz="1600" dirty="0"/>
              <a:t> </a:t>
            </a:r>
            <a:r>
              <a:rPr lang="ru-RU" sz="1600" dirty="0" err="1"/>
              <a:t>беттерді</a:t>
            </a:r>
            <a:r>
              <a:rPr lang="ru-RU" sz="1600" dirty="0"/>
              <a:t> </a:t>
            </a:r>
            <a:r>
              <a:rPr lang="ru-RU" sz="1600" dirty="0" err="1"/>
              <a:t>айтады</a:t>
            </a:r>
            <a:r>
              <a:rPr lang="ru-RU" sz="1600" dirty="0"/>
              <a:t>. </a:t>
            </a:r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kk-KZ" dirty="0"/>
              <a:t>өрісті нүктелік заряд тудырса, онда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2E6A8276-5F9A-478C-9AAF-74502BE86AB0}"/>
                  </a:ext>
                </a:extLst>
              </p:cNvPr>
              <p:cNvSpPr txBox="1"/>
              <p:nvPr/>
            </p:nvSpPr>
            <p:spPr>
              <a:xfrm>
                <a:off x="5267668" y="2573505"/>
                <a:ext cx="1464572" cy="567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6A8276-5F9A-478C-9AAF-74502BE86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68" y="2573505"/>
                <a:ext cx="1464572" cy="5674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2638C04-4945-4451-9E7E-345506E66CD5}"/>
              </a:ext>
            </a:extLst>
          </p:cNvPr>
          <p:cNvSpPr/>
          <p:nvPr/>
        </p:nvSpPr>
        <p:spPr>
          <a:xfrm>
            <a:off x="3654152" y="3276273"/>
            <a:ext cx="4950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формуласына</a:t>
            </a:r>
            <a:r>
              <a:rPr lang="ru-RU" sz="1600" dirty="0"/>
              <a:t> </a:t>
            </a:r>
            <a:r>
              <a:rPr lang="ru-RU" sz="1600" dirty="0" err="1"/>
              <a:t>сәйкес</a:t>
            </a:r>
            <a:r>
              <a:rPr lang="ru-RU" sz="1600" dirty="0"/>
              <a:t> </a:t>
            </a:r>
            <a:r>
              <a:rPr lang="ru-RU" sz="1600" dirty="0" err="1"/>
              <a:t>эквипотенциалдық</a:t>
            </a:r>
            <a:r>
              <a:rPr lang="ru-RU" sz="1600" dirty="0"/>
              <a:t> беттер сфера </a:t>
            </a:r>
            <a:r>
              <a:rPr lang="ru-RU" sz="1600" dirty="0" err="1"/>
              <a:t>түрінде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32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агетная рамка 12"/>
          <p:cNvSpPr/>
          <p:nvPr/>
        </p:nvSpPr>
        <p:spPr>
          <a:xfrm>
            <a:off x="2627784" y="188640"/>
            <a:ext cx="4104456" cy="792088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sz="28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899592" y="1268760"/>
            <a:ext cx="7488832" cy="4608512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altLang="ru-RU" sz="2400" dirty="0" err="1">
                <a:solidFill>
                  <a:schemeClr val="tx1"/>
                </a:solidFill>
                <a:latin typeface="Times New Roman KK EK" pitchFamily="18" charset="0"/>
              </a:rPr>
              <a:t>Электростатикалық</a:t>
            </a:r>
            <a:r>
              <a:rPr lang="ru-RU" altLang="ru-RU" sz="2400" dirty="0">
                <a:solidFill>
                  <a:schemeClr val="tx1"/>
                </a:solidFill>
                <a:latin typeface="Times New Roman KK EK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 KK EK" pitchFamily="18" charset="0"/>
              </a:rPr>
              <a:t>өрістің</a:t>
            </a:r>
            <a:r>
              <a:rPr lang="ru-RU" altLang="ru-RU" sz="2400" dirty="0">
                <a:solidFill>
                  <a:schemeClr val="tx1"/>
                </a:solidFill>
                <a:latin typeface="Times New Roman KK EK" pitchFamily="18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Times New Roman KK EK" pitchFamily="18" charset="0"/>
              </a:rPr>
              <a:t>кернеулігі</a:t>
            </a:r>
            <a:endParaRPr lang="en-US" altLang="ru-RU" sz="2400" dirty="0">
              <a:solidFill>
                <a:schemeClr val="tx1"/>
              </a:solidFill>
              <a:latin typeface="Times New Roman KK EK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kk-KZ" sz="2400" dirty="0">
                <a:solidFill>
                  <a:schemeClr val="tx1"/>
                </a:solidFill>
              </a:rPr>
              <a:t>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Электрстатикалық  өрісте  заряд орын ауыстырғанда орындалатын жұмыс.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Электрстатикалық өріс потенциалы</a:t>
            </a:r>
            <a:r>
              <a:rPr lang="kk-KZ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Кернеулік векторы Е мен потенциал</a:t>
            </a:r>
          </a:p>
          <a:p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 байланыс</a:t>
            </a: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xmlns="" id="{F41B6210-B913-41A8-8A6B-22CDBFE7A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xmlns="" id="{1916BCAD-E283-4A3C-BB39-A39965848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25259"/>
              </p:ext>
            </p:extLst>
          </p:nvPr>
        </p:nvGraphicFramePr>
        <p:xfrm>
          <a:off x="6804248" y="4437112"/>
          <a:ext cx="382902" cy="459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3" imgW="139579" imgH="164957" progId="Equation.3">
                  <p:embed/>
                </p:oleObj>
              </mc:Choice>
              <mc:Fallback>
                <p:oleObj r:id="rId3" imgW="139579" imgH="16495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437112"/>
                        <a:ext cx="382902" cy="459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>
            <a:extLst>
              <a:ext uri="{FF2B5EF4-FFF2-40B4-BE49-F238E27FC236}">
                <a16:creationId xmlns:a16="http://schemas.microsoft.com/office/drawing/2014/main" xmlns="" id="{8FA98AB2-7397-4BB5-928D-42955D6E9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dirty="0" err="1">
                <a:solidFill>
                  <a:srgbClr val="003399"/>
                </a:solidFill>
                <a:latin typeface="Times New Roman KK EK" pitchFamily="18" charset="0"/>
              </a:rPr>
              <a:t>Электростатикалық</a:t>
            </a: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 </a:t>
            </a:r>
            <a:r>
              <a:rPr lang="ru-RU" altLang="ru-RU" sz="3600" dirty="0" err="1">
                <a:solidFill>
                  <a:srgbClr val="003399"/>
                </a:solidFill>
                <a:latin typeface="Times New Roman KK EK" pitchFamily="18" charset="0"/>
              </a:rPr>
              <a:t>өріс</a:t>
            </a: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. </a:t>
            </a:r>
            <a:b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</a:b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 </a:t>
            </a:r>
            <a:r>
              <a:rPr lang="ru-RU" altLang="ru-RU" sz="3600" dirty="0" err="1">
                <a:solidFill>
                  <a:srgbClr val="003399"/>
                </a:solidFill>
                <a:latin typeface="Times New Roman KK EK" pitchFamily="18" charset="0"/>
              </a:rPr>
              <a:t>Электростатикалық</a:t>
            </a: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 </a:t>
            </a:r>
            <a:r>
              <a:rPr lang="ru-RU" altLang="ru-RU" sz="3600" dirty="0" err="1">
                <a:solidFill>
                  <a:srgbClr val="003399"/>
                </a:solidFill>
                <a:latin typeface="Times New Roman KK EK" pitchFamily="18" charset="0"/>
              </a:rPr>
              <a:t>өрістің</a:t>
            </a: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 </a:t>
            </a:r>
            <a:r>
              <a:rPr lang="ru-RU" altLang="ru-RU" sz="3600" dirty="0" err="1">
                <a:solidFill>
                  <a:srgbClr val="003399"/>
                </a:solidFill>
                <a:latin typeface="Times New Roman KK EK" pitchFamily="18" charset="0"/>
              </a:rPr>
              <a:t>кернеулігі</a:t>
            </a:r>
            <a:r>
              <a:rPr lang="ru-RU" altLang="ru-RU" sz="3600" dirty="0">
                <a:solidFill>
                  <a:srgbClr val="003399"/>
                </a:solidFill>
                <a:latin typeface="Times New Roman KK EK" pitchFamily="18" charset="0"/>
              </a:rPr>
              <a:t>.</a:t>
            </a:r>
            <a:r>
              <a:rPr lang="ru-RU" altLang="ru-RU" sz="4000" u="sng" dirty="0"/>
              <a:t> </a:t>
            </a:r>
          </a:p>
        </p:txBody>
      </p:sp>
      <p:graphicFrame>
        <p:nvGraphicFramePr>
          <p:cNvPr id="1026" name="Object 16">
            <a:extLst>
              <a:ext uri="{FF2B5EF4-FFF2-40B4-BE49-F238E27FC236}">
                <a16:creationId xmlns:a16="http://schemas.microsoft.com/office/drawing/2014/main" xmlns="" id="{63A2EDB2-3BB3-4DD9-AE1A-525CCBC28B7A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1026" name="Object 16">
                        <a:extLst>
                          <a:ext uri="{FF2B5EF4-FFF2-40B4-BE49-F238E27FC236}">
                            <a16:creationId xmlns:a16="http://schemas.microsoft.com/office/drawing/2014/main" xmlns="" id="{63A2EDB2-3BB3-4DD9-AE1A-525CCBC28B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54438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221F756D-DDA0-4D26-8398-AE6DB8E80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05" y="1772816"/>
            <a:ext cx="32035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Берілген</a:t>
            </a:r>
            <a:r>
              <a:rPr lang="ru-RU" altLang="ru-RU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нүктедегі</a:t>
            </a:r>
            <a:r>
              <a:rPr lang="ru-RU" altLang="ru-RU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dirty="0" err="1">
                <a:solidFill>
                  <a:srgbClr val="990099"/>
                </a:solidFill>
              </a:rPr>
              <a:t>Электростатикалық</a:t>
            </a:r>
            <a:r>
              <a:rPr lang="ru-RU" altLang="ru-RU" dirty="0">
                <a:solidFill>
                  <a:srgbClr val="990099"/>
                </a:solidFill>
              </a:rPr>
              <a:t> </a:t>
            </a:r>
            <a:r>
              <a:rPr lang="ru-RU" altLang="ru-RU" dirty="0" err="1">
                <a:solidFill>
                  <a:srgbClr val="990099"/>
                </a:solidFill>
              </a:rPr>
              <a:t>өрістің</a:t>
            </a:r>
            <a:r>
              <a:rPr lang="ru-RU" altLang="ru-RU" dirty="0">
                <a:solidFill>
                  <a:srgbClr val="990099"/>
                </a:solidFill>
              </a:rPr>
              <a:t> </a:t>
            </a:r>
            <a:r>
              <a:rPr lang="ru-RU" altLang="ru-RU" dirty="0" err="1">
                <a:solidFill>
                  <a:srgbClr val="990099"/>
                </a:solidFill>
              </a:rPr>
              <a:t>кернеулігі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өрістің</a:t>
            </a:r>
            <a:r>
              <a:rPr lang="ru-RU" altLang="ru-RU" dirty="0">
                <a:solidFill>
                  <a:schemeClr val="tx1"/>
                </a:solidFill>
              </a:rPr>
              <a:t> осы </a:t>
            </a:r>
            <a:r>
              <a:rPr lang="ru-RU" altLang="ru-RU" dirty="0" err="1">
                <a:solidFill>
                  <a:schemeClr val="tx1"/>
                </a:solidFill>
              </a:rPr>
              <a:t>нүктесінде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орналасқан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бірлік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оң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зарядқа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әсер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ететін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күшпен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анықталатын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физикалық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шама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болып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табылады</a:t>
            </a:r>
            <a:r>
              <a:rPr lang="ru-RU" altLang="ru-RU" dirty="0">
                <a:solidFill>
                  <a:schemeClr val="tx1"/>
                </a:solidFill>
              </a:rPr>
              <a:t>. </a:t>
            </a: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xmlns="" id="{BFDE8C06-E675-4071-AFE0-438036145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226" y="4365625"/>
            <a:ext cx="546906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/>
              <a:t>Е </a:t>
            </a:r>
            <a:r>
              <a:rPr lang="ru-RU" altLang="ru-RU" dirty="0" err="1"/>
              <a:t>векторының</a:t>
            </a:r>
            <a:r>
              <a:rPr lang="ru-RU" altLang="ru-RU" dirty="0"/>
              <a:t> </a:t>
            </a:r>
            <a:r>
              <a:rPr lang="ru-RU" altLang="ru-RU" dirty="0" err="1"/>
              <a:t>бағыты</a:t>
            </a:r>
            <a:r>
              <a:rPr lang="ru-RU" altLang="ru-RU" dirty="0"/>
              <a:t> </a:t>
            </a:r>
            <a:r>
              <a:rPr lang="ru-RU" altLang="ru-RU" dirty="0" err="1"/>
              <a:t>сол</a:t>
            </a:r>
            <a:r>
              <a:rPr lang="ru-RU" altLang="ru-RU" dirty="0"/>
              <a:t> </a:t>
            </a:r>
            <a:r>
              <a:rPr lang="ru-RU" altLang="ru-RU" dirty="0" err="1"/>
              <a:t>өрістегі</a:t>
            </a:r>
            <a:r>
              <a:rPr lang="ru-RU" altLang="ru-RU" dirty="0"/>
              <a:t> </a:t>
            </a:r>
            <a:r>
              <a:rPr lang="ru-RU" altLang="ru-RU" dirty="0" err="1"/>
              <a:t>оң</a:t>
            </a:r>
            <a:r>
              <a:rPr lang="ru-RU" altLang="ru-RU" dirty="0"/>
              <a:t> </a:t>
            </a:r>
            <a:r>
              <a:rPr lang="ru-RU" altLang="ru-RU" dirty="0" err="1"/>
              <a:t>зарядқа</a:t>
            </a:r>
            <a:r>
              <a:rPr lang="ru-RU" altLang="ru-RU" dirty="0"/>
              <a:t> </a:t>
            </a:r>
            <a:r>
              <a:rPr lang="ru-RU" altLang="ru-RU" dirty="0" err="1"/>
              <a:t>әсер</a:t>
            </a:r>
            <a:r>
              <a:rPr lang="ru-RU" altLang="ru-RU" dirty="0"/>
              <a:t> </a:t>
            </a:r>
            <a:r>
              <a:rPr lang="ru-RU" altLang="ru-RU" dirty="0" err="1"/>
              <a:t>ететін</a:t>
            </a:r>
            <a:r>
              <a:rPr lang="ru-RU" altLang="ru-RU" dirty="0"/>
              <a:t> </a:t>
            </a:r>
            <a:r>
              <a:rPr lang="ru-RU" altLang="ru-RU" dirty="0" err="1"/>
              <a:t>күштің</a:t>
            </a:r>
            <a:r>
              <a:rPr lang="ru-RU" altLang="ru-RU" dirty="0"/>
              <a:t> </a:t>
            </a:r>
            <a:r>
              <a:rPr lang="ru-RU" altLang="ru-RU" dirty="0" err="1"/>
              <a:t>бағытымен</a:t>
            </a:r>
            <a:r>
              <a:rPr lang="ru-RU" altLang="ru-RU" dirty="0"/>
              <a:t> </a:t>
            </a:r>
            <a:r>
              <a:rPr lang="ru-RU" altLang="ru-RU" dirty="0" err="1"/>
              <a:t>сәйкес</a:t>
            </a:r>
            <a:r>
              <a:rPr lang="ru-RU" altLang="ru-RU" dirty="0"/>
              <a:t> </a:t>
            </a:r>
            <a:r>
              <a:rPr lang="ru-RU" altLang="ru-RU" dirty="0" err="1"/>
              <a:t>келеді</a:t>
            </a:r>
            <a:r>
              <a:rPr lang="ru-RU" altLang="ru-RU" dirty="0"/>
              <a:t>. </a:t>
            </a:r>
            <a:r>
              <a:rPr lang="ru-RU" altLang="ru-RU" dirty="0" err="1"/>
              <a:t>Егер</a:t>
            </a:r>
            <a:r>
              <a:rPr lang="ru-RU" altLang="ru-RU" dirty="0"/>
              <a:t> </a:t>
            </a:r>
            <a:r>
              <a:rPr lang="ru-RU" altLang="ru-RU" dirty="0" err="1"/>
              <a:t>өріс</a:t>
            </a:r>
            <a:r>
              <a:rPr lang="ru-RU" altLang="ru-RU" dirty="0"/>
              <a:t> </a:t>
            </a:r>
            <a:r>
              <a:rPr lang="ru-RU" altLang="ru-RU" dirty="0" err="1"/>
              <a:t>оң</a:t>
            </a:r>
            <a:r>
              <a:rPr lang="ru-RU" altLang="ru-RU" dirty="0"/>
              <a:t> </a:t>
            </a:r>
            <a:r>
              <a:rPr lang="ru-RU" altLang="ru-RU" dirty="0" err="1"/>
              <a:t>зарядтан</a:t>
            </a:r>
            <a:r>
              <a:rPr lang="ru-RU" altLang="ru-RU" dirty="0"/>
              <a:t> </a:t>
            </a:r>
            <a:r>
              <a:rPr lang="ru-RU" altLang="ru-RU" dirty="0" err="1"/>
              <a:t>турса</a:t>
            </a:r>
            <a:r>
              <a:rPr lang="ru-RU" altLang="ru-RU" dirty="0"/>
              <a:t>, </a:t>
            </a:r>
            <a:r>
              <a:rPr lang="ru-RU" altLang="ru-RU" dirty="0" err="1"/>
              <a:t>онда</a:t>
            </a:r>
            <a:r>
              <a:rPr lang="ru-RU" altLang="ru-RU" dirty="0"/>
              <a:t> Е векторы радиус-</a:t>
            </a:r>
            <a:r>
              <a:rPr lang="ru-RU" altLang="ru-RU" dirty="0" err="1"/>
              <a:t>вектордың</a:t>
            </a:r>
            <a:r>
              <a:rPr lang="ru-RU" altLang="ru-RU" dirty="0"/>
              <a:t> </a:t>
            </a:r>
            <a:r>
              <a:rPr lang="ru-RU" altLang="ru-RU" dirty="0" err="1"/>
              <a:t>бойымен</a:t>
            </a:r>
            <a:r>
              <a:rPr lang="ru-RU" altLang="ru-RU" dirty="0"/>
              <a:t> </a:t>
            </a:r>
            <a:r>
              <a:rPr lang="ru-RU" altLang="ru-RU" dirty="0" err="1"/>
              <a:t>зарядтан</a:t>
            </a:r>
            <a:r>
              <a:rPr lang="ru-RU" altLang="ru-RU" dirty="0"/>
              <a:t> </a:t>
            </a:r>
            <a:r>
              <a:rPr lang="ru-RU" altLang="ru-RU" dirty="0" err="1"/>
              <a:t>сыртқы</a:t>
            </a:r>
            <a:r>
              <a:rPr lang="ru-RU" altLang="ru-RU" dirty="0"/>
              <a:t> </a:t>
            </a:r>
            <a:r>
              <a:rPr lang="ru-RU" altLang="ru-RU" dirty="0" err="1"/>
              <a:t>ортаға</a:t>
            </a:r>
            <a:r>
              <a:rPr lang="ru-RU" altLang="ru-RU" dirty="0"/>
              <a:t> </a:t>
            </a:r>
            <a:r>
              <a:rPr lang="ru-RU" altLang="ru-RU" dirty="0" err="1"/>
              <a:t>бағытталады</a:t>
            </a:r>
            <a:r>
              <a:rPr lang="ru-RU" altLang="ru-RU" dirty="0"/>
              <a:t> (</a:t>
            </a:r>
            <a:r>
              <a:rPr lang="ru-RU" altLang="ru-RU" dirty="0" err="1"/>
              <a:t>оң</a:t>
            </a:r>
            <a:r>
              <a:rPr lang="ru-RU" altLang="ru-RU" dirty="0"/>
              <a:t> </a:t>
            </a:r>
            <a:r>
              <a:rPr lang="ru-RU" altLang="ru-RU" dirty="0" err="1"/>
              <a:t>зарядтан</a:t>
            </a:r>
            <a:r>
              <a:rPr lang="ru-RU" altLang="ru-RU" dirty="0"/>
              <a:t> </a:t>
            </a:r>
            <a:r>
              <a:rPr lang="ru-RU" altLang="ru-RU" dirty="0" err="1"/>
              <a:t>тебіледі</a:t>
            </a:r>
            <a:r>
              <a:rPr lang="ru-RU" altLang="ru-RU" dirty="0"/>
              <a:t>); </a:t>
            </a:r>
            <a:r>
              <a:rPr lang="ru-RU" altLang="ru-RU" dirty="0" err="1"/>
              <a:t>егер</a:t>
            </a:r>
            <a:r>
              <a:rPr lang="ru-RU" altLang="ru-RU" dirty="0"/>
              <a:t> </a:t>
            </a:r>
            <a:r>
              <a:rPr lang="ru-RU" altLang="ru-RU" dirty="0" err="1"/>
              <a:t>өріс</a:t>
            </a:r>
            <a:r>
              <a:rPr lang="ru-RU" altLang="ru-RU" dirty="0"/>
              <a:t> </a:t>
            </a:r>
            <a:r>
              <a:rPr lang="ru-RU" altLang="ru-RU" dirty="0" err="1"/>
              <a:t>теріс</a:t>
            </a:r>
            <a:r>
              <a:rPr lang="ru-RU" altLang="ru-RU" dirty="0"/>
              <a:t> </a:t>
            </a:r>
            <a:r>
              <a:rPr lang="ru-RU" altLang="ru-RU" dirty="0" err="1"/>
              <a:t>зарядтан</a:t>
            </a:r>
            <a:r>
              <a:rPr lang="ru-RU" altLang="ru-RU" dirty="0"/>
              <a:t> </a:t>
            </a:r>
            <a:r>
              <a:rPr lang="ru-RU" altLang="ru-RU" dirty="0" err="1"/>
              <a:t>турса</a:t>
            </a:r>
            <a:r>
              <a:rPr lang="ru-RU" altLang="ru-RU" dirty="0"/>
              <a:t>, </a:t>
            </a:r>
            <a:r>
              <a:rPr lang="ru-RU" altLang="ru-RU" dirty="0" err="1"/>
              <a:t>онда</a:t>
            </a:r>
            <a:r>
              <a:rPr lang="ru-RU" altLang="ru-RU" dirty="0"/>
              <a:t>  Е векторы </a:t>
            </a:r>
            <a:r>
              <a:rPr lang="ru-RU" altLang="ru-RU" dirty="0" err="1"/>
              <a:t>зарядқа</a:t>
            </a:r>
            <a:r>
              <a:rPr lang="ru-RU" altLang="ru-RU" dirty="0"/>
              <a:t> </a:t>
            </a:r>
            <a:r>
              <a:rPr lang="ru-RU" altLang="ru-RU" dirty="0" err="1"/>
              <a:t>қарай</a:t>
            </a:r>
            <a:r>
              <a:rPr lang="ru-RU" altLang="ru-RU" dirty="0"/>
              <a:t> </a:t>
            </a:r>
            <a:r>
              <a:rPr lang="ru-RU" altLang="ru-RU" dirty="0" err="1"/>
              <a:t>бағытталады</a:t>
            </a:r>
            <a:r>
              <a:rPr lang="ru-RU" altLang="ru-RU" dirty="0"/>
              <a:t>. </a:t>
            </a: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9C1DD26B-502B-41CD-B024-82365AB68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557338"/>
            <a:ext cx="4572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003399"/>
                </a:solidFill>
                <a:latin typeface="Times New Roman KK EK" pitchFamily="18" charset="0"/>
                <a:cs typeface="Arial" panose="020B0604020202020204" pitchFamily="34" charset="0"/>
              </a:rPr>
              <a:t>Вакуумдағы нүктелік заряд өрісінің кернеулігі	</a:t>
            </a:r>
          </a:p>
          <a:p>
            <a:pPr>
              <a:spcBef>
                <a:spcPct val="50000"/>
              </a:spcBef>
            </a:pPr>
            <a:endParaRPr lang="ru-RU" altLang="ru-RU" sz="2400">
              <a:solidFill>
                <a:srgbClr val="003399"/>
              </a:solidFill>
              <a:latin typeface="Times New Roman KK EK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xmlns="" id="{AE6C0B0F-17BF-4D06-9599-02DE6E2B4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028950"/>
            <a:ext cx="1243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800">
                <a:solidFill>
                  <a:schemeClr val="tx1"/>
                </a:solidFill>
                <a:cs typeface="Arial" panose="020B0604020202020204" pitchFamily="34" charset="0"/>
              </a:rPr>
              <a:t>немесе </a:t>
            </a:r>
          </a:p>
        </p:txBody>
      </p:sp>
      <p:sp>
        <p:nvSpPr>
          <p:cNvPr id="1035" name="Freeform 28">
            <a:extLst>
              <a:ext uri="{FF2B5EF4-FFF2-40B4-BE49-F238E27FC236}">
                <a16:creationId xmlns:a16="http://schemas.microsoft.com/office/drawing/2014/main" xmlns="" id="{DE60C842-DDBD-4EB8-9475-1F069ECEC6E9}"/>
              </a:ext>
            </a:extLst>
          </p:cNvPr>
          <p:cNvSpPr>
            <a:spLocks/>
          </p:cNvSpPr>
          <p:nvPr/>
        </p:nvSpPr>
        <p:spPr bwMode="auto">
          <a:xfrm>
            <a:off x="12488863" y="4908550"/>
            <a:ext cx="133350" cy="1588"/>
          </a:xfrm>
          <a:custGeom>
            <a:avLst/>
            <a:gdLst>
              <a:gd name="T0" fmla="*/ 0 w 84"/>
              <a:gd name="T1" fmla="*/ 0 h 1"/>
              <a:gd name="T2" fmla="*/ 211693147 w 84"/>
              <a:gd name="T3" fmla="*/ 0 h 1"/>
              <a:gd name="T4" fmla="*/ 0 60000 65536"/>
              <a:gd name="T5" fmla="*/ 0 60000 65536"/>
              <a:gd name="T6" fmla="*/ 0 w 84"/>
              <a:gd name="T7" fmla="*/ 0 h 1"/>
              <a:gd name="T8" fmla="*/ 84 w 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">
                <a:moveTo>
                  <a:pt x="0" y="0"/>
                </a:moveTo>
                <a:lnTo>
                  <a:pt x="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sp>
        <p:nvSpPr>
          <p:cNvPr id="1036" name="Freeform 35">
            <a:extLst>
              <a:ext uri="{FF2B5EF4-FFF2-40B4-BE49-F238E27FC236}">
                <a16:creationId xmlns:a16="http://schemas.microsoft.com/office/drawing/2014/main" xmlns="" id="{1E2CCBF7-302C-418F-B73D-D28DA7158491}"/>
              </a:ext>
            </a:extLst>
          </p:cNvPr>
          <p:cNvSpPr>
            <a:spLocks/>
          </p:cNvSpPr>
          <p:nvPr/>
        </p:nvSpPr>
        <p:spPr bwMode="auto">
          <a:xfrm flipV="1">
            <a:off x="5867400" y="5876925"/>
            <a:ext cx="133350" cy="101600"/>
          </a:xfrm>
          <a:custGeom>
            <a:avLst/>
            <a:gdLst>
              <a:gd name="T0" fmla="*/ 0 w 84"/>
              <a:gd name="T1" fmla="*/ 0 h 1"/>
              <a:gd name="T2" fmla="*/ 211693147 w 84"/>
              <a:gd name="T3" fmla="*/ 0 h 1"/>
              <a:gd name="T4" fmla="*/ 0 60000 65536"/>
              <a:gd name="T5" fmla="*/ 0 60000 65536"/>
              <a:gd name="T6" fmla="*/ 0 w 84"/>
              <a:gd name="T7" fmla="*/ 0 h 1"/>
              <a:gd name="T8" fmla="*/ 84 w 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">
                <a:moveTo>
                  <a:pt x="0" y="0"/>
                </a:moveTo>
                <a:lnTo>
                  <a:pt x="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028" name="Object 38">
            <a:extLst>
              <a:ext uri="{FF2B5EF4-FFF2-40B4-BE49-F238E27FC236}">
                <a16:creationId xmlns:a16="http://schemas.microsoft.com/office/drawing/2014/main" xmlns="" id="{B79A3FD7-CE73-4DB4-A2BC-96F485FC903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714375" y="4365625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6" imgW="634680" imgH="253800" progId="Equation.3">
                  <p:embed/>
                </p:oleObj>
              </mc:Choice>
              <mc:Fallback>
                <p:oleObj name="Формула" r:id="rId6" imgW="634680" imgH="253800" progId="Equation.3">
                  <p:embed/>
                  <p:pic>
                    <p:nvPicPr>
                      <p:cNvPr id="1028" name="Object 38">
                        <a:extLst>
                          <a:ext uri="{FF2B5EF4-FFF2-40B4-BE49-F238E27FC236}">
                            <a16:creationId xmlns:a16="http://schemas.microsoft.com/office/drawing/2014/main" xmlns="" id="{B79A3FD7-CE73-4DB4-A2BC-96F485FC90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365625"/>
                        <a:ext cx="1524000" cy="6096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7" name="Group 43">
            <a:extLst>
              <a:ext uri="{FF2B5EF4-FFF2-40B4-BE49-F238E27FC236}">
                <a16:creationId xmlns:a16="http://schemas.microsoft.com/office/drawing/2014/main" xmlns="" id="{C93CEC48-7F68-4464-A9FC-85275BED78DD}"/>
              </a:ext>
            </a:extLst>
          </p:cNvPr>
          <p:cNvGrpSpPr>
            <a:grpSpLocks/>
          </p:cNvGrpSpPr>
          <p:nvPr/>
        </p:nvGrpSpPr>
        <p:grpSpPr bwMode="auto">
          <a:xfrm>
            <a:off x="179660" y="5084763"/>
            <a:ext cx="3024188" cy="1557337"/>
            <a:chOff x="68" y="3339"/>
            <a:chExt cx="1451" cy="799"/>
          </a:xfrm>
        </p:grpSpPr>
        <p:pic>
          <p:nvPicPr>
            <p:cNvPr id="1041" name="Picture 5">
              <a:extLst>
                <a:ext uri="{FF2B5EF4-FFF2-40B4-BE49-F238E27FC236}">
                  <a16:creationId xmlns:a16="http://schemas.microsoft.com/office/drawing/2014/main" xmlns="" id="{060AA7B7-F6EE-4F1B-9465-8AD1FFC2F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339"/>
              <a:ext cx="1451" cy="799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2" name="Freeform 40">
              <a:extLst>
                <a:ext uri="{FF2B5EF4-FFF2-40B4-BE49-F238E27FC236}">
                  <a16:creationId xmlns:a16="http://schemas.microsoft.com/office/drawing/2014/main" xmlns="" id="{FB4DDAA1-D20E-4F50-9F77-A630D5E9B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3510"/>
              <a:ext cx="60" cy="3"/>
            </a:xfrm>
            <a:custGeom>
              <a:avLst/>
              <a:gdLst>
                <a:gd name="T0" fmla="*/ 0 w 60"/>
                <a:gd name="T1" fmla="*/ 0 h 3"/>
                <a:gd name="T2" fmla="*/ 60 w 60"/>
                <a:gd name="T3" fmla="*/ 3 h 3"/>
                <a:gd name="T4" fmla="*/ 0 60000 65536"/>
                <a:gd name="T5" fmla="*/ 0 60000 65536"/>
                <a:gd name="T6" fmla="*/ 0 w 60"/>
                <a:gd name="T7" fmla="*/ 0 h 3"/>
                <a:gd name="T8" fmla="*/ 60 w 6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" h="3">
                  <a:moveTo>
                    <a:pt x="0" y="0"/>
                  </a:moveTo>
                  <a:lnTo>
                    <a:pt x="60" y="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kk-KZ" altLang="ru-RU"/>
            </a:p>
          </p:txBody>
        </p:sp>
        <p:sp>
          <p:nvSpPr>
            <p:cNvPr id="1043" name="Freeform 42">
              <a:extLst>
                <a:ext uri="{FF2B5EF4-FFF2-40B4-BE49-F238E27FC236}">
                  <a16:creationId xmlns:a16="http://schemas.microsoft.com/office/drawing/2014/main" xmlns="" id="{3DE7137F-6DB7-43E7-93C0-39DB45FF8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" y="3822"/>
              <a:ext cx="63" cy="3"/>
            </a:xfrm>
            <a:custGeom>
              <a:avLst/>
              <a:gdLst>
                <a:gd name="T0" fmla="*/ 0 w 63"/>
                <a:gd name="T1" fmla="*/ 3 h 3"/>
                <a:gd name="T2" fmla="*/ 63 w 63"/>
                <a:gd name="T3" fmla="*/ 0 h 3"/>
                <a:gd name="T4" fmla="*/ 0 60000 65536"/>
                <a:gd name="T5" fmla="*/ 0 60000 65536"/>
                <a:gd name="T6" fmla="*/ 0 w 63"/>
                <a:gd name="T7" fmla="*/ 0 h 3"/>
                <a:gd name="T8" fmla="*/ 63 w 63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" h="3">
                  <a:moveTo>
                    <a:pt x="0" y="3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kk-KZ" altLang="ru-RU"/>
            </a:p>
          </p:txBody>
        </p:sp>
      </p:grpSp>
      <p:sp>
        <p:nvSpPr>
          <p:cNvPr id="1039" name="Freeform 46">
            <a:extLst>
              <a:ext uri="{FF2B5EF4-FFF2-40B4-BE49-F238E27FC236}">
                <a16:creationId xmlns:a16="http://schemas.microsoft.com/office/drawing/2014/main" xmlns="" id="{0B6DE698-4AB1-4B6F-B170-C414FE7F8080}"/>
              </a:ext>
            </a:extLst>
          </p:cNvPr>
          <p:cNvSpPr>
            <a:spLocks/>
          </p:cNvSpPr>
          <p:nvPr/>
        </p:nvSpPr>
        <p:spPr bwMode="auto">
          <a:xfrm>
            <a:off x="3276600" y="4437063"/>
            <a:ext cx="133350" cy="1587"/>
          </a:xfrm>
          <a:custGeom>
            <a:avLst/>
            <a:gdLst>
              <a:gd name="T0" fmla="*/ 0 w 84"/>
              <a:gd name="T1" fmla="*/ 0 h 1"/>
              <a:gd name="T2" fmla="*/ 211693147 w 84"/>
              <a:gd name="T3" fmla="*/ 0 h 1"/>
              <a:gd name="T4" fmla="*/ 0 60000 65536"/>
              <a:gd name="T5" fmla="*/ 0 60000 65536"/>
              <a:gd name="T6" fmla="*/ 0 w 84"/>
              <a:gd name="T7" fmla="*/ 0 h 1"/>
              <a:gd name="T8" fmla="*/ 84 w 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">
                <a:moveTo>
                  <a:pt x="0" y="0"/>
                </a:moveTo>
                <a:lnTo>
                  <a:pt x="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029" name="Object 4">
            <a:extLst>
              <a:ext uri="{FF2B5EF4-FFF2-40B4-BE49-F238E27FC236}">
                <a16:creationId xmlns:a16="http://schemas.microsoft.com/office/drawing/2014/main" xmlns="" id="{269ECB11-3EBD-4DF0-8584-04152CDE5A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2527300"/>
          <a:ext cx="239077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9" imgW="850680" imgH="431640" progId="Equation.3">
                  <p:embed/>
                </p:oleObj>
              </mc:Choice>
              <mc:Fallback>
                <p:oleObj name="Формула" r:id="rId9" imgW="850680" imgH="431640" progId="Equation.3">
                  <p:embed/>
                  <p:pic>
                    <p:nvPicPr>
                      <p:cNvPr id="1029" name="Object 4">
                        <a:extLst>
                          <a:ext uri="{FF2B5EF4-FFF2-40B4-BE49-F238E27FC236}">
                            <a16:creationId xmlns:a16="http://schemas.microsoft.com/office/drawing/2014/main" xmlns="" id="{269ECB11-3EBD-4DF0-8584-04152CDE5A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527300"/>
                        <a:ext cx="2390775" cy="1204913"/>
                      </a:xfrm>
                      <a:prstGeom prst="rect">
                        <a:avLst/>
                      </a:prstGeom>
                      <a:noFill/>
                      <a:ln w="28575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46">
            <a:extLst>
              <a:ext uri="{FF2B5EF4-FFF2-40B4-BE49-F238E27FC236}">
                <a16:creationId xmlns:a16="http://schemas.microsoft.com/office/drawing/2014/main" xmlns="" id="{7A4FD600-DF6F-4945-A5C2-5A5CD84A1987}"/>
              </a:ext>
            </a:extLst>
          </p:cNvPr>
          <p:cNvSpPr>
            <a:spLocks/>
          </p:cNvSpPr>
          <p:nvPr/>
        </p:nvSpPr>
        <p:spPr bwMode="auto">
          <a:xfrm>
            <a:off x="6443663" y="5013325"/>
            <a:ext cx="133350" cy="1588"/>
          </a:xfrm>
          <a:custGeom>
            <a:avLst/>
            <a:gdLst>
              <a:gd name="T0" fmla="*/ 0 w 84"/>
              <a:gd name="T1" fmla="*/ 0 h 1"/>
              <a:gd name="T2" fmla="*/ 211693147 w 84"/>
              <a:gd name="T3" fmla="*/ 0 h 1"/>
              <a:gd name="T4" fmla="*/ 0 60000 65536"/>
              <a:gd name="T5" fmla="*/ 0 60000 65536"/>
              <a:gd name="T6" fmla="*/ 0 w 84"/>
              <a:gd name="T7" fmla="*/ 0 h 1"/>
              <a:gd name="T8" fmla="*/ 84 w 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">
                <a:moveTo>
                  <a:pt x="0" y="0"/>
                </a:moveTo>
                <a:lnTo>
                  <a:pt x="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045" name="Object 4">
            <a:extLst>
              <a:ext uri="{FF2B5EF4-FFF2-40B4-BE49-F238E27FC236}">
                <a16:creationId xmlns:a16="http://schemas.microsoft.com/office/drawing/2014/main" xmlns="" id="{FA73FE0E-581E-4313-93E0-57596A82FB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2565400"/>
          <a:ext cx="17018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11" imgW="622080" imgH="393480" progId="Equation.3">
                  <p:embed/>
                </p:oleObj>
              </mc:Choice>
              <mc:Fallback>
                <p:oleObj name="Формула" r:id="rId11" imgW="622080" imgH="393480" progId="Equation.3">
                  <p:embed/>
                  <p:pic>
                    <p:nvPicPr>
                      <p:cNvPr id="1045" name="Object 4">
                        <a:extLst>
                          <a:ext uri="{FF2B5EF4-FFF2-40B4-BE49-F238E27FC236}">
                            <a16:creationId xmlns:a16="http://schemas.microsoft.com/office/drawing/2014/main" xmlns="" id="{FA73FE0E-581E-4313-93E0-57596A82FB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565400"/>
                        <a:ext cx="1701800" cy="1076325"/>
                      </a:xfrm>
                      <a:prstGeom prst="rect">
                        <a:avLst/>
                      </a:prstGeom>
                      <a:noFill/>
                      <a:ln w="28575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34C0A713-1590-4540-92BB-A87FAED2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9588"/>
            <a:ext cx="8893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400">
                <a:solidFill>
                  <a:schemeClr val="tx1"/>
                </a:solidFill>
                <a:latin typeface="Times New Roman KK EK" pitchFamily="18" charset="0"/>
                <a:cs typeface="Arial" panose="020B0604020202020204" pitchFamily="34" charset="0"/>
              </a:rPr>
              <a:t>Электростатикалық өрісті графикалық түрде кернеулік сызықтары арқылы көрсетеді. Кернеулі сызығы — Е векторының бағытымен сәйкес келетін өрістің әр нүктесі арқылы жүргізілген жанама сызық.</a:t>
            </a:r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xmlns="" id="{C15B8A1A-FBF1-4A2C-8B94-A518882D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70" name="Picture 14">
            <a:extLst>
              <a:ext uri="{FF2B5EF4-FFF2-40B4-BE49-F238E27FC236}">
                <a16:creationId xmlns:a16="http://schemas.microsoft.com/office/drawing/2014/main" xmlns="" id="{B1822664-5099-42A1-B534-CD7423C2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4" y="2420888"/>
            <a:ext cx="7847012" cy="3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>
            <a:extLst>
              <a:ext uri="{FF2B5EF4-FFF2-40B4-BE49-F238E27FC236}">
                <a16:creationId xmlns:a16="http://schemas.microsoft.com/office/drawing/2014/main" xmlns="" id="{C06EE50E-A278-4DDA-82EA-CF98E854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7345363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>
            <a:extLst>
              <a:ext uri="{FF2B5EF4-FFF2-40B4-BE49-F238E27FC236}">
                <a16:creationId xmlns:a16="http://schemas.microsoft.com/office/drawing/2014/main" xmlns="" id="{8E5CD5B4-696E-4969-95DA-804158948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4313"/>
            <a:ext cx="8388350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1" name="Rectangle 5">
            <a:extLst>
              <a:ext uri="{FF2B5EF4-FFF2-40B4-BE49-F238E27FC236}">
                <a16:creationId xmlns:a16="http://schemas.microsoft.com/office/drawing/2014/main" xmlns="" id="{F92A4985-DFC0-4B37-8620-7D5363290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19113"/>
            <a:ext cx="4305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kk-KZ" altLang="ru-RU" sz="2800" b="1">
                <a:solidFill>
                  <a:srgbClr val="003399"/>
                </a:solidFill>
              </a:rPr>
              <a:t>Суперпозиция принципы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0" name="Rectangle 3">
            <a:extLst>
              <a:ext uri="{FF2B5EF4-FFF2-40B4-BE49-F238E27FC236}">
                <a16:creationId xmlns:a16="http://schemas.microsoft.com/office/drawing/2014/main" xmlns="" id="{3822EF89-1C72-4A9A-9FF6-3A94B7D60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5113"/>
            <a:ext cx="84248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400">
                <a:solidFill>
                  <a:schemeClr val="tx1"/>
                </a:solidFill>
                <a:latin typeface="Times New Roman KK EK" pitchFamily="18" charset="0"/>
                <a:cs typeface="Arial" panose="020B0604020202020204" pitchFamily="34" charset="0"/>
              </a:rPr>
              <a:t>Егер өріс бірлік зарядтан турса, онда кернеулік сызықтары — түзу, егер оң заряд болса, зарядтан шығады, егер теріс заряд болса,сол зарядқа кіреді.</a:t>
            </a:r>
          </a:p>
        </p:txBody>
      </p:sp>
      <p:pic>
        <p:nvPicPr>
          <p:cNvPr id="78861" name="Picture 13">
            <a:extLst>
              <a:ext uri="{FF2B5EF4-FFF2-40B4-BE49-F238E27FC236}">
                <a16:creationId xmlns:a16="http://schemas.microsoft.com/office/drawing/2014/main" xmlns="" id="{B312CE0D-8479-4BF7-8A2D-F81E1EF8F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773238"/>
            <a:ext cx="4284662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3" name="Rectangle 15">
            <a:extLst>
              <a:ext uri="{FF2B5EF4-FFF2-40B4-BE49-F238E27FC236}">
                <a16:creationId xmlns:a16="http://schemas.microsoft.com/office/drawing/2014/main" xmlns="" id="{77D8D3F6-B5D5-4380-BBB5-6D1B2230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8862" name="Object 14">
            <a:extLst>
              <a:ext uri="{FF2B5EF4-FFF2-40B4-BE49-F238E27FC236}">
                <a16:creationId xmlns:a16="http://schemas.microsoft.com/office/drawing/2014/main" xmlns="" id="{F348C449-61BE-4632-8F37-9699C3E433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5516563"/>
          <a:ext cx="5772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4" imgW="1752600" imgH="266700" progId="Equation.3">
                  <p:embed/>
                </p:oleObj>
              </mc:Choice>
              <mc:Fallback>
                <p:oleObj name="Формула" r:id="rId4" imgW="1752600" imgH="266700" progId="Equation.3">
                  <p:embed/>
                  <p:pic>
                    <p:nvPicPr>
                      <p:cNvPr id="78862" name="Object 14">
                        <a:extLst>
                          <a:ext uri="{FF2B5EF4-FFF2-40B4-BE49-F238E27FC236}">
                            <a16:creationId xmlns:a16="http://schemas.microsoft.com/office/drawing/2014/main" xmlns="" id="{F348C449-61BE-4632-8F37-9699C3E433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516563"/>
                        <a:ext cx="5772150" cy="876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66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4" name="Object 5">
            <a:extLst>
              <a:ext uri="{FF2B5EF4-FFF2-40B4-BE49-F238E27FC236}">
                <a16:creationId xmlns:a16="http://schemas.microsoft.com/office/drawing/2014/main" xmlns="" id="{2AA3F014-BB81-4D90-A579-06A8A7236E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492375"/>
          <a:ext cx="208915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6" imgW="634680" imgH="431640" progId="Equation.3">
                  <p:embed/>
                </p:oleObj>
              </mc:Choice>
              <mc:Fallback>
                <p:oleObj name="Формула" r:id="rId6" imgW="634680" imgH="431640" progId="Equation.3">
                  <p:embed/>
                  <p:pic>
                    <p:nvPicPr>
                      <p:cNvPr id="78864" name="Object 5">
                        <a:extLst>
                          <a:ext uri="{FF2B5EF4-FFF2-40B4-BE49-F238E27FC236}">
                            <a16:creationId xmlns:a16="http://schemas.microsoft.com/office/drawing/2014/main" xmlns="" id="{2AA3F014-BB81-4D90-A579-06A8A7236E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92375"/>
                        <a:ext cx="2089150" cy="1422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F1401DBF-2B2D-4497-88ED-5889ECDF2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4087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800"/>
              <a:t>    </a:t>
            </a:r>
            <a:r>
              <a:rPr lang="kk-KZ" altLang="ru-RU" sz="2800">
                <a:latin typeface="Times New Roman" panose="02020603050405020304" pitchFamily="18" charset="0"/>
              </a:rPr>
              <a:t>Э</a:t>
            </a:r>
            <a:r>
              <a:rPr lang="ru-RU" altLang="ru-RU" sz="2800">
                <a:latin typeface="Times New Roman" panose="02020603050405020304" pitchFamily="18" charset="0"/>
              </a:rPr>
              <a:t>лектростатикалық өріс потенциалдық болып табылады.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kk-KZ" altLang="ru-RU" sz="2800">
                <a:latin typeface="Times New Roman" panose="02020603050405020304" pitchFamily="18" charset="0"/>
              </a:rPr>
              <a:t>Электростатикалық өріс күшінің жұмысын </a:t>
            </a:r>
            <a:r>
              <a:rPr lang="en-US" altLang="ru-RU" sz="2800">
                <a:latin typeface="Times New Roman" panose="02020603050405020304" pitchFamily="18" charset="0"/>
              </a:rPr>
              <a:t>q</a:t>
            </a:r>
            <a:r>
              <a:rPr lang="ru-RU" altLang="ru-RU" sz="2800">
                <a:latin typeface="Times New Roman" panose="02020603050405020304" pitchFamily="18" charset="0"/>
              </a:rPr>
              <a:t> зарядының өрісінің бастапқы және соңғы нүктелеріндегі </a:t>
            </a:r>
            <a:r>
              <a:rPr lang="en-US" altLang="ru-RU" sz="2800">
                <a:latin typeface="Times New Roman" panose="02020603050405020304" pitchFamily="18" charset="0"/>
              </a:rPr>
              <a:t>q</a:t>
            </a:r>
            <a:r>
              <a:rPr lang="ru-RU" altLang="ru-RU" sz="2800" baseline="-25000">
                <a:latin typeface="Times New Roman" panose="02020603050405020304" pitchFamily="18" charset="0"/>
              </a:rPr>
              <a:t>0</a:t>
            </a:r>
            <a:r>
              <a:rPr lang="ru-RU" altLang="ru-RU" sz="2800">
                <a:latin typeface="Times New Roman" panose="02020603050405020304" pitchFamily="18" charset="0"/>
              </a:rPr>
              <a:t> нүктелік зарядтың потенциалдық энергиясының айырымы ретінде көрсетуге болады 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      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kk-KZ" altLang="ru-RU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    1 нүктесінен 2 нүктесіне орын ауыстырған </a:t>
            </a:r>
            <a:r>
              <a:rPr lang="en-US" altLang="ru-RU" sz="2800">
                <a:latin typeface="Times New Roman" panose="02020603050405020304" pitchFamily="18" charset="0"/>
              </a:rPr>
              <a:t>q</a:t>
            </a:r>
            <a:r>
              <a:rPr lang="ru-RU" altLang="ru-RU" sz="2800" baseline="-25000">
                <a:latin typeface="Times New Roman" panose="02020603050405020304" pitchFamily="18" charset="0"/>
              </a:rPr>
              <a:t>0</a:t>
            </a:r>
            <a:r>
              <a:rPr lang="ru-RU" altLang="ru-RU" sz="2800">
                <a:latin typeface="Times New Roman" panose="02020603050405020304" pitchFamily="18" charset="0"/>
              </a:rPr>
              <a:t> зарядтың өріс күшінің жұмысы мына түрде де жазыла алады: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12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φ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- </a:t>
            </a:r>
            <a:r>
              <a:rPr lang="en-US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φ</a:t>
            </a:r>
            <a:r>
              <a:rPr lang="ru-RU" altLang="ru-RU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xmlns="" id="{3E4A498C-11E5-4AFF-8ACC-BA0289974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  <p:graphicFrame>
        <p:nvGraphicFramePr>
          <p:cNvPr id="10242" name="Object 4">
            <a:extLst>
              <a:ext uri="{FF2B5EF4-FFF2-40B4-BE49-F238E27FC236}">
                <a16:creationId xmlns:a16="http://schemas.microsoft.com/office/drawing/2014/main" xmlns="" id="{85D148D0-F49B-4DD8-8753-CDE801F55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286925"/>
              </p:ext>
            </p:extLst>
          </p:nvPr>
        </p:nvGraphicFramePr>
        <p:xfrm>
          <a:off x="1547813" y="2852936"/>
          <a:ext cx="649128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3" imgW="2311200" imgH="431640" progId="Equation.3">
                  <p:embed/>
                </p:oleObj>
              </mc:Choice>
              <mc:Fallback>
                <p:oleObj name="Формула" r:id="rId3" imgW="2311200" imgH="431640" progId="Equation.3">
                  <p:embed/>
                  <p:pic>
                    <p:nvPicPr>
                      <p:cNvPr id="10242" name="Object 4">
                        <a:extLst>
                          <a:ext uri="{FF2B5EF4-FFF2-40B4-BE49-F238E27FC236}">
                            <a16:creationId xmlns:a16="http://schemas.microsoft.com/office/drawing/2014/main" xmlns="" id="{85D148D0-F49B-4DD8-8753-CDE801F55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936"/>
                        <a:ext cx="6491287" cy="1220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3399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7">
            <a:extLst>
              <a:ext uri="{FF2B5EF4-FFF2-40B4-BE49-F238E27FC236}">
                <a16:creationId xmlns:a16="http://schemas.microsoft.com/office/drawing/2014/main" xmlns="" id="{700FE4E5-1809-4550-A94D-680A6AE02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kk-KZ" altLang="ru-RU"/>
          </a:p>
        </p:txBody>
      </p: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EB2F7A76-A8DF-47A1-9943-7A817F036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 err="1">
                <a:latin typeface="Times New Roman KK EK" pitchFamily="18" charset="0"/>
              </a:rPr>
              <a:t>яғни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бастапқы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және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соңғы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нүктелердегі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потенциалдарының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айырмасын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орын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ауыстырған</a:t>
            </a:r>
            <a:r>
              <a:rPr lang="ru-RU" altLang="ru-RU" sz="2800" dirty="0">
                <a:latin typeface="Times New Roman KK EK" pitchFamily="18" charset="0"/>
              </a:rPr>
              <a:t> заряд </a:t>
            </a:r>
            <a:r>
              <a:rPr lang="ru-RU" altLang="ru-RU" sz="2800" dirty="0" err="1">
                <a:latin typeface="Times New Roman KK EK" pitchFamily="18" charset="0"/>
              </a:rPr>
              <a:t>шамасына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көбейткенге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тең</a:t>
            </a:r>
            <a:r>
              <a:rPr lang="ru-RU" altLang="ru-RU" sz="2800" dirty="0">
                <a:latin typeface="Times New Roman KK EK" pitchFamily="18" charset="0"/>
              </a:rPr>
              <a:t>. Электр </a:t>
            </a:r>
            <a:r>
              <a:rPr lang="ru-RU" altLang="ru-RU" sz="2800" dirty="0" err="1">
                <a:latin typeface="Times New Roman KK EK" pitchFamily="18" charset="0"/>
              </a:rPr>
              <a:t>өрісінің</a:t>
            </a:r>
            <a:r>
              <a:rPr lang="ru-RU" altLang="ru-RU" sz="2800" dirty="0">
                <a:latin typeface="Times New Roman KK EK" pitchFamily="18" charset="0"/>
              </a:rPr>
              <a:t> 1 </a:t>
            </a:r>
            <a:r>
              <a:rPr lang="ru-RU" altLang="ru-RU" sz="2800" dirty="0" err="1">
                <a:latin typeface="Times New Roman KK EK" pitchFamily="18" charset="0"/>
              </a:rPr>
              <a:t>және</a:t>
            </a:r>
            <a:r>
              <a:rPr lang="ru-RU" altLang="ru-RU" sz="2800" dirty="0">
                <a:latin typeface="Times New Roman KK EK" pitchFamily="18" charset="0"/>
              </a:rPr>
              <a:t> 2 </a:t>
            </a:r>
            <a:r>
              <a:rPr lang="ru-RU" altLang="ru-RU" sz="2800" dirty="0" err="1">
                <a:latin typeface="Times New Roman KK EK" pitchFamily="18" charset="0"/>
              </a:rPr>
              <a:t>нүктелерінің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потенциалдарының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айырмасы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бірлік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оң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зарядтың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өріс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күшінің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әсерінен</a:t>
            </a:r>
            <a:r>
              <a:rPr lang="ru-RU" altLang="ru-RU" sz="2800" dirty="0">
                <a:latin typeface="Times New Roman KK EK" pitchFamily="18" charset="0"/>
              </a:rPr>
              <a:t> 1 </a:t>
            </a:r>
            <a:r>
              <a:rPr lang="ru-RU" altLang="ru-RU" sz="2800" dirty="0" err="1">
                <a:latin typeface="Times New Roman KK EK" pitchFamily="18" charset="0"/>
              </a:rPr>
              <a:t>нүктесінен</a:t>
            </a:r>
            <a:r>
              <a:rPr lang="ru-RU" altLang="ru-RU" sz="2800" dirty="0">
                <a:latin typeface="Times New Roman KK EK" pitchFamily="18" charset="0"/>
              </a:rPr>
              <a:t> 2 </a:t>
            </a:r>
            <a:r>
              <a:rPr lang="ru-RU" altLang="ru-RU" sz="2800" dirty="0" err="1">
                <a:latin typeface="Times New Roman KK EK" pitchFamily="18" charset="0"/>
              </a:rPr>
              <a:t>нүктесіне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орын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ауыстырғанда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істелетін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жұмыс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шамасымен</a:t>
            </a:r>
            <a:r>
              <a:rPr lang="ru-RU" altLang="ru-RU" sz="2800" dirty="0">
                <a:latin typeface="Times New Roman KK EK" pitchFamily="18" charset="0"/>
              </a:rPr>
              <a:t> </a:t>
            </a:r>
            <a:r>
              <a:rPr lang="ru-RU" altLang="ru-RU" sz="2800" dirty="0" err="1">
                <a:latin typeface="Times New Roman KK EK" pitchFamily="18" charset="0"/>
              </a:rPr>
              <a:t>анықталады</a:t>
            </a:r>
            <a:r>
              <a:rPr lang="ru-RU" altLang="ru-RU" sz="2800" dirty="0">
                <a:latin typeface="Times New Roman KK EK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>
              <a:latin typeface="Times New Roman KK EK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2171</TotalTime>
  <Words>452</Words>
  <Application>Microsoft Office PowerPoint</Application>
  <PresentationFormat>Экран (4:3)</PresentationFormat>
  <Paragraphs>42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Эркер</vt:lpstr>
      <vt:lpstr>Microsoft Equation 3.0</vt:lpstr>
      <vt:lpstr>Формула</vt:lpstr>
      <vt:lpstr>Презентация PowerPoint</vt:lpstr>
      <vt:lpstr>Презентация PowerPoint</vt:lpstr>
      <vt:lpstr>Электростатикалық өріс.   Электростатикалық өрістің кернеулігі.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 өріс потенциалы</vt:lpstr>
      <vt:lpstr>Презентация PowerPoint</vt:lpstr>
      <vt:lpstr>Электр өрісінің кернеулігі мен φ потенциал арасындағы байланыс.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lenovo553</dc:creator>
  <cp:lastModifiedBy>Пользователь Windows</cp:lastModifiedBy>
  <cp:revision>130</cp:revision>
  <dcterms:created xsi:type="dcterms:W3CDTF">2020-10-29T15:07:13Z</dcterms:created>
  <dcterms:modified xsi:type="dcterms:W3CDTF">2021-10-15T14:24:29Z</dcterms:modified>
</cp:coreProperties>
</file>