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8"/>
  </p:notesMasterIdLst>
  <p:sldIdLst>
    <p:sldId id="256" r:id="rId2"/>
    <p:sldId id="300" r:id="rId3"/>
    <p:sldId id="306" r:id="rId4"/>
    <p:sldId id="301" r:id="rId5"/>
    <p:sldId id="302" r:id="rId6"/>
    <p:sldId id="314" r:id="rId7"/>
    <p:sldId id="315" r:id="rId8"/>
    <p:sldId id="316" r:id="rId9"/>
    <p:sldId id="318" r:id="rId10"/>
    <p:sldId id="319" r:id="rId11"/>
    <p:sldId id="321" r:id="rId12"/>
    <p:sldId id="323" r:id="rId13"/>
    <p:sldId id="324" r:id="rId14"/>
    <p:sldId id="325" r:id="rId15"/>
    <p:sldId id="326" r:id="rId16"/>
    <p:sldId id="327"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3084" y="-11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png"/><Relationship Id="rId5" Type="http://schemas.openxmlformats.org/officeDocument/2006/relationships/image" Target="../media/image12.wmf"/><Relationship Id="rId4"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41578B-1EDB-4AE4-8A5C-5B3AECEE8C25}" type="datetimeFigureOut">
              <a:rPr lang="ru-RU" smtClean="0"/>
              <a:pPr/>
              <a:t>17.10.2021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83EF75-C417-4A86-9FB5-3F05101D8FA9}" type="slidenum">
              <a:rPr lang="ru-RU" smtClean="0"/>
              <a:pPr/>
              <a:t>‹#›</a:t>
            </a:fld>
            <a:endParaRPr lang="ru-RU"/>
          </a:p>
        </p:txBody>
      </p:sp>
    </p:spTree>
    <p:extLst>
      <p:ext uri="{BB962C8B-B14F-4D97-AF65-F5344CB8AC3E}">
        <p14:creationId xmlns:p14="http://schemas.microsoft.com/office/powerpoint/2010/main" val="96663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383EF75-C417-4A86-9FB5-3F05101D8FA9}"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383EF75-C417-4A86-9FB5-3F05101D8FA9}" type="slidenum">
              <a:rPr lang="ru-RU" smtClean="0"/>
              <a:pPr/>
              <a:t>13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383EF75-C417-4A86-9FB5-3F05101D8FA9}" type="slidenum">
              <a:rPr lang="ru-RU" smtClean="0"/>
              <a:pPr/>
              <a:t>14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383EF75-C417-4A86-9FB5-3F05101D8FA9}" type="slidenum">
              <a:rPr lang="ru-RU" smtClean="0"/>
              <a:pPr/>
              <a:t>15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383EF75-C417-4A86-9FB5-3F05101D8FA9}" type="slidenum">
              <a:rPr lang="ru-RU" smtClean="0"/>
              <a:pPr/>
              <a:t>16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17.10.2021</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17.10.2021</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17.10.2021</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17.10.2021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17.10.2021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17.10.2021</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17.10.2021</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17.10.2021</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17.10.2021</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hyperlink" Target="http://en.wikipedia.org/wiki/Image:Photo-SMDcapacitors.jpg" TargetMode="External"/><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1.wmf"/><Relationship Id="rId4" Type="http://schemas.openxmlformats.org/officeDocument/2006/relationships/image" Target="../media/image8.png"/><Relationship Id="rId9" Type="http://schemas.openxmlformats.org/officeDocument/2006/relationships/oleObject" Target="../embeddings/oleObject4.bin"/><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5616" y="188640"/>
            <a:ext cx="7560840" cy="490776"/>
          </a:xfrm>
          <a:prstGeom prst="bevel">
            <a:avLst/>
          </a:prstGeom>
          <a:solidFill>
            <a:schemeClr val="accent4">
              <a:lumMod val="20000"/>
              <a:lumOff val="80000"/>
            </a:schemeClr>
          </a:solidFill>
          <a:effectLst>
            <a:glow rad="228600">
              <a:schemeClr val="accent5">
                <a:satMod val="175000"/>
                <a:alpha val="40000"/>
              </a:schemeClr>
            </a:glow>
            <a:innerShdw blurRad="63500" dist="50800" dir="16200000">
              <a:prstClr val="black">
                <a:alpha val="50000"/>
              </a:prstClr>
            </a:innerShdw>
          </a:effectLst>
        </p:spPr>
        <p:txBody>
          <a:bodyPr wrap="square" rtlCol="0">
            <a:spAutoFit/>
          </a:bodyPr>
          <a:lstStyle/>
          <a:p>
            <a:pPr algn="ctr"/>
            <a:r>
              <a:rPr lang="kk-KZ" b="1" dirty="0" smtClean="0">
                <a:latin typeface="Times New Roman" pitchFamily="18" charset="0"/>
                <a:cs typeface="Times New Roman" pitchFamily="18" charset="0"/>
              </a:rPr>
              <a:t>М.Өтемісов атындағы Батыс Қазақстан университеті</a:t>
            </a:r>
            <a:endParaRPr lang="ru-RU" b="1" dirty="0">
              <a:latin typeface="Times New Roman" pitchFamily="18" charset="0"/>
              <a:cs typeface="Times New Roman"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332656"/>
            <a:ext cx="785786" cy="548595"/>
          </a:xfrm>
          <a:prstGeom prst="rect">
            <a:avLst/>
          </a:prstGeom>
        </p:spPr>
      </p:pic>
      <p:sp>
        <p:nvSpPr>
          <p:cNvPr id="9" name="TextBox 8"/>
          <p:cNvSpPr txBox="1"/>
          <p:nvPr/>
        </p:nvSpPr>
        <p:spPr>
          <a:xfrm>
            <a:off x="2123728" y="2852936"/>
            <a:ext cx="5437112" cy="1532334"/>
          </a:xfrm>
          <a:prstGeom prst="flowChartAlternateProcess">
            <a:avLst/>
          </a:prstGeom>
          <a:solidFill>
            <a:schemeClr val="accent4">
              <a:lumMod val="20000"/>
              <a:lumOff val="80000"/>
            </a:schemeClr>
          </a:solidFill>
          <a:effectLst>
            <a:glow rad="63500">
              <a:schemeClr val="accent1">
                <a:satMod val="175000"/>
                <a:alpha val="40000"/>
              </a:schemeClr>
            </a:glow>
          </a:effectLst>
        </p:spPr>
        <p:txBody>
          <a:bodyPr wrap="square" rtlCol="0">
            <a:spAutoFit/>
          </a:bodyPr>
          <a:lstStyle/>
          <a:p>
            <a:pPr algn="ctr"/>
            <a:r>
              <a:rPr lang="kk-KZ" sz="2000" b="1" dirty="0" smtClean="0">
                <a:latin typeface="Times New Roman" pitchFamily="18" charset="0"/>
                <a:cs typeface="Times New Roman" pitchFamily="18" charset="0"/>
              </a:rPr>
              <a:t>  </a:t>
            </a:r>
            <a:r>
              <a:rPr lang="kk-KZ" sz="2800" b="1" dirty="0" smtClean="0">
                <a:latin typeface="Times New Roman" pitchFamily="18" charset="0"/>
                <a:cs typeface="Times New Roman" pitchFamily="18" charset="0"/>
              </a:rPr>
              <a:t>Дәріс 3. Электр өрісіндегі өткізгіштер, диэлектриктер. Конденсаторлар</a:t>
            </a:r>
            <a:endParaRPr lang="ru-RU" sz="2800" b="1" dirty="0">
              <a:latin typeface="Times New Roman" pitchFamily="18" charset="0"/>
              <a:cs typeface="Times New Roman" pitchFamily="18" charset="0"/>
            </a:endParaRPr>
          </a:p>
        </p:txBody>
      </p:sp>
      <p:sp>
        <p:nvSpPr>
          <p:cNvPr id="10" name="Прямоугольник 9"/>
          <p:cNvSpPr/>
          <p:nvPr/>
        </p:nvSpPr>
        <p:spPr>
          <a:xfrm>
            <a:off x="3707904" y="6237312"/>
            <a:ext cx="1180131" cy="369332"/>
          </a:xfrm>
          <a:prstGeom prst="rect">
            <a:avLst/>
          </a:prstGeom>
        </p:spPr>
        <p:txBody>
          <a:bodyPr wrap="none">
            <a:spAutoFit/>
          </a:bodyPr>
          <a:lstStyle/>
          <a:p>
            <a:pPr algn="ctr"/>
            <a:r>
              <a:rPr lang="kk-KZ" b="1" dirty="0" smtClean="0">
                <a:latin typeface="Times New Roman" pitchFamily="18" charset="0"/>
                <a:cs typeface="Times New Roman" pitchFamily="18" charset="0"/>
              </a:rPr>
              <a:t>2021 жыл</a:t>
            </a:r>
            <a:endParaRPr lang="ru-RU" b="1" dirty="0">
              <a:latin typeface="Times New Roman" pitchFamily="18" charset="0"/>
              <a:cs typeface="Times New Roman" pitchFamily="18" charset="0"/>
            </a:endParaRPr>
          </a:p>
        </p:txBody>
      </p:sp>
      <p:sp>
        <p:nvSpPr>
          <p:cNvPr id="8" name="TextBox 7"/>
          <p:cNvSpPr txBox="1"/>
          <p:nvPr/>
        </p:nvSpPr>
        <p:spPr>
          <a:xfrm>
            <a:off x="1259632" y="1916832"/>
            <a:ext cx="7344816" cy="523220"/>
          </a:xfrm>
          <a:prstGeom prst="rect">
            <a:avLst/>
          </a:prstGeom>
          <a:noFill/>
        </p:spPr>
        <p:txBody>
          <a:bodyPr wrap="square" rtlCol="0">
            <a:spAutoFit/>
          </a:bodyPr>
          <a:lstStyle/>
          <a:p>
            <a:pPr lvl="0" algn="ctr"/>
            <a:r>
              <a:rPr lang="kk-KZ" sz="2800" b="1" dirty="0"/>
              <a:t>Электр және магнетизм</a:t>
            </a:r>
            <a:endParaRPr lang="ru-RU" dirty="0"/>
          </a:p>
        </p:txBody>
      </p:sp>
      <p:sp>
        <p:nvSpPr>
          <p:cNvPr id="7" name="TextBox 6"/>
          <p:cNvSpPr txBox="1"/>
          <p:nvPr/>
        </p:nvSpPr>
        <p:spPr>
          <a:xfrm>
            <a:off x="3582157" y="5443775"/>
            <a:ext cx="5544616" cy="369332"/>
          </a:xfrm>
          <a:prstGeom prst="rect">
            <a:avLst/>
          </a:prstGeom>
          <a:noFill/>
        </p:spPr>
        <p:txBody>
          <a:bodyPr wrap="square" rtlCol="0">
            <a:spAutoFit/>
          </a:bodyPr>
          <a:lstStyle/>
          <a:p>
            <a:pPr lvl="0" algn="ctr"/>
            <a:r>
              <a:rPr lang="kk-KZ" b="1" dirty="0" smtClean="0">
                <a:latin typeface="Times New Roman" pitchFamily="18" charset="0"/>
                <a:cs typeface="Times New Roman" pitchFamily="18" charset="0"/>
              </a:rPr>
              <a:t>Физ.-мат.ғ.к.ғ доцент Кушеккалиев А.Н.</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 y="1600200"/>
            <a:ext cx="7859216" cy="4873752"/>
          </a:xfrm>
        </p:spPr>
        <p:txBody>
          <a:bodyPr>
            <a:normAutofit/>
          </a:bodyPr>
          <a:lstStyle/>
          <a:p>
            <a:pPr algn="ctr">
              <a:defRPr/>
            </a:pPr>
            <a:r>
              <a:rPr lang="kk-KZ" sz="2000" b="1" noProof="1" smtClean="0">
                <a:latin typeface="Times New Roman" pitchFamily="18" charset="0"/>
                <a:cs typeface="Times New Roman" pitchFamily="18" charset="0"/>
              </a:rPr>
              <a:t>Диэлектриктердің түрлері:</a:t>
            </a:r>
          </a:p>
          <a:p>
            <a:pPr algn="just">
              <a:defRPr/>
            </a:pPr>
            <a:r>
              <a:rPr lang="kk-KZ" sz="2000" b="1" noProof="1" smtClean="0">
                <a:latin typeface="Times New Roman" pitchFamily="18" charset="0"/>
                <a:cs typeface="Times New Roman" pitchFamily="18" charset="0"/>
              </a:rPr>
              <a:t>1. Полярлы диэлектриктер.                 2. Полярлы диэлектриктер</a:t>
            </a:r>
          </a:p>
          <a:p>
            <a:pPr algn="just">
              <a:defRPr/>
            </a:pPr>
            <a:r>
              <a:rPr lang="kk-KZ" sz="2000" dirty="0" smtClean="0">
                <a:latin typeface="Times New Roman" pitchFamily="18" charset="0"/>
                <a:cs typeface="Times New Roman" pitchFamily="18" charset="0"/>
              </a:rPr>
              <a:t>Идеал диэлектриктерде оның электр өрісінің әсерінен еркін қозғала алатын зарядтар болмайды. Диэлектриктердің атомдары мен молекулалары тұтас алғанда бейтарап болады, өйткені құрамындағы микроскопиялық теріс және оң зарядтардың мөлшерлері бірдей. Атомдардың ішіндегі микроскопиялық зарядтардың электр өрісінің 10</a:t>
            </a:r>
            <a:r>
              <a:rPr lang="kk-KZ" sz="2000" baseline="30000" dirty="0" smtClean="0">
                <a:latin typeface="Times New Roman" pitchFamily="18" charset="0"/>
                <a:cs typeface="Times New Roman" pitchFamily="18" charset="0"/>
              </a:rPr>
              <a:t>11</a:t>
            </a:r>
            <a:r>
              <a:rPr lang="kk-KZ" sz="2000" dirty="0" smtClean="0">
                <a:latin typeface="Times New Roman" pitchFamily="18" charset="0"/>
                <a:cs typeface="Times New Roman" pitchFamily="18" charset="0"/>
              </a:rPr>
              <a:t> В/м шамасында болады, бұл іс жүзінде қол жеткізілген макроскопиялық өрістің (~10</a:t>
            </a:r>
            <a:r>
              <a:rPr lang="kk-KZ" sz="2000" baseline="30000" dirty="0" smtClean="0">
                <a:latin typeface="Times New Roman" pitchFamily="18" charset="0"/>
                <a:cs typeface="Times New Roman" pitchFamily="18" charset="0"/>
              </a:rPr>
              <a:t>7 </a:t>
            </a:r>
            <a:r>
              <a:rPr lang="kk-KZ" sz="2000" dirty="0" smtClean="0">
                <a:latin typeface="Times New Roman" pitchFamily="18" charset="0"/>
                <a:cs typeface="Times New Roman" pitchFamily="18" charset="0"/>
              </a:rPr>
              <a:t>В/м) шамасынан көп  артық. Атомдар мен молекулалардың сыртқы электр өрісінде өте орнықты болуы және атомның ішкі зарядтарының тұрақты болуы осымен түсіндіріледі.</a:t>
            </a:r>
            <a:endParaRPr lang="kk-KZ" sz="2000" noProof="1" smtClean="0">
              <a:latin typeface="Times New Roman" pitchFamily="18" charset="0"/>
              <a:cs typeface="Times New Roman" pitchFamily="18" charset="0"/>
            </a:endParaRPr>
          </a:p>
          <a:p>
            <a:pPr algn="just">
              <a:defRPr/>
            </a:pPr>
            <a:endParaRPr lang="kk-KZ" sz="2000" noProof="1" smtClean="0">
              <a:latin typeface="Times New Roman" pitchFamily="18" charset="0"/>
              <a:cs typeface="Times New Roman" pitchFamily="18" charset="0"/>
            </a:endParaRPr>
          </a:p>
        </p:txBody>
      </p:sp>
      <p:sp>
        <p:nvSpPr>
          <p:cNvPr id="6" name="TextBox 5"/>
          <p:cNvSpPr txBox="1"/>
          <p:nvPr/>
        </p:nvSpPr>
        <p:spPr>
          <a:xfrm>
            <a:off x="539552" y="332656"/>
            <a:ext cx="7344816" cy="1815882"/>
          </a:xfrm>
          <a:prstGeom prst="rect">
            <a:avLst/>
          </a:prstGeom>
          <a:noFill/>
        </p:spPr>
        <p:txBody>
          <a:bodyPr wrap="square" rtlCol="0">
            <a:spAutoFit/>
          </a:bodyPr>
          <a:lstStyle/>
          <a:p>
            <a:r>
              <a:rPr lang="kk-KZ" sz="2800" b="1" dirty="0" smtClean="0">
                <a:latin typeface="Times New Roman" pitchFamily="18" charset="0"/>
                <a:cs typeface="Times New Roman" pitchFamily="18" charset="0"/>
              </a:rPr>
              <a:t>4. Электростатикалық өрістегі диэлектриктер Диэлектриктердің түрлері</a:t>
            </a:r>
          </a:p>
          <a:p>
            <a:r>
              <a:rPr lang="kk-KZ" sz="2800" b="1" dirty="0" smtClean="0">
                <a:latin typeface="Times New Roman" pitchFamily="18" charset="0"/>
                <a:cs typeface="Times New Roman" pitchFamily="18" charset="0"/>
              </a:rPr>
              <a:t> </a:t>
            </a:r>
          </a:p>
          <a:p>
            <a:r>
              <a:rPr lang="kk-KZ" sz="2800" b="1" dirty="0" smtClean="0">
                <a:latin typeface="Times New Roman" pitchFamily="18" charset="0"/>
                <a:cs typeface="Times New Roman" pitchFamily="18" charset="0"/>
              </a:rPr>
              <a:t> </a:t>
            </a:r>
            <a:endParaRPr lang="ru-RU"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4271366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40" name="Object 4"/>
          <p:cNvGraphicFramePr>
            <a:graphicFrameLocks noChangeAspect="1"/>
          </p:cNvGraphicFramePr>
          <p:nvPr/>
        </p:nvGraphicFramePr>
        <p:xfrm>
          <a:off x="467544" y="2780928"/>
          <a:ext cx="3886200" cy="3540125"/>
        </p:xfrm>
        <a:graphic>
          <a:graphicData uri="http://schemas.openxmlformats.org/presentationml/2006/ole">
            <mc:AlternateContent xmlns:mc="http://schemas.openxmlformats.org/markup-compatibility/2006">
              <mc:Choice xmlns:v="urn:schemas-microsoft-com:vml" Requires="v">
                <p:oleObj spid="_x0000_s59395" name="CorelDRAW" r:id="rId3" imgW="5113800" imgH="4659840" progId="CorelDRAW.Graphic.12">
                  <p:embed/>
                </p:oleObj>
              </mc:Choice>
              <mc:Fallback>
                <p:oleObj name="CorelDRAW" r:id="rId3" imgW="5113800" imgH="4659840" progId="CorelDRAW.Graphic.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780928"/>
                        <a:ext cx="38862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1" name="Text Box 5"/>
          <p:cNvSpPr txBox="1">
            <a:spLocks noChangeArrowheads="1"/>
          </p:cNvSpPr>
          <p:nvPr/>
        </p:nvSpPr>
        <p:spPr bwMode="auto">
          <a:xfrm>
            <a:off x="1524000" y="1219200"/>
            <a:ext cx="6577013" cy="579438"/>
          </a:xfrm>
          <a:prstGeom prst="rect">
            <a:avLst/>
          </a:prstGeom>
          <a:noFill/>
          <a:ln w="9525">
            <a:noFill/>
            <a:miter lim="800000"/>
            <a:headEnd/>
            <a:tailEnd/>
          </a:ln>
          <a:effectLst/>
        </p:spPr>
        <p:txBody>
          <a:bodyPr>
            <a:spAutoFit/>
          </a:bodyPr>
          <a:lstStyle/>
          <a:p>
            <a:pPr>
              <a:spcBef>
                <a:spcPct val="50000"/>
              </a:spcBef>
            </a:pPr>
            <a:r>
              <a:rPr lang="ru-RU" sz="3200" b="1">
                <a:solidFill>
                  <a:srgbClr val="990000"/>
                </a:solidFill>
              </a:rPr>
              <a:t>Полярлы емес диэлектриктер</a:t>
            </a:r>
          </a:p>
        </p:txBody>
      </p:sp>
      <p:sp>
        <p:nvSpPr>
          <p:cNvPr id="14342" name="Text Box 6"/>
          <p:cNvSpPr txBox="1">
            <a:spLocks noChangeArrowheads="1"/>
          </p:cNvSpPr>
          <p:nvPr/>
        </p:nvSpPr>
        <p:spPr bwMode="auto">
          <a:xfrm>
            <a:off x="4427538" y="2276475"/>
            <a:ext cx="4320926" cy="1323439"/>
          </a:xfrm>
          <a:prstGeom prst="rect">
            <a:avLst/>
          </a:prstGeom>
          <a:noFill/>
          <a:ln w="9525">
            <a:noFill/>
            <a:miter lim="800000"/>
            <a:headEnd/>
            <a:tailEnd/>
          </a:ln>
          <a:effectLst/>
        </p:spPr>
        <p:txBody>
          <a:bodyPr wrap="square">
            <a:spAutoFit/>
          </a:bodyPr>
          <a:lstStyle/>
          <a:p>
            <a:pPr algn="just">
              <a:spcBef>
                <a:spcPct val="50000"/>
              </a:spcBef>
            </a:pPr>
            <a:r>
              <a:rPr lang="kk-KZ" dirty="0" smtClean="0"/>
              <a:t>        </a:t>
            </a:r>
            <a:r>
              <a:rPr lang="kk-KZ" sz="2000" dirty="0" smtClean="0">
                <a:latin typeface="Times New Roman" pitchFamily="18" charset="0"/>
                <a:cs typeface="Times New Roman" pitchFamily="18" charset="0"/>
              </a:rPr>
              <a:t>Сыртқы өріс </a:t>
            </a:r>
            <a:r>
              <a:rPr lang="kk-KZ" sz="2000" dirty="0">
                <a:latin typeface="Times New Roman" pitchFamily="18" charset="0"/>
                <a:cs typeface="Times New Roman" pitchFamily="18" charset="0"/>
              </a:rPr>
              <a:t>әсері </a:t>
            </a:r>
            <a:r>
              <a:rPr lang="kk-KZ" sz="2000" dirty="0" smtClean="0">
                <a:latin typeface="Times New Roman" pitchFamily="18" charset="0"/>
                <a:cs typeface="Times New Roman" pitchFamily="18" charset="0"/>
              </a:rPr>
              <a:t>болмаған жағдайда барлық молекулаларының </a:t>
            </a:r>
            <a:r>
              <a:rPr lang="kk-KZ" sz="2000" dirty="0">
                <a:latin typeface="Times New Roman" pitchFamily="18" charset="0"/>
                <a:cs typeface="Times New Roman" pitchFamily="18" charset="0"/>
              </a:rPr>
              <a:t>оң және </a:t>
            </a:r>
            <a:r>
              <a:rPr lang="kk-KZ" sz="2000" dirty="0" smtClean="0">
                <a:latin typeface="Times New Roman" pitchFamily="18" charset="0"/>
                <a:cs typeface="Times New Roman" pitchFamily="18" charset="0"/>
              </a:rPr>
              <a:t>теріс зарядтарының </a:t>
            </a:r>
            <a:r>
              <a:rPr lang="kk-KZ" sz="2000" dirty="0">
                <a:latin typeface="Times New Roman" pitchFamily="18" charset="0"/>
                <a:cs typeface="Times New Roman" pitchFamily="18" charset="0"/>
              </a:rPr>
              <a:t>центрі сәйкес </a:t>
            </a:r>
            <a:r>
              <a:rPr lang="kk-KZ" sz="2000" dirty="0" smtClean="0">
                <a:latin typeface="Times New Roman" pitchFamily="18" charset="0"/>
                <a:cs typeface="Times New Roman" pitchFamily="18" charset="0"/>
              </a:rPr>
              <a:t>келеді.</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
        <p:nvSpPr>
          <p:cNvPr id="6" name="TextBox 5"/>
          <p:cNvSpPr txBox="1"/>
          <p:nvPr/>
        </p:nvSpPr>
        <p:spPr>
          <a:xfrm>
            <a:off x="539552" y="332656"/>
            <a:ext cx="7344816" cy="1815882"/>
          </a:xfrm>
          <a:prstGeom prst="rect">
            <a:avLst/>
          </a:prstGeom>
          <a:noFill/>
        </p:spPr>
        <p:txBody>
          <a:bodyPr wrap="square" rtlCol="0">
            <a:spAutoFit/>
          </a:bodyPr>
          <a:lstStyle/>
          <a:p>
            <a:r>
              <a:rPr lang="kk-KZ" sz="2800" b="1" dirty="0" smtClean="0">
                <a:latin typeface="Times New Roman" pitchFamily="18" charset="0"/>
                <a:cs typeface="Times New Roman" pitchFamily="18" charset="0"/>
              </a:rPr>
              <a:t>4. Электростатикалық өрістегі диэлектриктер Диэлектриктердің түрлері</a:t>
            </a:r>
          </a:p>
          <a:p>
            <a:r>
              <a:rPr lang="kk-KZ" sz="2800" b="1" dirty="0" smtClean="0">
                <a:latin typeface="Times New Roman" pitchFamily="18" charset="0"/>
                <a:cs typeface="Times New Roman" pitchFamily="18" charset="0"/>
              </a:rPr>
              <a:t> </a:t>
            </a:r>
          </a:p>
          <a:p>
            <a:r>
              <a:rPr lang="kk-KZ" sz="2800" b="1" dirty="0" smtClean="0">
                <a:latin typeface="Times New Roman" pitchFamily="18" charset="0"/>
                <a:cs typeface="Times New Roman" pitchFamily="18" charset="0"/>
              </a:rPr>
              <a:t> </a:t>
            </a:r>
            <a:endParaRPr lang="ru-RU"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1524000" y="1219200"/>
            <a:ext cx="5638800" cy="579438"/>
          </a:xfrm>
          <a:prstGeom prst="rect">
            <a:avLst/>
          </a:prstGeom>
          <a:noFill/>
          <a:ln w="9525">
            <a:noFill/>
            <a:miter lim="800000"/>
            <a:headEnd/>
            <a:tailEnd/>
          </a:ln>
          <a:effectLst/>
        </p:spPr>
        <p:txBody>
          <a:bodyPr>
            <a:spAutoFit/>
          </a:bodyPr>
          <a:lstStyle/>
          <a:p>
            <a:pPr>
              <a:spcBef>
                <a:spcPct val="50000"/>
              </a:spcBef>
            </a:pPr>
            <a:r>
              <a:rPr lang="ru-RU" sz="3200" b="1">
                <a:solidFill>
                  <a:srgbClr val="990000"/>
                </a:solidFill>
              </a:rPr>
              <a:t>Полярлы диэлектриктер</a:t>
            </a:r>
          </a:p>
        </p:txBody>
      </p:sp>
      <p:graphicFrame>
        <p:nvGraphicFramePr>
          <p:cNvPr id="15365" name="Object 5"/>
          <p:cNvGraphicFramePr>
            <a:graphicFrameLocks noChangeAspect="1"/>
          </p:cNvGraphicFramePr>
          <p:nvPr/>
        </p:nvGraphicFramePr>
        <p:xfrm>
          <a:off x="250825" y="1989138"/>
          <a:ext cx="3475038" cy="3581400"/>
        </p:xfrm>
        <a:graphic>
          <a:graphicData uri="http://schemas.openxmlformats.org/presentationml/2006/ole">
            <mc:AlternateContent xmlns:mc="http://schemas.openxmlformats.org/markup-compatibility/2006">
              <mc:Choice xmlns:v="urn:schemas-microsoft-com:vml" Requires="v">
                <p:oleObj spid="_x0000_s61443" name="CorelDRAW" r:id="rId3" imgW="4961520" imgH="5614560" progId="CorelDRAW.Graphic.12">
                  <p:embed/>
                </p:oleObj>
              </mc:Choice>
              <mc:Fallback>
                <p:oleObj name="CorelDRAW" r:id="rId3" imgW="4961520" imgH="5614560" progId="CorelDRAW.Graphic.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989138"/>
                        <a:ext cx="347503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6" name="Text Box 6"/>
          <p:cNvSpPr txBox="1">
            <a:spLocks noChangeArrowheads="1"/>
          </p:cNvSpPr>
          <p:nvPr/>
        </p:nvSpPr>
        <p:spPr bwMode="auto">
          <a:xfrm>
            <a:off x="4211960" y="2204864"/>
            <a:ext cx="4321175" cy="2246769"/>
          </a:xfrm>
          <a:prstGeom prst="rect">
            <a:avLst/>
          </a:prstGeom>
          <a:noFill/>
          <a:ln w="9525">
            <a:noFill/>
            <a:miter lim="800000"/>
            <a:headEnd/>
            <a:tailEnd/>
          </a:ln>
          <a:effectLst/>
        </p:spPr>
        <p:txBody>
          <a:bodyPr>
            <a:spAutoFit/>
          </a:bodyPr>
          <a:lstStyle/>
          <a:p>
            <a:pPr algn="just">
              <a:spcBef>
                <a:spcPct val="50000"/>
              </a:spcBef>
            </a:pPr>
            <a:r>
              <a:rPr lang="kk-KZ" sz="2000" dirty="0">
                <a:latin typeface="Times New Roman" pitchFamily="18" charset="0"/>
                <a:cs typeface="Times New Roman" pitchFamily="18" charset="0"/>
              </a:rPr>
              <a:t>Молекулаларын диполь ретінде қарастыруға</a:t>
            </a:r>
            <a:r>
              <a:rPr lang="en-US" sz="2000" dirty="0">
                <a:latin typeface="Times New Roman" pitchFamily="18" charset="0"/>
                <a:cs typeface="Times New Roman" pitchFamily="18" charset="0"/>
              </a:rPr>
              <a:t> </a:t>
            </a:r>
            <a:r>
              <a:rPr lang="kk-KZ" sz="2000" dirty="0">
                <a:latin typeface="Times New Roman" pitchFamily="18" charset="0"/>
                <a:cs typeface="Times New Roman" pitchFamily="18" charset="0"/>
              </a:rPr>
              <a:t>бола</a:t>
            </a:r>
            <a:r>
              <a:rPr lang="en-US" sz="2000" dirty="0">
                <a:latin typeface="Times New Roman" pitchFamily="18" charset="0"/>
                <a:cs typeface="Times New Roman" pitchFamily="18" charset="0"/>
              </a:rPr>
              <a:t>-</a:t>
            </a:r>
            <a:r>
              <a:rPr lang="kk-KZ" sz="2000" dirty="0">
                <a:latin typeface="Times New Roman" pitchFamily="18" charset="0"/>
                <a:cs typeface="Times New Roman" pitchFamily="18" charset="0"/>
              </a:rPr>
              <a:t>ды, сыртқы өріс әсерінсіз-ақ барлық молекулалары</a:t>
            </a:r>
            <a:r>
              <a:rPr lang="en-US" sz="2000" dirty="0">
                <a:latin typeface="Times New Roman" pitchFamily="18" charset="0"/>
                <a:cs typeface="Times New Roman" pitchFamily="18" charset="0"/>
              </a:rPr>
              <a:t>-</a:t>
            </a:r>
            <a:r>
              <a:rPr lang="kk-KZ" sz="2000" dirty="0">
                <a:latin typeface="Times New Roman" pitchFamily="18" charset="0"/>
                <a:cs typeface="Times New Roman" pitchFamily="18" charset="0"/>
              </a:rPr>
              <a:t>ның оң және теріс заряд</a:t>
            </a:r>
            <a:r>
              <a:rPr lang="en-US" sz="2000" dirty="0">
                <a:latin typeface="Times New Roman" pitchFamily="18" charset="0"/>
                <a:cs typeface="Times New Roman" pitchFamily="18" charset="0"/>
              </a:rPr>
              <a:t>-</a:t>
            </a:r>
            <a:r>
              <a:rPr lang="kk-KZ" sz="2000" dirty="0">
                <a:latin typeface="Times New Roman" pitchFamily="18" charset="0"/>
                <a:cs typeface="Times New Roman" pitchFamily="18" charset="0"/>
              </a:rPr>
              <a:t>тарының центрі сәйкес келмейді.</a:t>
            </a:r>
            <a:r>
              <a:rPr lang="en-US" sz="2000" dirty="0">
                <a:latin typeface="Times New Roman" pitchFamily="18" charset="0"/>
                <a:cs typeface="Times New Roman" pitchFamily="18" charset="0"/>
              </a:rPr>
              <a:t> </a:t>
            </a:r>
            <a:r>
              <a:rPr lang="kk-KZ" sz="2000" dirty="0">
                <a:latin typeface="Times New Roman" pitchFamily="18" charset="0"/>
                <a:cs typeface="Times New Roman" pitchFamily="18" charset="0"/>
              </a:rPr>
              <a:t>Диполь әраттас екі зарядтан тұратын нейтраль жүйе.</a:t>
            </a:r>
            <a:endParaRPr lang="ru-RU" sz="2000" dirty="0">
              <a:latin typeface="Times New Roman" pitchFamily="18" charset="0"/>
              <a:cs typeface="Times New Roman" pitchFamily="18" charset="0"/>
            </a:endParaRPr>
          </a:p>
        </p:txBody>
      </p:sp>
      <p:sp>
        <p:nvSpPr>
          <p:cNvPr id="6" name="TextBox 5"/>
          <p:cNvSpPr txBox="1"/>
          <p:nvPr/>
        </p:nvSpPr>
        <p:spPr>
          <a:xfrm>
            <a:off x="539552" y="332656"/>
            <a:ext cx="7344816" cy="1815882"/>
          </a:xfrm>
          <a:prstGeom prst="rect">
            <a:avLst/>
          </a:prstGeom>
          <a:noFill/>
        </p:spPr>
        <p:txBody>
          <a:bodyPr wrap="square" rtlCol="0">
            <a:spAutoFit/>
          </a:bodyPr>
          <a:lstStyle/>
          <a:p>
            <a:r>
              <a:rPr lang="kk-KZ" sz="2800" b="1" dirty="0" smtClean="0">
                <a:latin typeface="Times New Roman" pitchFamily="18" charset="0"/>
                <a:cs typeface="Times New Roman" pitchFamily="18" charset="0"/>
              </a:rPr>
              <a:t>4. Электростатикалық өрістегі диэлектриктер Диэлектриктердің түрлері</a:t>
            </a:r>
          </a:p>
          <a:p>
            <a:r>
              <a:rPr lang="kk-KZ" sz="2800" b="1" dirty="0" smtClean="0">
                <a:latin typeface="Times New Roman" pitchFamily="18" charset="0"/>
                <a:cs typeface="Times New Roman" pitchFamily="18" charset="0"/>
              </a:rPr>
              <a:t> </a:t>
            </a:r>
          </a:p>
          <a:p>
            <a:r>
              <a:rPr lang="kk-KZ" sz="2800" b="1" dirty="0" smtClean="0">
                <a:latin typeface="Times New Roman" pitchFamily="18" charset="0"/>
                <a:cs typeface="Times New Roman" pitchFamily="18" charset="0"/>
              </a:rPr>
              <a:t> </a:t>
            </a:r>
            <a:endParaRPr lang="ru-RU"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 y="1600200"/>
            <a:ext cx="7859216" cy="4873752"/>
          </a:xfrm>
        </p:spPr>
        <p:txBody>
          <a:bodyPr>
            <a:normAutofit/>
          </a:bodyPr>
          <a:lstStyle/>
          <a:p>
            <a:pPr algn="just">
              <a:defRPr/>
            </a:pPr>
            <a:r>
              <a:rPr lang="kk-KZ" sz="2000" dirty="0" smtClean="0"/>
              <a:t>Сыртқы электр өрісі болмаған кезде диэлектриктің молекулаларының дипольдік моменттері не нөлге тең (полярлы емес молекулалар) немесе кеңістікте ретсіз түрде орналасады (полярлы молекула). Екі жағдайда да дипольдік моменттердің қосындысы нөлге тең болады. Сыртқы  өрістің әсерінен диэлектрик </a:t>
            </a:r>
            <a:r>
              <a:rPr lang="kk-KZ" sz="2000" i="1" dirty="0" smtClean="0"/>
              <a:t>поляризацияланады</a:t>
            </a:r>
            <a:r>
              <a:rPr lang="kk-KZ" sz="2000" dirty="0" smtClean="0"/>
              <a:t>. Олай болса – диэлектриктегі қорытқы дипольдік момент нөлден өзгеше, демек тұтас диэлектриктің көлемдік дипольдік моменті бар. . Егер вакуумда зарядтардың өзара әсерлесу күші , ал диэлектриктегі күші  болса, онда Кулон заңына сәйкес</a:t>
            </a:r>
            <a:endParaRPr lang="ru-RU" sz="2000" dirty="0" smtClean="0"/>
          </a:p>
          <a:p>
            <a:pPr algn="just">
              <a:defRPr/>
            </a:pPr>
            <a:endParaRPr lang="kk-KZ" sz="2000" noProof="1" smtClean="0">
              <a:latin typeface="Times New Roman" pitchFamily="18" charset="0"/>
              <a:cs typeface="Times New Roman" pitchFamily="18" charset="0"/>
            </a:endParaRPr>
          </a:p>
        </p:txBody>
      </p:sp>
      <p:sp>
        <p:nvSpPr>
          <p:cNvPr id="6" name="TextBox 5"/>
          <p:cNvSpPr txBox="1"/>
          <p:nvPr/>
        </p:nvSpPr>
        <p:spPr>
          <a:xfrm>
            <a:off x="539552" y="332656"/>
            <a:ext cx="7344816" cy="1815882"/>
          </a:xfrm>
          <a:prstGeom prst="rect">
            <a:avLst/>
          </a:prstGeom>
          <a:noFill/>
        </p:spPr>
        <p:txBody>
          <a:bodyPr wrap="square" rtlCol="0">
            <a:spAutoFit/>
          </a:bodyPr>
          <a:lstStyle/>
          <a:p>
            <a:r>
              <a:rPr lang="kk-KZ" sz="2800" b="1" dirty="0" smtClean="0">
                <a:latin typeface="Times New Roman" pitchFamily="18" charset="0"/>
                <a:cs typeface="Times New Roman" pitchFamily="18" charset="0"/>
              </a:rPr>
              <a:t>5. Диэлектриктердің поляризациясы. Полярицазиялану </a:t>
            </a:r>
          </a:p>
          <a:p>
            <a:r>
              <a:rPr lang="kk-KZ" sz="2800" b="1" dirty="0" smtClean="0">
                <a:latin typeface="Times New Roman" pitchFamily="18" charset="0"/>
                <a:cs typeface="Times New Roman" pitchFamily="18" charset="0"/>
              </a:rPr>
              <a:t> </a:t>
            </a:r>
          </a:p>
          <a:p>
            <a:r>
              <a:rPr lang="kk-KZ" sz="2800" b="1" dirty="0" smtClean="0">
                <a:latin typeface="Times New Roman" pitchFamily="18" charset="0"/>
                <a:cs typeface="Times New Roman" pitchFamily="18" charset="0"/>
              </a:rPr>
              <a:t> </a:t>
            </a:r>
            <a:endParaRPr lang="ru-RU" sz="2800" b="1" dirty="0">
              <a:latin typeface="Times New Roman" pitchFamily="18" charset="0"/>
              <a:cs typeface="Times New Roman" pitchFamily="18" charset="0"/>
            </a:endParaRPr>
          </a:p>
        </p:txBody>
      </p:sp>
      <p:pic>
        <p:nvPicPr>
          <p:cNvPr id="62466" name="Picture 2"/>
          <p:cNvPicPr>
            <a:picLocks noChangeAspect="1" noChangeArrowheads="1"/>
          </p:cNvPicPr>
          <p:nvPr/>
        </p:nvPicPr>
        <p:blipFill>
          <a:blip r:embed="rId3" cstate="print"/>
          <a:srcRect l="67238" t="56719" r="25567" b="39344"/>
          <a:stretch>
            <a:fillRect/>
          </a:stretch>
        </p:blipFill>
        <p:spPr bwMode="auto">
          <a:xfrm>
            <a:off x="3203848" y="5445224"/>
            <a:ext cx="2664296" cy="864096"/>
          </a:xfrm>
          <a:prstGeom prst="rect">
            <a:avLst/>
          </a:prstGeom>
          <a:noFill/>
          <a:ln w="9525">
            <a:noFill/>
            <a:miter lim="800000"/>
            <a:headEnd/>
            <a:tailEnd/>
          </a:ln>
        </p:spPr>
      </p:pic>
    </p:spTree>
    <p:extLst>
      <p:ext uri="{BB962C8B-B14F-4D97-AF65-F5344CB8AC3E}">
        <p14:creationId xmlns:p14="http://schemas.microsoft.com/office/powerpoint/2010/main" val="4271366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683568" y="908720"/>
            <a:ext cx="7859216" cy="4873752"/>
          </a:xfrm>
        </p:spPr>
        <p:txBody>
          <a:bodyPr>
            <a:normAutofit/>
          </a:bodyPr>
          <a:lstStyle/>
          <a:p>
            <a:pPr algn="just">
              <a:defRPr/>
            </a:pPr>
            <a:r>
              <a:rPr lang="kk-KZ" sz="2000" dirty="0" smtClean="0"/>
              <a:t>Поляризацияланған диэлектрик шекарасындағы, мысалы, конденсатор астарына қараған жағындағы, молекулалық диполь заряды ішкі дипольдағыдай көрші молекулалық диполь зарядтарымен компенсацияланбайды. Сондықтан суретте конденсатордың теріс зарядталған астары жағында беттік тығыздығы + </a:t>
            </a:r>
            <a:r>
              <a:rPr lang="el-GR" sz="2000" dirty="0" smtClean="0"/>
              <a:t>σ</a:t>
            </a:r>
            <a:r>
              <a:rPr lang="kk-KZ" sz="2000" dirty="0" smtClean="0"/>
              <a:t> оң зарядтар жиналады, оң зарядталған астары жағына беттік тығыздығы − </a:t>
            </a:r>
            <a:r>
              <a:rPr lang="el-GR" sz="2000" dirty="0" smtClean="0"/>
              <a:t>σ</a:t>
            </a:r>
            <a:r>
              <a:rPr lang="kk-KZ" sz="2000" dirty="0" smtClean="0"/>
              <a:t> теріс зарядтар жиналады. Бұл зарядтар поляризациялық зарядтар деп аталады.</a:t>
            </a:r>
            <a:endParaRPr lang="ru-RU" sz="2000" dirty="0" smtClean="0"/>
          </a:p>
          <a:p>
            <a:pPr algn="just">
              <a:defRPr/>
            </a:pPr>
            <a:endParaRPr lang="kk-KZ" sz="2000" noProof="1" smtClean="0">
              <a:latin typeface="Times New Roman" pitchFamily="18" charset="0"/>
              <a:cs typeface="Times New Roman" pitchFamily="18" charset="0"/>
            </a:endParaRPr>
          </a:p>
        </p:txBody>
      </p:sp>
      <p:sp>
        <p:nvSpPr>
          <p:cNvPr id="6" name="TextBox 5"/>
          <p:cNvSpPr txBox="1"/>
          <p:nvPr/>
        </p:nvSpPr>
        <p:spPr>
          <a:xfrm>
            <a:off x="539552" y="332656"/>
            <a:ext cx="7344816" cy="1384995"/>
          </a:xfrm>
          <a:prstGeom prst="rect">
            <a:avLst/>
          </a:prstGeom>
          <a:noFill/>
        </p:spPr>
        <p:txBody>
          <a:bodyPr wrap="square" rtlCol="0">
            <a:spAutoFit/>
          </a:bodyPr>
          <a:lstStyle/>
          <a:p>
            <a:r>
              <a:rPr lang="kk-KZ" sz="2800" b="1" dirty="0" smtClean="0">
                <a:latin typeface="Times New Roman" pitchFamily="18" charset="0"/>
                <a:cs typeface="Times New Roman" pitchFamily="18" charset="0"/>
              </a:rPr>
              <a:t>6. Поляризациялық зарядтар</a:t>
            </a:r>
          </a:p>
          <a:p>
            <a:r>
              <a:rPr lang="kk-KZ" sz="2800" b="1" dirty="0" smtClean="0">
                <a:latin typeface="Times New Roman" pitchFamily="18" charset="0"/>
                <a:cs typeface="Times New Roman" pitchFamily="18" charset="0"/>
              </a:rPr>
              <a:t> </a:t>
            </a:r>
          </a:p>
          <a:p>
            <a:r>
              <a:rPr lang="kk-KZ" sz="2800" b="1" dirty="0" smtClean="0">
                <a:latin typeface="Times New Roman" pitchFamily="18" charset="0"/>
                <a:cs typeface="Times New Roman" pitchFamily="18" charset="0"/>
              </a:rPr>
              <a:t> </a:t>
            </a:r>
            <a:endParaRPr lang="ru-RU" sz="2800" b="1" dirty="0">
              <a:latin typeface="Times New Roman" pitchFamily="18" charset="0"/>
              <a:cs typeface="Times New Roman" pitchFamily="18" charset="0"/>
            </a:endParaRPr>
          </a:p>
        </p:txBody>
      </p:sp>
      <p:pic>
        <p:nvPicPr>
          <p:cNvPr id="63490" name="Picture 2"/>
          <p:cNvPicPr>
            <a:picLocks noChangeAspect="1" noChangeArrowheads="1"/>
          </p:cNvPicPr>
          <p:nvPr/>
        </p:nvPicPr>
        <p:blipFill>
          <a:blip r:embed="rId3" cstate="print"/>
          <a:srcRect l="27944" t="57703" r="62094" b="23594"/>
          <a:stretch>
            <a:fillRect/>
          </a:stretch>
        </p:blipFill>
        <p:spPr bwMode="auto">
          <a:xfrm>
            <a:off x="2915816" y="3861048"/>
            <a:ext cx="3240360" cy="2448272"/>
          </a:xfrm>
          <a:prstGeom prst="rect">
            <a:avLst/>
          </a:prstGeom>
          <a:noFill/>
          <a:ln w="9525">
            <a:noFill/>
            <a:miter lim="800000"/>
            <a:headEnd/>
            <a:tailEnd/>
          </a:ln>
        </p:spPr>
      </p:pic>
    </p:spTree>
    <p:extLst>
      <p:ext uri="{BB962C8B-B14F-4D97-AF65-F5344CB8AC3E}">
        <p14:creationId xmlns:p14="http://schemas.microsoft.com/office/powerpoint/2010/main" val="4271366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 y="1600200"/>
            <a:ext cx="7859216" cy="4873752"/>
          </a:xfrm>
        </p:spPr>
        <p:txBody>
          <a:bodyPr>
            <a:normAutofit/>
          </a:bodyPr>
          <a:lstStyle/>
          <a:p>
            <a:pPr algn="just">
              <a:buNone/>
              <a:defRPr/>
            </a:pPr>
            <a:r>
              <a:rPr lang="kk-KZ" sz="2000" dirty="0" smtClean="0">
                <a:latin typeface="Times New Roman" pitchFamily="18" charset="0"/>
                <a:cs typeface="Times New Roman" pitchFamily="18" charset="0"/>
              </a:rPr>
              <a:t>Поляризацияланған пластина тудыратын қосымша өрісті есептеу үшін оны зарядының беттік тығыздығы   жазық конденсатордың өрісі ретінде қарастыруға болады, </a:t>
            </a:r>
            <a:r>
              <a:rPr lang="el-GR" sz="2000" dirty="0" smtClean="0">
                <a:latin typeface="Times New Roman" pitchFamily="18" charset="0"/>
                <a:cs typeface="Times New Roman" pitchFamily="18" charset="0"/>
              </a:rPr>
              <a:t>σ</a:t>
            </a:r>
            <a:r>
              <a:rPr lang="en-US" sz="2000" dirty="0" smtClean="0">
                <a:latin typeface="Times New Roman" pitchFamily="18" charset="0"/>
                <a:cs typeface="Times New Roman" pitchFamily="18" charset="0"/>
              </a:rPr>
              <a:t> = P </a:t>
            </a:r>
            <a:r>
              <a:rPr lang="kk-KZ" sz="2000" dirty="0" smtClean="0">
                <a:latin typeface="Times New Roman" pitchFamily="18" charset="0"/>
                <a:cs typeface="Times New Roman" pitchFamily="18" charset="0"/>
              </a:rPr>
              <a:t>екенін көрсетуге болады. Диэлектриктің ішіндегі өрістің толық кернеулігі</a:t>
            </a:r>
            <a:endParaRPr lang="ru-RU" sz="2000" dirty="0" smtClean="0">
              <a:latin typeface="Times New Roman" pitchFamily="18" charset="0"/>
              <a:cs typeface="Times New Roman" pitchFamily="18" charset="0"/>
            </a:endParaRPr>
          </a:p>
          <a:p>
            <a:pPr algn="just">
              <a:buNone/>
              <a:defRPr/>
            </a:pPr>
            <a:endParaRPr lang="ru-RU" sz="2000" dirty="0" smtClean="0"/>
          </a:p>
          <a:p>
            <a:pPr algn="just">
              <a:defRPr/>
            </a:pPr>
            <a:endParaRPr lang="kk-KZ" sz="2000" noProof="1" smtClean="0">
              <a:latin typeface="Times New Roman" pitchFamily="18" charset="0"/>
              <a:cs typeface="Times New Roman" pitchFamily="18" charset="0"/>
            </a:endParaRPr>
          </a:p>
        </p:txBody>
      </p:sp>
      <p:sp>
        <p:nvSpPr>
          <p:cNvPr id="6" name="TextBox 5"/>
          <p:cNvSpPr txBox="1"/>
          <p:nvPr/>
        </p:nvSpPr>
        <p:spPr>
          <a:xfrm>
            <a:off x="539552" y="332656"/>
            <a:ext cx="7344816" cy="1384995"/>
          </a:xfrm>
          <a:prstGeom prst="rect">
            <a:avLst/>
          </a:prstGeom>
          <a:noFill/>
        </p:spPr>
        <p:txBody>
          <a:bodyPr wrap="square" rtlCol="0">
            <a:spAutoFit/>
          </a:bodyPr>
          <a:lstStyle/>
          <a:p>
            <a:r>
              <a:rPr lang="kk-KZ" sz="2800" b="1" dirty="0" smtClean="0">
                <a:latin typeface="Times New Roman" pitchFamily="18" charset="0"/>
                <a:cs typeface="Times New Roman" pitchFamily="18" charset="0"/>
              </a:rPr>
              <a:t>7. Электрлік ығысу векторы</a:t>
            </a:r>
          </a:p>
          <a:p>
            <a:r>
              <a:rPr lang="kk-KZ" sz="2800" b="1" dirty="0" smtClean="0">
                <a:latin typeface="Times New Roman" pitchFamily="18" charset="0"/>
                <a:cs typeface="Times New Roman" pitchFamily="18" charset="0"/>
              </a:rPr>
              <a:t> </a:t>
            </a:r>
          </a:p>
          <a:p>
            <a:r>
              <a:rPr lang="kk-KZ" sz="2800" b="1" dirty="0" smtClean="0">
                <a:latin typeface="Times New Roman" pitchFamily="18" charset="0"/>
                <a:cs typeface="Times New Roman" pitchFamily="18" charset="0"/>
              </a:rPr>
              <a:t> </a:t>
            </a:r>
            <a:endParaRPr lang="ru-RU" sz="2800" b="1" dirty="0">
              <a:latin typeface="Times New Roman" pitchFamily="18" charset="0"/>
              <a:cs typeface="Times New Roman" pitchFamily="18" charset="0"/>
            </a:endParaRPr>
          </a:p>
        </p:txBody>
      </p:sp>
      <p:pic>
        <p:nvPicPr>
          <p:cNvPr id="64514" name="Picture 2"/>
          <p:cNvPicPr>
            <a:picLocks noChangeAspect="1" noChangeArrowheads="1"/>
          </p:cNvPicPr>
          <p:nvPr/>
        </p:nvPicPr>
        <p:blipFill>
          <a:blip r:embed="rId3" cstate="print"/>
          <a:srcRect l="63144" t="29132" r="25273" b="68467"/>
          <a:stretch>
            <a:fillRect/>
          </a:stretch>
        </p:blipFill>
        <p:spPr bwMode="auto">
          <a:xfrm>
            <a:off x="2411760" y="4077072"/>
            <a:ext cx="4824536" cy="576064"/>
          </a:xfrm>
          <a:prstGeom prst="rect">
            <a:avLst/>
          </a:prstGeom>
          <a:noFill/>
          <a:ln w="9525">
            <a:noFill/>
            <a:miter lim="800000"/>
            <a:headEnd/>
            <a:tailEnd/>
          </a:ln>
        </p:spPr>
      </p:pic>
    </p:spTree>
    <p:extLst>
      <p:ext uri="{BB962C8B-B14F-4D97-AF65-F5344CB8AC3E}">
        <p14:creationId xmlns:p14="http://schemas.microsoft.com/office/powerpoint/2010/main" val="4271366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683568" y="908720"/>
            <a:ext cx="7859216" cy="4873752"/>
          </a:xfrm>
        </p:spPr>
        <p:txBody>
          <a:bodyPr>
            <a:normAutofit/>
          </a:bodyPr>
          <a:lstStyle/>
          <a:p>
            <a:pPr algn="just">
              <a:defRPr/>
            </a:pPr>
            <a:r>
              <a:rPr lang="kk-KZ" sz="2000" dirty="0" smtClean="0"/>
              <a:t>Сонымен, электр ығысуы векторы деп -</a:t>
            </a:r>
            <a:r>
              <a:rPr lang="en-US" sz="2000" dirty="0" smtClean="0"/>
              <a:t> </a:t>
            </a:r>
            <a:r>
              <a:rPr lang="kk-KZ" sz="2000" dirty="0" smtClean="0"/>
              <a:t>өрнегімен анықталатын шаманы айтады.немесе ортаның </a:t>
            </a:r>
            <a:r>
              <a:rPr lang="kk-KZ" sz="2000" i="1" dirty="0" smtClean="0"/>
              <a:t>диэлектрлік өтімділігі</a:t>
            </a:r>
            <a:r>
              <a:rPr lang="kk-KZ" sz="2000" dirty="0" smtClean="0"/>
              <a:t> деп атайды.</a:t>
            </a:r>
            <a:endParaRPr lang="en-US" sz="2000" dirty="0" smtClean="0"/>
          </a:p>
          <a:p>
            <a:pPr algn="just">
              <a:defRPr/>
            </a:pPr>
            <a:endParaRPr lang="en-US" sz="2000" dirty="0" smtClean="0"/>
          </a:p>
          <a:p>
            <a:pPr algn="just">
              <a:defRPr/>
            </a:pPr>
            <a:endParaRPr lang="en-US" sz="2000" dirty="0" smtClean="0"/>
          </a:p>
          <a:p>
            <a:pPr algn="just">
              <a:defRPr/>
            </a:pPr>
            <a:r>
              <a:rPr lang="kk-KZ" sz="2000" dirty="0" smtClean="0"/>
              <a:t> Мұны ескеріп,</a:t>
            </a:r>
            <a:r>
              <a:rPr lang="en-US" sz="2000" dirty="0" smtClean="0"/>
              <a:t> </a:t>
            </a:r>
            <a:r>
              <a:rPr lang="kk-KZ" sz="2000" dirty="0" smtClean="0"/>
              <a:t>қатынасты</a:t>
            </a:r>
            <a:r>
              <a:rPr lang="en-US" sz="2000" dirty="0" smtClean="0"/>
              <a:t>  </a:t>
            </a:r>
          </a:p>
          <a:p>
            <a:pPr algn="just">
              <a:defRPr/>
            </a:pPr>
            <a:r>
              <a:rPr lang="kk-KZ" sz="2000" dirty="0" smtClean="0"/>
              <a:t>түрінде жазуға болады. Анизотропты диэлектрикте  және  векторлары жалпы алғанда коллинеарлы емес екенін ескеру керек. Электр ығысу векторының өлшем бірлігі Кл/м</a:t>
            </a:r>
            <a:r>
              <a:rPr lang="kk-KZ" sz="2000" baseline="30000" dirty="0" smtClean="0"/>
              <a:t>2</a:t>
            </a:r>
            <a:r>
              <a:rPr lang="kk-KZ" sz="2000" dirty="0" smtClean="0"/>
              <a:t>.  векторы тек бөгде зарядтардан пайда болған өрісті сипаттайды. Сондықтан ығысу сызықтары тек бөгде зарядтардан басталып, тек бөгде зарядтарда аяқталады. Байланыстағы зарядтар орналасқан нүктелерден ығысу сызықтары үзіліссіз өтеді.</a:t>
            </a:r>
            <a:endParaRPr lang="ru-RU" sz="2000" dirty="0" smtClean="0"/>
          </a:p>
          <a:p>
            <a:pPr algn="just">
              <a:defRPr/>
            </a:pPr>
            <a:endParaRPr lang="kk-KZ" sz="2000" noProof="1" smtClean="0">
              <a:latin typeface="Times New Roman" pitchFamily="18" charset="0"/>
              <a:cs typeface="Times New Roman" pitchFamily="18" charset="0"/>
            </a:endParaRPr>
          </a:p>
        </p:txBody>
      </p:sp>
      <p:sp>
        <p:nvSpPr>
          <p:cNvPr id="5" name="TextBox 4"/>
          <p:cNvSpPr txBox="1"/>
          <p:nvPr/>
        </p:nvSpPr>
        <p:spPr>
          <a:xfrm>
            <a:off x="539552" y="332656"/>
            <a:ext cx="7344816" cy="1384995"/>
          </a:xfrm>
          <a:prstGeom prst="rect">
            <a:avLst/>
          </a:prstGeom>
          <a:noFill/>
        </p:spPr>
        <p:txBody>
          <a:bodyPr wrap="square" rtlCol="0">
            <a:spAutoFit/>
          </a:bodyPr>
          <a:lstStyle/>
          <a:p>
            <a:r>
              <a:rPr lang="kk-KZ" sz="2800" b="1" dirty="0" smtClean="0">
                <a:latin typeface="Times New Roman" pitchFamily="18" charset="0"/>
                <a:cs typeface="Times New Roman" pitchFamily="18" charset="0"/>
              </a:rPr>
              <a:t>7. Электрлік ығысу векторы</a:t>
            </a:r>
          </a:p>
          <a:p>
            <a:r>
              <a:rPr lang="kk-KZ" sz="2800" b="1" dirty="0" smtClean="0">
                <a:latin typeface="Times New Roman" pitchFamily="18" charset="0"/>
                <a:cs typeface="Times New Roman" pitchFamily="18" charset="0"/>
              </a:rPr>
              <a:t> </a:t>
            </a:r>
          </a:p>
          <a:p>
            <a:r>
              <a:rPr lang="kk-KZ" sz="2800" b="1" dirty="0" smtClean="0">
                <a:latin typeface="Times New Roman" pitchFamily="18" charset="0"/>
                <a:cs typeface="Times New Roman" pitchFamily="18" charset="0"/>
              </a:rPr>
              <a:t> </a:t>
            </a:r>
            <a:endParaRPr lang="ru-RU" sz="2800" b="1" dirty="0">
              <a:latin typeface="Times New Roman" pitchFamily="18" charset="0"/>
              <a:cs typeface="Times New Roman" pitchFamily="18" charset="0"/>
            </a:endParaRPr>
          </a:p>
        </p:txBody>
      </p:sp>
      <p:pic>
        <p:nvPicPr>
          <p:cNvPr id="66562" name="Picture 2"/>
          <p:cNvPicPr>
            <a:picLocks noChangeAspect="1" noChangeArrowheads="1"/>
          </p:cNvPicPr>
          <p:nvPr/>
        </p:nvPicPr>
        <p:blipFill>
          <a:blip r:embed="rId3" cstate="print"/>
          <a:srcRect l="28498" t="40870" r="57113" b="57063"/>
          <a:stretch>
            <a:fillRect/>
          </a:stretch>
        </p:blipFill>
        <p:spPr bwMode="auto">
          <a:xfrm>
            <a:off x="2915816" y="2060848"/>
            <a:ext cx="4176464" cy="504056"/>
          </a:xfrm>
          <a:prstGeom prst="rect">
            <a:avLst/>
          </a:prstGeom>
          <a:noFill/>
          <a:ln w="9525">
            <a:noFill/>
            <a:miter lim="800000"/>
            <a:headEnd/>
            <a:tailEnd/>
          </a:ln>
        </p:spPr>
      </p:pic>
      <p:pic>
        <p:nvPicPr>
          <p:cNvPr id="66564" name="Picture 4"/>
          <p:cNvPicPr>
            <a:picLocks noChangeAspect="1" noChangeArrowheads="1"/>
          </p:cNvPicPr>
          <p:nvPr/>
        </p:nvPicPr>
        <p:blipFill>
          <a:blip r:embed="rId4" cstate="print"/>
          <a:srcRect l="18454" t="49015" r="77672" b="49016"/>
          <a:stretch>
            <a:fillRect/>
          </a:stretch>
        </p:blipFill>
        <p:spPr bwMode="auto">
          <a:xfrm>
            <a:off x="4716016" y="2636912"/>
            <a:ext cx="1728192" cy="432048"/>
          </a:xfrm>
          <a:prstGeom prst="rect">
            <a:avLst/>
          </a:prstGeom>
          <a:noFill/>
          <a:ln w="9525">
            <a:noFill/>
            <a:miter lim="800000"/>
            <a:headEnd/>
            <a:tailEnd/>
          </a:ln>
        </p:spPr>
      </p:pic>
    </p:spTree>
    <p:extLst>
      <p:ext uri="{BB962C8B-B14F-4D97-AF65-F5344CB8AC3E}">
        <p14:creationId xmlns:p14="http://schemas.microsoft.com/office/powerpoint/2010/main" val="4271366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агетная рамка 12"/>
          <p:cNvSpPr/>
          <p:nvPr/>
        </p:nvSpPr>
        <p:spPr>
          <a:xfrm>
            <a:off x="2627784" y="188640"/>
            <a:ext cx="4104456" cy="792088"/>
          </a:xfrm>
          <a:prstGeom prst="beve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smtClean="0">
                <a:solidFill>
                  <a:schemeClr val="tx1"/>
                </a:solidFill>
                <a:effectLst>
                  <a:glow rad="63500">
                    <a:schemeClr val="accent1">
                      <a:satMod val="175000"/>
                      <a:alpha val="40000"/>
                    </a:schemeClr>
                  </a:glow>
                </a:effectLst>
                <a:latin typeface="Times New Roman" pitchFamily="18" charset="0"/>
                <a:cs typeface="Times New Roman" pitchFamily="18" charset="0"/>
              </a:rPr>
              <a:t>Жоспары:</a:t>
            </a:r>
            <a:endParaRPr lang="ru-RU" sz="2800" b="1" dirty="0">
              <a:solidFill>
                <a:schemeClr val="tx1"/>
              </a:solidFill>
              <a:effectLst>
                <a:glow rad="63500">
                  <a:schemeClr val="accent1">
                    <a:satMod val="175000"/>
                    <a:alpha val="40000"/>
                  </a:schemeClr>
                </a:glow>
              </a:effectLst>
              <a:latin typeface="Times New Roman" pitchFamily="18" charset="0"/>
              <a:cs typeface="Times New Roman" pitchFamily="18" charset="0"/>
            </a:endParaRPr>
          </a:p>
        </p:txBody>
      </p:sp>
      <p:sp>
        <p:nvSpPr>
          <p:cNvPr id="8" name="Вертикальный свиток 7"/>
          <p:cNvSpPr/>
          <p:nvPr/>
        </p:nvSpPr>
        <p:spPr>
          <a:xfrm>
            <a:off x="395536" y="1268760"/>
            <a:ext cx="8352928" cy="4536504"/>
          </a:xfrm>
          <a:prstGeom prst="verticalScroll">
            <a:avLst/>
          </a:prstGeom>
          <a:solidFill>
            <a:schemeClr val="accent5">
              <a:lumMod val="20000"/>
              <a:lumOff val="80000"/>
            </a:schemeClr>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rabicPeriod"/>
            </a:pPr>
            <a:endParaRPr lang="kk-KZ" sz="2400" b="1" dirty="0" smtClean="0">
              <a:solidFill>
                <a:schemeClr val="tx1"/>
              </a:solidFill>
              <a:latin typeface="Times New Roman" pitchFamily="18" charset="0"/>
              <a:cs typeface="Times New Roman" pitchFamily="18" charset="0"/>
            </a:endParaRPr>
          </a:p>
          <a:p>
            <a:pPr marL="457200" indent="-457200">
              <a:buAutoNum type="arabicPeriod"/>
            </a:pPr>
            <a:r>
              <a:rPr lang="kk-KZ" sz="2400" b="1" dirty="0" smtClean="0">
                <a:solidFill>
                  <a:schemeClr val="tx1"/>
                </a:solidFill>
                <a:latin typeface="Times New Roman" pitchFamily="18" charset="0"/>
                <a:cs typeface="Times New Roman" pitchFamily="18" charset="0"/>
              </a:rPr>
              <a:t>Электр өрісіндегі өткізгіштер</a:t>
            </a:r>
          </a:p>
          <a:p>
            <a:pPr marL="457200" indent="-457200">
              <a:buAutoNum type="arabicPeriod"/>
            </a:pPr>
            <a:r>
              <a:rPr lang="kk-KZ" sz="2400" b="1" dirty="0" smtClean="0">
                <a:solidFill>
                  <a:schemeClr val="tx1"/>
                </a:solidFill>
                <a:latin typeface="Times New Roman" pitchFamily="18" charset="0"/>
                <a:cs typeface="Times New Roman" pitchFamily="18" charset="0"/>
              </a:rPr>
              <a:t>Электрлік сыйымдылық. Оқшауланған өткізгіштің электрлік  сыйымдылығы </a:t>
            </a:r>
          </a:p>
          <a:p>
            <a:pPr marL="457200" indent="-457200">
              <a:buAutoNum type="arabicPeriod"/>
            </a:pPr>
            <a:r>
              <a:rPr lang="kk-KZ" sz="2400" b="1" dirty="0" smtClean="0">
                <a:solidFill>
                  <a:schemeClr val="tx1"/>
                </a:solidFill>
                <a:latin typeface="Times New Roman" pitchFamily="18" charset="0"/>
                <a:cs typeface="Times New Roman" pitchFamily="18" charset="0"/>
              </a:rPr>
              <a:t>Конденсаторлар және олардың түрлері</a:t>
            </a:r>
          </a:p>
          <a:p>
            <a:pPr marL="457200" indent="-457200">
              <a:buAutoNum type="arabicPeriod"/>
            </a:pPr>
            <a:r>
              <a:rPr lang="kk-KZ" sz="2400" b="1" dirty="0" smtClean="0">
                <a:solidFill>
                  <a:schemeClr val="tx1"/>
                </a:solidFill>
                <a:latin typeface="Times New Roman" pitchFamily="18" charset="0"/>
                <a:cs typeface="Times New Roman" pitchFamily="18" charset="0"/>
              </a:rPr>
              <a:t>Электростатикалық өрістегі диэлектриктер Диэлектриктердің түрлері</a:t>
            </a:r>
          </a:p>
          <a:p>
            <a:pPr marL="457200" indent="-457200">
              <a:buAutoNum type="arabicPeriod"/>
            </a:pPr>
            <a:r>
              <a:rPr lang="kk-KZ" sz="2400" b="1" dirty="0" smtClean="0">
                <a:solidFill>
                  <a:schemeClr val="tx1"/>
                </a:solidFill>
                <a:latin typeface="Times New Roman" pitchFamily="18" charset="0"/>
                <a:cs typeface="Times New Roman" pitchFamily="18" charset="0"/>
              </a:rPr>
              <a:t>Диэлектриктердің поляризациясы. Поляризациялану</a:t>
            </a:r>
          </a:p>
          <a:p>
            <a:pPr marL="457200" indent="-457200">
              <a:buAutoNum type="arabicPeriod"/>
            </a:pPr>
            <a:r>
              <a:rPr lang="kk-KZ" sz="2400" b="1" dirty="0" smtClean="0">
                <a:solidFill>
                  <a:schemeClr val="tx1"/>
                </a:solidFill>
                <a:latin typeface="Times New Roman" pitchFamily="18" charset="0"/>
                <a:cs typeface="Times New Roman" pitchFamily="18" charset="0"/>
              </a:rPr>
              <a:t>Поляризациялық зарядтар</a:t>
            </a:r>
          </a:p>
          <a:p>
            <a:pPr marL="457200" indent="-457200">
              <a:buAutoNum type="arabicPeriod"/>
            </a:pPr>
            <a:r>
              <a:rPr lang="kk-KZ" sz="2400" b="1" dirty="0" smtClean="0">
                <a:solidFill>
                  <a:schemeClr val="tx1"/>
                </a:solidFill>
                <a:latin typeface="Times New Roman" pitchFamily="18" charset="0"/>
                <a:cs typeface="Times New Roman" pitchFamily="18" charset="0"/>
              </a:rPr>
              <a:t>Электрлік ығысу векторы</a:t>
            </a:r>
          </a:p>
          <a:p>
            <a:pPr marL="457200" indent="-457200">
              <a:buAutoNum type="arabicPeriod"/>
            </a:pPr>
            <a:endParaRPr lang="kk-KZ" b="1" i="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p:txBody>
          <a:bodyPr/>
          <a:lstStyle/>
          <a:p>
            <a:pPr algn="ctr">
              <a:defRPr/>
            </a:pPr>
            <a:r>
              <a:rPr lang="kk-KZ" dirty="0" smtClean="0">
                <a:latin typeface="Times New Roman" pitchFamily="18" charset="0"/>
                <a:cs typeface="Times New Roman" pitchFamily="18" charset="0"/>
              </a:rPr>
              <a:t>Электр өткізгіштігіне байланысты заттар 3-ке бөлінеді:</a:t>
            </a:r>
          </a:p>
          <a:p>
            <a:pPr algn="just">
              <a:defRPr/>
            </a:pPr>
            <a:r>
              <a:rPr lang="kk-KZ" dirty="0" smtClean="0">
                <a:latin typeface="Times New Roman" pitchFamily="18" charset="0"/>
                <a:cs typeface="Times New Roman" pitchFamily="18" charset="0"/>
              </a:rPr>
              <a:t>1. Электр тогын өткізетін заттар (Өткізгіштер)</a:t>
            </a:r>
          </a:p>
          <a:p>
            <a:pPr algn="just">
              <a:defRPr/>
            </a:pPr>
            <a:r>
              <a:rPr lang="kk-KZ" dirty="0" smtClean="0">
                <a:latin typeface="Times New Roman" pitchFamily="18" charset="0"/>
                <a:cs typeface="Times New Roman" pitchFamily="18" charset="0"/>
              </a:rPr>
              <a:t>2. Электр тогын өткізбейтін заттар (Диэлектриктер)</a:t>
            </a:r>
          </a:p>
          <a:p>
            <a:pPr algn="just">
              <a:defRPr/>
            </a:pPr>
            <a:r>
              <a:rPr lang="kk-KZ" dirty="0" smtClean="0">
                <a:latin typeface="Times New Roman" pitchFamily="18" charset="0"/>
                <a:cs typeface="Times New Roman" pitchFamily="18" charset="0"/>
              </a:rPr>
              <a:t>3. Электр тогын жартылай өткізетіндер (Жартылай өткізгіштер)</a:t>
            </a:r>
            <a:endParaRPr lang="ru-RU" dirty="0">
              <a:latin typeface="Times New Roman" pitchFamily="18" charset="0"/>
              <a:cs typeface="Times New Roman" pitchFamily="18" charset="0"/>
            </a:endParaRPr>
          </a:p>
        </p:txBody>
      </p:sp>
      <p:sp>
        <p:nvSpPr>
          <p:cNvPr id="5" name="TextBox 4"/>
          <p:cNvSpPr txBox="1"/>
          <p:nvPr/>
        </p:nvSpPr>
        <p:spPr>
          <a:xfrm>
            <a:off x="539552" y="332656"/>
            <a:ext cx="7344816" cy="523220"/>
          </a:xfrm>
          <a:prstGeom prst="rect">
            <a:avLst/>
          </a:prstGeom>
          <a:noFill/>
        </p:spPr>
        <p:txBody>
          <a:bodyPr wrap="square" rtlCol="0">
            <a:spAutoFit/>
          </a:bodyPr>
          <a:lstStyle/>
          <a:p>
            <a:r>
              <a:rPr lang="kk-KZ" sz="2800" b="1" dirty="0" smtClean="0">
                <a:latin typeface="Times New Roman" pitchFamily="18" charset="0"/>
                <a:cs typeface="Times New Roman" pitchFamily="18" charset="0"/>
              </a:rPr>
              <a:t>1. Электр өрісіндегі өткізгіштер </a:t>
            </a:r>
            <a:endParaRPr lang="ru-RU" sz="2800" b="1" dirty="0">
              <a:latin typeface="Times New Roman" pitchFamily="18" charset="0"/>
              <a:cs typeface="Times New Roman" pitchFamily="18" charset="0"/>
            </a:endParaRPr>
          </a:p>
        </p:txBody>
      </p:sp>
      <p:pic>
        <p:nvPicPr>
          <p:cNvPr id="6" name="Рисунок 5" descr="scale_1200.jpg"/>
          <p:cNvPicPr>
            <a:picLocks noChangeAspect="1"/>
          </p:cNvPicPr>
          <p:nvPr/>
        </p:nvPicPr>
        <p:blipFill>
          <a:blip r:embed="rId2" cstate="print"/>
          <a:stretch>
            <a:fillRect/>
          </a:stretch>
        </p:blipFill>
        <p:spPr>
          <a:xfrm>
            <a:off x="1835696" y="4221088"/>
            <a:ext cx="5328592" cy="2304256"/>
          </a:xfrm>
          <a:prstGeom prst="rect">
            <a:avLst/>
          </a:prstGeom>
        </p:spPr>
      </p:pic>
      <p:sp>
        <p:nvSpPr>
          <p:cNvPr id="7" name="Прямоугольник 6"/>
          <p:cNvSpPr/>
          <p:nvPr/>
        </p:nvSpPr>
        <p:spPr>
          <a:xfrm>
            <a:off x="3995936" y="5229200"/>
            <a:ext cx="3096344"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solidFill>
                <a:latin typeface="Times New Roman" pitchFamily="18" charset="0"/>
                <a:cs typeface="Times New Roman" pitchFamily="18" charset="0"/>
              </a:rPr>
              <a:t>Өткізгіштер</a:t>
            </a:r>
            <a:endParaRPr lang="ru-RU" b="1" dirty="0">
              <a:solidFill>
                <a:schemeClr val="tx1"/>
              </a:solidFill>
              <a:latin typeface="Times New Roman" pitchFamily="18" charset="0"/>
              <a:cs typeface="Times New Roman" pitchFamily="18" charset="0"/>
            </a:endParaRPr>
          </a:p>
        </p:txBody>
      </p:sp>
      <p:sp>
        <p:nvSpPr>
          <p:cNvPr id="10" name="Прямоугольник 9"/>
          <p:cNvSpPr/>
          <p:nvPr/>
        </p:nvSpPr>
        <p:spPr>
          <a:xfrm>
            <a:off x="4139952" y="5949280"/>
            <a:ext cx="3096344"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solidFill>
                <a:latin typeface="Times New Roman" pitchFamily="18" charset="0"/>
                <a:cs typeface="Times New Roman" pitchFamily="18" charset="0"/>
              </a:rPr>
              <a:t>Диэлектриктер</a:t>
            </a:r>
            <a:endParaRPr lang="ru-RU" b="1" dirty="0">
              <a:solidFill>
                <a:schemeClr val="tx1"/>
              </a:solidFill>
              <a:latin typeface="Times New Roman" pitchFamily="18" charset="0"/>
              <a:cs typeface="Times New Roman" pitchFamily="18" charset="0"/>
            </a:endParaRPr>
          </a:p>
        </p:txBody>
      </p:sp>
      <p:sp>
        <p:nvSpPr>
          <p:cNvPr id="11" name="Прямоугольник 10"/>
          <p:cNvSpPr/>
          <p:nvPr/>
        </p:nvSpPr>
        <p:spPr>
          <a:xfrm>
            <a:off x="4211960" y="4797152"/>
            <a:ext cx="2808312"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solidFill>
                <a:latin typeface="Times New Roman" pitchFamily="18" charset="0"/>
                <a:cs typeface="Times New Roman" pitchFamily="18" charset="0"/>
              </a:rPr>
              <a:t>Еркін электрондар</a:t>
            </a:r>
            <a:endParaRPr lang="ru-RU" b="1" dirty="0">
              <a:solidFill>
                <a:schemeClr val="tx1"/>
              </a:solidFill>
              <a:latin typeface="Times New Roman" pitchFamily="18" charset="0"/>
              <a:cs typeface="Times New Roman" pitchFamily="18" charset="0"/>
            </a:endParaRPr>
          </a:p>
        </p:txBody>
      </p:sp>
      <p:sp>
        <p:nvSpPr>
          <p:cNvPr id="12" name="Прямоугольник 11"/>
          <p:cNvSpPr/>
          <p:nvPr/>
        </p:nvSpPr>
        <p:spPr>
          <a:xfrm>
            <a:off x="4139952" y="4437112"/>
            <a:ext cx="3096344"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tx1"/>
              </a:solidFill>
              <a:latin typeface="Times New Roman" pitchFamily="18" charset="0"/>
              <a:cs typeface="Times New Roman" pitchFamily="18" charset="0"/>
            </a:endParaRPr>
          </a:p>
        </p:txBody>
      </p:sp>
      <p:sp>
        <p:nvSpPr>
          <p:cNvPr id="13" name="Прямоугольник 12"/>
          <p:cNvSpPr/>
          <p:nvPr/>
        </p:nvSpPr>
        <p:spPr>
          <a:xfrm>
            <a:off x="4283968" y="4005064"/>
            <a:ext cx="3024336"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solidFill>
                <a:latin typeface="Times New Roman" pitchFamily="18" charset="0"/>
                <a:cs typeface="Times New Roman" pitchFamily="18" charset="0"/>
              </a:rPr>
              <a:t>Оң иондар</a:t>
            </a:r>
            <a:endParaRPr lang="ru-RU" b="1" dirty="0">
              <a:solidFill>
                <a:schemeClr val="tx1"/>
              </a:solidFill>
              <a:latin typeface="Times New Roman" pitchFamily="18" charset="0"/>
              <a:cs typeface="Times New Roman" pitchFamily="18" charset="0"/>
            </a:endParaRPr>
          </a:p>
        </p:txBody>
      </p:sp>
      <p:sp>
        <p:nvSpPr>
          <p:cNvPr id="14" name="Прямоугольник 13"/>
          <p:cNvSpPr/>
          <p:nvPr/>
        </p:nvSpPr>
        <p:spPr>
          <a:xfrm>
            <a:off x="1331640" y="4077072"/>
            <a:ext cx="331236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6" name="Прямая со стрелкой 15"/>
          <p:cNvCxnSpPr/>
          <p:nvPr/>
        </p:nvCxnSpPr>
        <p:spPr>
          <a:xfrm flipH="1">
            <a:off x="3707904" y="4221088"/>
            <a:ext cx="1368152" cy="28803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9" name="Прямая со стрелкой 18"/>
          <p:cNvCxnSpPr/>
          <p:nvPr/>
        </p:nvCxnSpPr>
        <p:spPr>
          <a:xfrm flipH="1" flipV="1">
            <a:off x="3635896" y="4725144"/>
            <a:ext cx="792088" cy="21602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271366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Grp="1" noChangeArrowheads="1"/>
          </p:cNvSpPr>
          <p:nvPr>
            <p:ph sz="quarter" idx="1"/>
          </p:nvPr>
        </p:nvSpPr>
        <p:spPr>
          <a:xfrm>
            <a:off x="457200" y="1600200"/>
            <a:ext cx="6419056" cy="1828800"/>
          </a:xfrm>
          <a:solidFill>
            <a:schemeClr val="accent1">
              <a:lumMod val="20000"/>
              <a:lumOff val="80000"/>
            </a:schemeClr>
          </a:solidFill>
          <a:ln w="34925">
            <a:solidFill>
              <a:schemeClr val="accent1">
                <a:lumMod val="40000"/>
                <a:lumOff val="60000"/>
              </a:schemeClr>
            </a:solidFill>
          </a:ln>
        </p:spPr>
        <p:txBody>
          <a:bodyPr>
            <a:normAutofit/>
          </a:bodyPr>
          <a:lstStyle/>
          <a:p>
            <a:pPr lvl="1" algn="just" eaLnBrk="1" hangingPunct="1">
              <a:buFont typeface="Wingdings" pitchFamily="2" charset="2"/>
              <a:buNone/>
            </a:pPr>
            <a:r>
              <a:rPr lang="ru-RU" sz="2000" b="1" i="1" dirty="0" smtClean="0"/>
              <a:t>    </a:t>
            </a:r>
            <a:r>
              <a:rPr lang="en-US" sz="2000" b="1" i="1" noProof="1" smtClean="0">
                <a:solidFill>
                  <a:srgbClr val="C00000"/>
                </a:solidFill>
              </a:rPr>
              <a:t>Өткізгіштер</a:t>
            </a:r>
            <a:endParaRPr lang="kk-KZ" sz="2000" b="1" noProof="1" smtClean="0">
              <a:solidFill>
                <a:schemeClr val="bg2">
                  <a:lumMod val="10000"/>
                </a:schemeClr>
              </a:solidFill>
              <a:latin typeface="Times New Roman" pitchFamily="18" charset="0"/>
              <a:cs typeface="Times New Roman" pitchFamily="18" charset="0"/>
            </a:endParaRPr>
          </a:p>
          <a:p>
            <a:pPr lvl="1" algn="just" eaLnBrk="1" hangingPunct="1">
              <a:buFont typeface="Wingdings" pitchFamily="2" charset="2"/>
              <a:buNone/>
            </a:pPr>
            <a:r>
              <a:rPr lang="kk-KZ" sz="2000" noProof="1" smtClean="0">
                <a:solidFill>
                  <a:schemeClr val="bg2">
                    <a:lumMod val="10000"/>
                  </a:schemeClr>
                </a:solidFill>
                <a:latin typeface="Times New Roman" pitchFamily="18" charset="0"/>
                <a:cs typeface="Times New Roman" pitchFamily="18" charset="0"/>
              </a:rPr>
              <a:t>(Еркін зарядтары бар)</a:t>
            </a:r>
          </a:p>
          <a:p>
            <a:pPr lvl="1" algn="just" eaLnBrk="1" hangingPunct="1">
              <a:buFont typeface="Wingdings" pitchFamily="2" charset="2"/>
              <a:buNone/>
            </a:pPr>
            <a:r>
              <a:rPr lang="kk-KZ" sz="2000" noProof="1" smtClean="0">
                <a:solidFill>
                  <a:schemeClr val="bg2">
                    <a:lumMod val="10000"/>
                  </a:schemeClr>
                </a:solidFill>
                <a:latin typeface="Times New Roman" pitchFamily="18" charset="0"/>
                <a:cs typeface="Times New Roman" pitchFamily="18" charset="0"/>
              </a:rPr>
              <a:t>Өткізгіштерде электорндардың ядромен байланысы нашар болады, электр өрісінде емін-еркін қозғалып жүреді.</a:t>
            </a:r>
            <a:endParaRPr lang="en-US" sz="2000" noProof="1" smtClean="0">
              <a:solidFill>
                <a:srgbClr val="C00000"/>
              </a:solidFill>
            </a:endParaRPr>
          </a:p>
        </p:txBody>
      </p:sp>
      <p:sp>
        <p:nvSpPr>
          <p:cNvPr id="9" name="TextBox 8"/>
          <p:cNvSpPr txBox="1"/>
          <p:nvPr/>
        </p:nvSpPr>
        <p:spPr>
          <a:xfrm>
            <a:off x="539552" y="332656"/>
            <a:ext cx="7344816" cy="523220"/>
          </a:xfrm>
          <a:prstGeom prst="rect">
            <a:avLst/>
          </a:prstGeom>
          <a:noFill/>
        </p:spPr>
        <p:txBody>
          <a:bodyPr wrap="square" rtlCol="0">
            <a:spAutoFit/>
          </a:bodyPr>
          <a:lstStyle/>
          <a:p>
            <a:r>
              <a:rPr lang="kk-KZ" sz="2800" b="1" dirty="0" smtClean="0">
                <a:latin typeface="Times New Roman" pitchFamily="18" charset="0"/>
                <a:cs typeface="Times New Roman" pitchFamily="18" charset="0"/>
              </a:rPr>
              <a:t>1. Электр өрісіндегі өткізгіштер </a:t>
            </a:r>
            <a:endParaRPr lang="ru-RU" sz="2800" b="1" dirty="0">
              <a:latin typeface="Times New Roman" pitchFamily="18" charset="0"/>
              <a:cs typeface="Times New Roman" pitchFamily="18" charset="0"/>
            </a:endParaRPr>
          </a:p>
        </p:txBody>
      </p:sp>
      <p:sp>
        <p:nvSpPr>
          <p:cNvPr id="10" name="Rectangle 5"/>
          <p:cNvSpPr txBox="1">
            <a:spLocks noChangeArrowheads="1"/>
          </p:cNvSpPr>
          <p:nvPr/>
        </p:nvSpPr>
        <p:spPr>
          <a:xfrm>
            <a:off x="467544" y="3933056"/>
            <a:ext cx="6419056" cy="1828800"/>
          </a:xfrm>
          <a:prstGeom prst="rect">
            <a:avLst/>
          </a:prstGeom>
          <a:solidFill>
            <a:schemeClr val="accent1">
              <a:lumMod val="20000"/>
              <a:lumOff val="80000"/>
            </a:schemeClr>
          </a:solidFill>
          <a:ln w="34925">
            <a:solidFill>
              <a:schemeClr val="accent1">
                <a:lumMod val="40000"/>
                <a:lumOff val="60000"/>
              </a:schemeClr>
            </a:solidFill>
          </a:ln>
        </p:spPr>
        <p:txBody>
          <a:bodyPr vert="horz">
            <a:normAutofit/>
          </a:bodyPr>
          <a:lstStyle/>
          <a:p>
            <a:pPr marL="640080" marR="0" lvl="1" indent="-274320" algn="just"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ru-RU" sz="2000" b="1" i="1" u="none" strike="noStrike" kern="1200" cap="none" spc="0" normalizeH="0" baseline="0" noProof="0" dirty="0" smtClean="0">
                <a:ln>
                  <a:noFill/>
                </a:ln>
                <a:solidFill>
                  <a:schemeClr val="tx1"/>
                </a:solidFill>
                <a:effectLst/>
                <a:uLnTx/>
                <a:uFillTx/>
                <a:latin typeface="+mn-lt"/>
                <a:ea typeface="+mn-ea"/>
                <a:cs typeface="+mn-cs"/>
              </a:rPr>
              <a:t>    </a:t>
            </a:r>
            <a:r>
              <a:rPr lang="kk-KZ" sz="2000" b="1" i="1" noProof="1" smtClean="0">
                <a:solidFill>
                  <a:srgbClr val="C00000"/>
                </a:solidFill>
              </a:rPr>
              <a:t>Диэлектрикте</a:t>
            </a:r>
            <a:r>
              <a:rPr kumimoji="0" lang="en-US" sz="2000" b="1" i="1" u="none" strike="noStrike" kern="1200" cap="none" spc="0" normalizeH="0" baseline="0" noProof="1" smtClean="0">
                <a:ln>
                  <a:noFill/>
                </a:ln>
                <a:solidFill>
                  <a:srgbClr val="C00000"/>
                </a:solidFill>
                <a:effectLst/>
                <a:uLnTx/>
                <a:uFillTx/>
                <a:latin typeface="+mn-lt"/>
                <a:ea typeface="+mn-ea"/>
                <a:cs typeface="+mn-cs"/>
              </a:rPr>
              <a:t>р</a:t>
            </a:r>
            <a:endParaRPr kumimoji="0" lang="kk-KZ" sz="2000" b="1" i="0" u="none" strike="noStrike" kern="1200" cap="none" spc="0" normalizeH="0" baseline="0" noProof="1" smtClean="0">
              <a:ln>
                <a:noFill/>
              </a:ln>
              <a:solidFill>
                <a:schemeClr val="bg2">
                  <a:lumMod val="10000"/>
                </a:schemeClr>
              </a:solidFill>
              <a:effectLst/>
              <a:uLnTx/>
              <a:uFillTx/>
              <a:latin typeface="Times New Roman" pitchFamily="18" charset="0"/>
              <a:ea typeface="+mn-ea"/>
              <a:cs typeface="Times New Roman" pitchFamily="18" charset="0"/>
            </a:endParaRPr>
          </a:p>
          <a:p>
            <a:pPr marL="640080" marR="0" lvl="1" indent="-274320" algn="just"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kk-KZ" sz="2000" u="none" strike="noStrike" kern="1200" cap="none" spc="0" normalizeH="0" baseline="0" noProof="1" smtClean="0">
                <a:ln>
                  <a:noFill/>
                </a:ln>
                <a:solidFill>
                  <a:schemeClr val="bg2">
                    <a:lumMod val="10000"/>
                  </a:schemeClr>
                </a:solidFill>
                <a:effectLst/>
                <a:uLnTx/>
                <a:uFillTx/>
                <a:latin typeface="Times New Roman" pitchFamily="18" charset="0"/>
                <a:ea typeface="+mn-ea"/>
                <a:cs typeface="Times New Roman" pitchFamily="18" charset="0"/>
              </a:rPr>
              <a:t>(Еркін зарядтары жоқ)</a:t>
            </a:r>
          </a:p>
          <a:p>
            <a:pPr marL="640080" marR="0" lvl="1" indent="-274320" algn="just"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lang="kk-KZ" sz="2000" noProof="1" smtClean="0">
                <a:solidFill>
                  <a:schemeClr val="bg2">
                    <a:lumMod val="10000"/>
                  </a:schemeClr>
                </a:solidFill>
                <a:latin typeface="Times New Roman" pitchFamily="18" charset="0"/>
                <a:cs typeface="Times New Roman" pitchFamily="18" charset="0"/>
              </a:rPr>
              <a:t>Электрондар атом ядроларымен берік байланыста болып, электр өрісінің әсері арқылы қозғала алмайды.</a:t>
            </a:r>
            <a:endParaRPr kumimoji="0" lang="en-US" sz="2000" u="none" strike="noStrike" kern="1200" cap="none" spc="0" normalizeH="0" baseline="0" noProof="1" smtClean="0">
              <a:ln>
                <a:noFill/>
              </a:ln>
              <a:solidFill>
                <a:srgbClr val="C00000"/>
              </a:solidFill>
              <a:effectLst/>
              <a:uLnTx/>
              <a:uFillTx/>
              <a:latin typeface="+mn-lt"/>
              <a:ea typeface="+mn-ea"/>
              <a:cs typeface="+mn-cs"/>
            </a:endParaRPr>
          </a:p>
        </p:txBody>
      </p:sp>
    </p:spTree>
    <p:extLst>
      <p:ext uri="{BB962C8B-B14F-4D97-AF65-F5344CB8AC3E}">
        <p14:creationId xmlns:p14="http://schemas.microsoft.com/office/powerpoint/2010/main" val="427136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left)">
                                      <p:cBhvr>
                                        <p:cTn id="22" dur="20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wipe(left)">
                                      <p:cBhvr>
                                        <p:cTn id="27" dur="20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wipe(left)">
                                      <p:cBhvr>
                                        <p:cTn id="32"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 y="1600200"/>
            <a:ext cx="7859216" cy="4873752"/>
          </a:xfrm>
        </p:spPr>
        <p:txBody>
          <a:bodyPr>
            <a:normAutofit/>
          </a:bodyPr>
          <a:lstStyle/>
          <a:p>
            <a:pPr algn="just">
              <a:defRPr/>
            </a:pPr>
            <a:r>
              <a:rPr lang="kk-KZ" sz="2000" dirty="0" smtClean="0">
                <a:latin typeface="Times New Roman" pitchFamily="18" charset="0"/>
                <a:cs typeface="Times New Roman" pitchFamily="18" charset="0"/>
              </a:rPr>
              <a:t>Электр зарядтарының өткізгіштің сыртқы бетінде орналасатынын тұңғыш рет ағылшын физигі Кавендиш дәлелдеді. Ол оқшауланған жез шарды зарядтайды да электр өткізбейтін қолсаппен ұстап тұрып оған екі қуыс металл жарты шарларды кигізеді. Жарты шарларды қайтадан алып кеткеннен кейін ол ішкі шардың зарядталмағанын, ал жарты шарлардың зарядталғанын анықтады.</a:t>
            </a:r>
            <a:endParaRPr lang="en-US" sz="2000" noProof="1">
              <a:latin typeface="Times New Roman" pitchFamily="18" charset="0"/>
              <a:cs typeface="Times New Roman" pitchFamily="18" charset="0"/>
            </a:endParaRPr>
          </a:p>
        </p:txBody>
      </p:sp>
      <p:sp>
        <p:nvSpPr>
          <p:cNvPr id="6" name="TextBox 5"/>
          <p:cNvSpPr txBox="1"/>
          <p:nvPr/>
        </p:nvSpPr>
        <p:spPr>
          <a:xfrm>
            <a:off x="539552" y="332656"/>
            <a:ext cx="7344816" cy="523220"/>
          </a:xfrm>
          <a:prstGeom prst="rect">
            <a:avLst/>
          </a:prstGeom>
          <a:noFill/>
        </p:spPr>
        <p:txBody>
          <a:bodyPr wrap="square" rtlCol="0">
            <a:spAutoFit/>
          </a:bodyPr>
          <a:lstStyle/>
          <a:p>
            <a:r>
              <a:rPr lang="kk-KZ" sz="2800" b="1" dirty="0" smtClean="0">
                <a:latin typeface="Times New Roman" pitchFamily="18" charset="0"/>
                <a:cs typeface="Times New Roman" pitchFamily="18" charset="0"/>
              </a:rPr>
              <a:t>1. Электр өрісіндегі өткізгіштер </a:t>
            </a:r>
            <a:endParaRPr lang="ru-RU" sz="2800" b="1" dirty="0">
              <a:latin typeface="Times New Roman" pitchFamily="18" charset="0"/>
              <a:cs typeface="Times New Roman" pitchFamily="18" charset="0"/>
            </a:endParaRPr>
          </a:p>
        </p:txBody>
      </p:sp>
      <p:pic>
        <p:nvPicPr>
          <p:cNvPr id="7" name="Рисунок 6" descr="2325.jpg"/>
          <p:cNvPicPr>
            <a:picLocks noChangeAspect="1"/>
          </p:cNvPicPr>
          <p:nvPr/>
        </p:nvPicPr>
        <p:blipFill>
          <a:blip r:embed="rId2" cstate="print"/>
          <a:srcRect b="11905"/>
          <a:stretch>
            <a:fillRect/>
          </a:stretch>
        </p:blipFill>
        <p:spPr>
          <a:xfrm>
            <a:off x="1547664" y="3645024"/>
            <a:ext cx="6120680" cy="2664296"/>
          </a:xfrm>
          <a:prstGeom prst="rect">
            <a:avLst/>
          </a:prstGeom>
        </p:spPr>
      </p:pic>
    </p:spTree>
    <p:extLst>
      <p:ext uri="{BB962C8B-B14F-4D97-AF65-F5344CB8AC3E}">
        <p14:creationId xmlns:p14="http://schemas.microsoft.com/office/powerpoint/2010/main" val="4271366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 y="1600200"/>
            <a:ext cx="7859216" cy="4873752"/>
          </a:xfrm>
        </p:spPr>
        <p:txBody>
          <a:bodyPr>
            <a:normAutofit/>
          </a:bodyPr>
          <a:lstStyle/>
          <a:p>
            <a:pPr algn="just">
              <a:defRPr/>
            </a:pPr>
            <a:r>
              <a:rPr lang="kk-KZ" sz="2000" dirty="0" smtClean="0"/>
              <a:t>Гаусс теоремасын қолданып, өткізгіштің бетіндегі өріс кернеулігін тікелей анықтауға болады. Өсі Е векторымен сәйкес келетіндей тұйық цилиндр алайық. Цилиндрдің бір жақ табаны өткізгіш ішінде, ал екіншісі сыртында болсын. Цилиндрдің өткізгіш ішінде жатқан қыры мен бүйір беті арқылы өтетін ағын нөлге тең екендігі белгілі. </a:t>
            </a:r>
          </a:p>
          <a:p>
            <a:pPr algn="just">
              <a:defRPr/>
            </a:pPr>
            <a:endParaRPr lang="kk-KZ" sz="2000" dirty="0" smtClean="0"/>
          </a:p>
          <a:p>
            <a:pPr algn="just">
              <a:defRPr/>
            </a:pPr>
            <a:endParaRPr lang="kk-KZ" sz="2000" dirty="0" smtClean="0"/>
          </a:p>
          <a:p>
            <a:pPr algn="just">
              <a:defRPr/>
            </a:pPr>
            <a:r>
              <a:rPr lang="kk-KZ" sz="2000" dirty="0" smtClean="0"/>
              <a:t>Егер электр өрісіне  зарядталмаған өткізгіш енгізсек, онда өткізгіш ішінде еркін зарядтардың (электрондар мен иондар) бөліну процесі жүреді, нәтижесінде өткізгіштің бір ұшына – оң зарядтар, екінші ұшына –теріс зарядтар жиналады.  </a:t>
            </a:r>
            <a:endParaRPr lang="ru-RU" sz="2000" dirty="0" smtClean="0"/>
          </a:p>
          <a:p>
            <a:pPr algn="just">
              <a:defRPr/>
            </a:pPr>
            <a:endParaRPr lang="en-US" sz="2000" noProof="1">
              <a:latin typeface="Times New Roman" pitchFamily="18" charset="0"/>
              <a:cs typeface="Times New Roman" pitchFamily="18" charset="0"/>
            </a:endParaRPr>
          </a:p>
        </p:txBody>
      </p:sp>
      <p:sp>
        <p:nvSpPr>
          <p:cNvPr id="6" name="TextBox 5"/>
          <p:cNvSpPr txBox="1"/>
          <p:nvPr/>
        </p:nvSpPr>
        <p:spPr>
          <a:xfrm>
            <a:off x="539552" y="332656"/>
            <a:ext cx="7344816" cy="523220"/>
          </a:xfrm>
          <a:prstGeom prst="rect">
            <a:avLst/>
          </a:prstGeom>
          <a:noFill/>
        </p:spPr>
        <p:txBody>
          <a:bodyPr wrap="square" rtlCol="0">
            <a:spAutoFit/>
          </a:bodyPr>
          <a:lstStyle/>
          <a:p>
            <a:r>
              <a:rPr lang="kk-KZ" sz="2800" b="1" dirty="0" smtClean="0">
                <a:latin typeface="Times New Roman" pitchFamily="18" charset="0"/>
                <a:cs typeface="Times New Roman" pitchFamily="18" charset="0"/>
              </a:rPr>
              <a:t>1. Электр өрісіндегі өткізгіштер </a:t>
            </a:r>
            <a:endParaRPr lang="ru-RU" sz="2800" b="1" dirty="0">
              <a:latin typeface="Times New Roman" pitchFamily="18" charset="0"/>
              <a:cs typeface="Times New Roman" pitchFamily="18" charset="0"/>
            </a:endParaRPr>
          </a:p>
        </p:txBody>
      </p:sp>
      <p:pic>
        <p:nvPicPr>
          <p:cNvPr id="31747" name="Picture 3"/>
          <p:cNvPicPr>
            <a:picLocks noChangeAspect="1" noChangeArrowheads="1"/>
          </p:cNvPicPr>
          <p:nvPr/>
        </p:nvPicPr>
        <p:blipFill>
          <a:blip r:embed="rId2" cstate="print"/>
          <a:srcRect l="46207" t="74437" r="42724" b="21625"/>
          <a:stretch>
            <a:fillRect/>
          </a:stretch>
        </p:blipFill>
        <p:spPr bwMode="auto">
          <a:xfrm>
            <a:off x="3419872" y="3515410"/>
            <a:ext cx="2016224" cy="705678"/>
          </a:xfrm>
          <a:prstGeom prst="rect">
            <a:avLst/>
          </a:prstGeom>
          <a:noFill/>
          <a:ln w="9525">
            <a:noFill/>
            <a:miter lim="800000"/>
            <a:headEnd/>
            <a:tailEnd/>
          </a:ln>
        </p:spPr>
      </p:pic>
    </p:spTree>
    <p:extLst>
      <p:ext uri="{BB962C8B-B14F-4D97-AF65-F5344CB8AC3E}">
        <p14:creationId xmlns:p14="http://schemas.microsoft.com/office/powerpoint/2010/main" val="4271366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 y="1600200"/>
            <a:ext cx="7859216" cy="4873752"/>
          </a:xfrm>
        </p:spPr>
        <p:txBody>
          <a:bodyPr>
            <a:normAutofit/>
          </a:bodyPr>
          <a:lstStyle/>
          <a:p>
            <a:pPr algn="just">
              <a:defRPr/>
            </a:pPr>
            <a:r>
              <a:rPr lang="kk-KZ" sz="2000" dirty="0" smtClean="0">
                <a:latin typeface="Times New Roman" pitchFamily="18" charset="0"/>
                <a:cs typeface="Times New Roman" pitchFamily="18" charset="0"/>
              </a:rPr>
              <a:t>Г Заряд пен потенциал арасында q=C</a:t>
            </a:r>
            <a:r>
              <a:rPr lang="ru-RU" sz="2000" dirty="0" smtClean="0">
                <a:latin typeface="Times New Roman" pitchFamily="18" charset="0"/>
                <a:cs typeface="Times New Roman" pitchFamily="18" charset="0"/>
                <a:sym typeface="Symbol"/>
              </a:rPr>
              <a:t></a:t>
            </a:r>
            <a:r>
              <a:rPr lang="kk-KZ" sz="2000" dirty="0" smtClean="0">
                <a:latin typeface="Times New Roman" pitchFamily="18" charset="0"/>
                <a:cs typeface="Times New Roman" pitchFamily="18" charset="0"/>
              </a:rPr>
              <a:t> тәуелділігі бар екені тәжірибеден белгілі. Бұдан шығатын</a:t>
            </a:r>
            <a:endParaRPr lang="ru-RU" sz="2000" dirty="0" smtClean="0">
              <a:latin typeface="Times New Roman" pitchFamily="18" charset="0"/>
              <a:cs typeface="Times New Roman" pitchFamily="18" charset="0"/>
            </a:endParaRPr>
          </a:p>
          <a:p>
            <a:pPr algn="just">
              <a:defRPr/>
            </a:pPr>
            <a:endParaRPr lang="kk-KZ" sz="2000" noProof="1" smtClean="0">
              <a:latin typeface="Times New Roman" pitchFamily="18" charset="0"/>
              <a:cs typeface="Times New Roman" pitchFamily="18" charset="0"/>
            </a:endParaRPr>
          </a:p>
          <a:p>
            <a:pPr algn="just">
              <a:defRPr/>
            </a:pPr>
            <a:endParaRPr lang="kk-KZ" sz="2000" noProof="1" smtClean="0">
              <a:latin typeface="Times New Roman" pitchFamily="18" charset="0"/>
              <a:cs typeface="Times New Roman" pitchFamily="18" charset="0"/>
            </a:endParaRPr>
          </a:p>
          <a:p>
            <a:pPr algn="just">
              <a:defRPr/>
            </a:pPr>
            <a:r>
              <a:rPr lang="kk-KZ" sz="2000" dirty="0" smtClean="0">
                <a:latin typeface="Times New Roman" pitchFamily="18" charset="0"/>
                <a:cs typeface="Times New Roman" pitchFamily="18" charset="0"/>
              </a:rPr>
              <a:t>шамасын оқшауланған өткізгіштің </a:t>
            </a:r>
            <a:r>
              <a:rPr lang="kk-KZ" sz="2000" i="1" dirty="0" smtClean="0">
                <a:latin typeface="Times New Roman" pitchFamily="18" charset="0"/>
                <a:cs typeface="Times New Roman" pitchFamily="18" charset="0"/>
              </a:rPr>
              <a:t>электрлік сыйымдылығы</a:t>
            </a:r>
            <a:r>
              <a:rPr lang="kk-KZ" sz="2000" dirty="0" smtClean="0">
                <a:latin typeface="Times New Roman" pitchFamily="18" charset="0"/>
                <a:cs typeface="Times New Roman" pitchFamily="18" charset="0"/>
              </a:rPr>
              <a:t> деп атайды. Ол  сан мәні жағынан өткізгіштің потенциалын бірлікке өсіретін зарядқа тең шама. Сыйымдылық өткізгіштің пішініне, мөлшеріне байланысты болып, бірақ оның материалына, агрегаттық күйіне, өткізгіш ішіндегі бос қуыстың өлшеміне тәуелді болмайды. Сыйымдылық, сонымен бірге өткізгіштің заряды мен потенциалына да байланысты емес. Оны былай да айтуға болады: өткізгіштің потенциалы оның зарядына тура пропорционал да, сыйымдылығына кері пропорционал болады.</a:t>
            </a:r>
            <a:endParaRPr lang="en-US" sz="2000" noProof="1">
              <a:latin typeface="Times New Roman" pitchFamily="18" charset="0"/>
              <a:cs typeface="Times New Roman" pitchFamily="18" charset="0"/>
            </a:endParaRPr>
          </a:p>
        </p:txBody>
      </p:sp>
      <p:sp>
        <p:nvSpPr>
          <p:cNvPr id="6" name="TextBox 5"/>
          <p:cNvSpPr txBox="1"/>
          <p:nvPr/>
        </p:nvSpPr>
        <p:spPr>
          <a:xfrm>
            <a:off x="539552" y="332656"/>
            <a:ext cx="7344816" cy="1384995"/>
          </a:xfrm>
          <a:prstGeom prst="rect">
            <a:avLst/>
          </a:prstGeom>
          <a:noFill/>
        </p:spPr>
        <p:txBody>
          <a:bodyPr wrap="square" rtlCol="0">
            <a:spAutoFit/>
          </a:bodyPr>
          <a:lstStyle/>
          <a:p>
            <a:r>
              <a:rPr lang="kk-KZ" sz="2800" b="1" dirty="0" smtClean="0">
                <a:latin typeface="Times New Roman" pitchFamily="18" charset="0"/>
                <a:cs typeface="Times New Roman" pitchFamily="18" charset="0"/>
              </a:rPr>
              <a:t>2. Электрлік сыйымдылық. Оқшауланған өткізгіштің электрлік  сыйымдылығы </a:t>
            </a:r>
          </a:p>
          <a:p>
            <a:r>
              <a:rPr lang="kk-KZ" sz="2800" b="1" dirty="0" smtClean="0">
                <a:latin typeface="Times New Roman" pitchFamily="18" charset="0"/>
                <a:cs typeface="Times New Roman" pitchFamily="18" charset="0"/>
              </a:rPr>
              <a:t> </a:t>
            </a:r>
            <a:endParaRPr lang="ru-RU" sz="2800" b="1" dirty="0">
              <a:latin typeface="Times New Roman" pitchFamily="18" charset="0"/>
              <a:cs typeface="Times New Roman" pitchFamily="18" charset="0"/>
            </a:endParaRPr>
          </a:p>
        </p:txBody>
      </p:sp>
      <p:pic>
        <p:nvPicPr>
          <p:cNvPr id="32772" name="Picture 4"/>
          <p:cNvPicPr>
            <a:picLocks noChangeAspect="1" noChangeArrowheads="1"/>
          </p:cNvPicPr>
          <p:nvPr/>
        </p:nvPicPr>
        <p:blipFill>
          <a:blip r:embed="rId2" cstate="print"/>
          <a:srcRect l="49447" t="54016" r="45019" b="41353"/>
          <a:stretch>
            <a:fillRect/>
          </a:stretch>
        </p:blipFill>
        <p:spPr bwMode="auto">
          <a:xfrm>
            <a:off x="3563888" y="2276872"/>
            <a:ext cx="1512168" cy="792088"/>
          </a:xfrm>
          <a:prstGeom prst="rect">
            <a:avLst/>
          </a:prstGeom>
          <a:noFill/>
          <a:ln w="9525">
            <a:noFill/>
            <a:miter lim="800000"/>
            <a:headEnd/>
            <a:tailEnd/>
          </a:ln>
        </p:spPr>
      </p:pic>
    </p:spTree>
    <p:extLst>
      <p:ext uri="{BB962C8B-B14F-4D97-AF65-F5344CB8AC3E}">
        <p14:creationId xmlns:p14="http://schemas.microsoft.com/office/powerpoint/2010/main" val="4271366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 y="1600200"/>
            <a:ext cx="7859216" cy="4873752"/>
          </a:xfrm>
        </p:spPr>
        <p:txBody>
          <a:bodyPr>
            <a:normAutofit/>
          </a:bodyPr>
          <a:lstStyle/>
          <a:p>
            <a:pPr algn="just">
              <a:defRPr/>
            </a:pPr>
            <a:r>
              <a:rPr lang="kk-KZ" sz="2000" dirty="0" smtClean="0">
                <a:latin typeface="Times New Roman" pitchFamily="18" charset="0"/>
                <a:cs typeface="Times New Roman" pitchFamily="18" charset="0"/>
              </a:rPr>
              <a:t>Егер оқшауланған өткізгішке басқа өткізгіштерді жақындатса, онда бірінші өткізгіштің сыйымдылығы өсе бастайды. Бұның себебі, қарастырылып отырған өткізгіштің өрісі жақындатылған өткізгіштердегі зарядтардың жаңаша орналасуына алып келеді.</a:t>
            </a:r>
          </a:p>
          <a:p>
            <a:pPr algn="just">
              <a:defRPr/>
            </a:pPr>
            <a:r>
              <a:rPr lang="kk-KZ" sz="2000" dirty="0" smtClean="0">
                <a:latin typeface="Times New Roman" pitchFamily="18" charset="0"/>
                <a:cs typeface="Times New Roman" pitchFamily="18" charset="0"/>
              </a:rPr>
              <a:t>Сыйымдылығы оқшауланған өткізгіш сыйымдылығынан анағұрлым көп өткізгіштер жүйесін жасауға болады. Бұл орайда, бір-біріне жақын орналасқан қарама-қарсы таңбалы, мөлшері бірдей зарядтармен зарядталған өткізгіштер жүйесінің маңызы өте ерекше. Мұндай жүйелер </a:t>
            </a:r>
            <a:r>
              <a:rPr lang="kk-KZ" sz="2000" i="1" dirty="0" smtClean="0">
                <a:latin typeface="Times New Roman" pitchFamily="18" charset="0"/>
                <a:cs typeface="Times New Roman" pitchFamily="18" charset="0"/>
              </a:rPr>
              <a:t>конденсаторлар</a:t>
            </a:r>
            <a:r>
              <a:rPr lang="kk-KZ" sz="2000" dirty="0" smtClean="0">
                <a:latin typeface="Times New Roman" pitchFamily="18" charset="0"/>
                <a:cs typeface="Times New Roman" pitchFamily="18" charset="0"/>
              </a:rPr>
              <a:t>, ал өткізгіштер – оның </a:t>
            </a:r>
            <a:r>
              <a:rPr lang="kk-KZ" sz="2000" i="1" dirty="0" smtClean="0">
                <a:latin typeface="Times New Roman" pitchFamily="18" charset="0"/>
                <a:cs typeface="Times New Roman" pitchFamily="18" charset="0"/>
              </a:rPr>
              <a:t>астарлары</a:t>
            </a:r>
            <a:r>
              <a:rPr lang="kk-KZ" sz="2000" dirty="0" smtClean="0">
                <a:latin typeface="Times New Roman" pitchFamily="18" charset="0"/>
                <a:cs typeface="Times New Roman" pitchFamily="18" charset="0"/>
              </a:rPr>
              <a:t> деп аталады.</a:t>
            </a:r>
            <a:endParaRPr lang="ru-RU" sz="2000" dirty="0" smtClean="0">
              <a:latin typeface="Times New Roman" pitchFamily="18" charset="0"/>
              <a:cs typeface="Times New Roman" pitchFamily="18" charset="0"/>
            </a:endParaRPr>
          </a:p>
          <a:p>
            <a:pPr algn="just">
              <a:defRPr/>
            </a:pPr>
            <a:endParaRPr lang="kk-KZ" sz="2000" noProof="1" smtClean="0">
              <a:latin typeface="Times New Roman" pitchFamily="18" charset="0"/>
              <a:cs typeface="Times New Roman" pitchFamily="18" charset="0"/>
            </a:endParaRPr>
          </a:p>
          <a:p>
            <a:pPr algn="just">
              <a:defRPr/>
            </a:pPr>
            <a:endParaRPr lang="kk-KZ" sz="2000" noProof="1" smtClean="0">
              <a:latin typeface="Times New Roman" pitchFamily="18" charset="0"/>
              <a:cs typeface="Times New Roman" pitchFamily="18" charset="0"/>
            </a:endParaRPr>
          </a:p>
        </p:txBody>
      </p:sp>
      <p:sp>
        <p:nvSpPr>
          <p:cNvPr id="6" name="TextBox 5"/>
          <p:cNvSpPr txBox="1"/>
          <p:nvPr/>
        </p:nvSpPr>
        <p:spPr>
          <a:xfrm>
            <a:off x="539552" y="332656"/>
            <a:ext cx="7344816" cy="1384995"/>
          </a:xfrm>
          <a:prstGeom prst="rect">
            <a:avLst/>
          </a:prstGeom>
          <a:noFill/>
        </p:spPr>
        <p:txBody>
          <a:bodyPr wrap="square" rtlCol="0">
            <a:spAutoFit/>
          </a:bodyPr>
          <a:lstStyle/>
          <a:p>
            <a:r>
              <a:rPr lang="kk-KZ" sz="2800" b="1" dirty="0" smtClean="0">
                <a:latin typeface="Times New Roman" pitchFamily="18" charset="0"/>
                <a:cs typeface="Times New Roman" pitchFamily="18" charset="0"/>
              </a:rPr>
              <a:t>2. Электрлік сыйымдылық. Оқшауланған өткізгіштің электрлік  сыйымдылығы </a:t>
            </a:r>
          </a:p>
          <a:p>
            <a:r>
              <a:rPr lang="kk-KZ" sz="2800" b="1" dirty="0" smtClean="0">
                <a:latin typeface="Times New Roman" pitchFamily="18" charset="0"/>
                <a:cs typeface="Times New Roman" pitchFamily="18" charset="0"/>
              </a:rPr>
              <a:t> </a:t>
            </a:r>
            <a:endParaRPr lang="ru-RU" sz="2800" b="1" dirty="0">
              <a:latin typeface="Times New Roman" pitchFamily="18" charset="0"/>
              <a:cs typeface="Times New Roman" pitchFamily="18" charset="0"/>
            </a:endParaRPr>
          </a:p>
        </p:txBody>
      </p:sp>
      <p:pic>
        <p:nvPicPr>
          <p:cNvPr id="8" name="Picture 2"/>
          <p:cNvPicPr>
            <a:picLocks noChangeAspect="1" noChangeArrowheads="1"/>
          </p:cNvPicPr>
          <p:nvPr/>
        </p:nvPicPr>
        <p:blipFill>
          <a:blip r:embed="rId2" cstate="print"/>
          <a:srcRect l="45024" t="63943" r="43066" b="31168"/>
          <a:stretch>
            <a:fillRect/>
          </a:stretch>
        </p:blipFill>
        <p:spPr bwMode="auto">
          <a:xfrm>
            <a:off x="3347864" y="5085184"/>
            <a:ext cx="2232248" cy="792088"/>
          </a:xfrm>
          <a:prstGeom prst="rect">
            <a:avLst/>
          </a:prstGeom>
          <a:noFill/>
          <a:ln w="9525">
            <a:noFill/>
            <a:miter lim="800000"/>
            <a:headEnd/>
            <a:tailEnd/>
          </a:ln>
        </p:spPr>
      </p:pic>
    </p:spTree>
    <p:extLst>
      <p:ext uri="{BB962C8B-B14F-4D97-AF65-F5344CB8AC3E}">
        <p14:creationId xmlns:p14="http://schemas.microsoft.com/office/powerpoint/2010/main" val="4271366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ChangeAspect="1"/>
          </p:cNvGraphicFramePr>
          <p:nvPr/>
        </p:nvGraphicFramePr>
        <p:xfrm>
          <a:off x="395536" y="1124744"/>
          <a:ext cx="2667000" cy="1156593"/>
        </p:xfrm>
        <a:graphic>
          <a:graphicData uri="http://schemas.openxmlformats.org/presentationml/2006/ole">
            <mc:AlternateContent xmlns:mc="http://schemas.openxmlformats.org/markup-compatibility/2006">
              <mc:Choice xmlns:v="urn:schemas-microsoft-com:vml" Requires="v">
                <p:oleObj spid="_x0000_s34823" name="Точечный рисунок" r:id="rId3" imgW="4923810" imgH="2666667" progId="PBrush">
                  <p:embed/>
                </p:oleObj>
              </mc:Choice>
              <mc:Fallback>
                <p:oleObj name="Точечный рисунок" r:id="rId3" imgW="4923810" imgH="2666667"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124744"/>
                        <a:ext cx="2667000" cy="1156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5" name="Object 3"/>
          <p:cNvGraphicFramePr>
            <a:graphicFrameLocks noChangeAspect="1"/>
          </p:cNvGraphicFramePr>
          <p:nvPr/>
        </p:nvGraphicFramePr>
        <p:xfrm>
          <a:off x="609600" y="2438400"/>
          <a:ext cx="1857375" cy="1192213"/>
        </p:xfrm>
        <a:graphic>
          <a:graphicData uri="http://schemas.openxmlformats.org/presentationml/2006/ole">
            <mc:AlternateContent xmlns:mc="http://schemas.openxmlformats.org/markup-compatibility/2006">
              <mc:Choice xmlns:v="urn:schemas-microsoft-com:vml" Requires="v">
                <p:oleObj spid="_x0000_s34824" r:id="rId5" imgW="634725" imgH="406224" progId="">
                  <p:embed/>
                </p:oleObj>
              </mc:Choice>
              <mc:Fallback>
                <p:oleObj r:id="rId5" imgW="634725" imgH="406224"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438400"/>
                        <a:ext cx="1857375" cy="1192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16" name="Rectangle 4"/>
          <p:cNvSpPr>
            <a:spLocks noChangeArrowheads="1"/>
          </p:cNvSpPr>
          <p:nvPr/>
        </p:nvSpPr>
        <p:spPr bwMode="auto">
          <a:xfrm>
            <a:off x="4195763" y="3105150"/>
            <a:ext cx="9144000" cy="0"/>
          </a:xfrm>
          <a:prstGeom prst="rect">
            <a:avLst/>
          </a:prstGeom>
          <a:noFill/>
          <a:ln w="9525">
            <a:noFill/>
            <a:miter lim="800000"/>
            <a:headEnd/>
            <a:tailEnd/>
          </a:ln>
          <a:effectLst/>
        </p:spPr>
        <p:txBody>
          <a:bodyPr>
            <a:spAutoFit/>
          </a:bodyPr>
          <a:lstStyle/>
          <a:p>
            <a:endParaRPr lang="ru-RU"/>
          </a:p>
        </p:txBody>
      </p:sp>
      <p:graphicFrame>
        <p:nvGraphicFramePr>
          <p:cNvPr id="38917" name="Object 5"/>
          <p:cNvGraphicFramePr>
            <a:graphicFrameLocks noChangeAspect="1"/>
          </p:cNvGraphicFramePr>
          <p:nvPr/>
        </p:nvGraphicFramePr>
        <p:xfrm>
          <a:off x="609600" y="3886200"/>
          <a:ext cx="1676400" cy="1443038"/>
        </p:xfrm>
        <a:graphic>
          <a:graphicData uri="http://schemas.openxmlformats.org/presentationml/2006/ole">
            <mc:AlternateContent xmlns:mc="http://schemas.openxmlformats.org/markup-compatibility/2006">
              <mc:Choice xmlns:v="urn:schemas-microsoft-com:vml" Requires="v">
                <p:oleObj spid="_x0000_s34825" r:id="rId7" imgW="749300" imgH="647700" progId="">
                  <p:embed/>
                </p:oleObj>
              </mc:Choice>
              <mc:Fallback>
                <p:oleObj r:id="rId7" imgW="749300" imgH="64770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3886200"/>
                        <a:ext cx="1676400" cy="1443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8" name="Object 6"/>
          <p:cNvGraphicFramePr>
            <a:graphicFrameLocks noChangeAspect="1"/>
          </p:cNvGraphicFramePr>
          <p:nvPr/>
        </p:nvGraphicFramePr>
        <p:xfrm>
          <a:off x="304800" y="5419725"/>
          <a:ext cx="2743200" cy="1030288"/>
        </p:xfrm>
        <a:graphic>
          <a:graphicData uri="http://schemas.openxmlformats.org/presentationml/2006/ole">
            <mc:AlternateContent xmlns:mc="http://schemas.openxmlformats.org/markup-compatibility/2006">
              <mc:Choice xmlns:v="urn:schemas-microsoft-com:vml" Requires="v">
                <p:oleObj spid="_x0000_s34826" r:id="rId9" imgW="1193800" imgH="444500" progId="">
                  <p:embed/>
                </p:oleObj>
              </mc:Choice>
              <mc:Fallback>
                <p:oleObj r:id="rId9" imgW="1193800" imgH="44450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5419725"/>
                        <a:ext cx="2743200" cy="1030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9" name="Object 7"/>
          <p:cNvGraphicFramePr>
            <a:graphicFrameLocks noChangeAspect="1"/>
          </p:cNvGraphicFramePr>
          <p:nvPr/>
        </p:nvGraphicFramePr>
        <p:xfrm>
          <a:off x="3276600" y="762000"/>
          <a:ext cx="1752600" cy="1562100"/>
        </p:xfrm>
        <a:graphic>
          <a:graphicData uri="http://schemas.openxmlformats.org/presentationml/2006/ole">
            <mc:AlternateContent xmlns:mc="http://schemas.openxmlformats.org/markup-compatibility/2006">
              <mc:Choice xmlns:v="urn:schemas-microsoft-com:vml" Requires="v">
                <p:oleObj spid="_x0000_s34827" name="Формула" r:id="rId11" imgW="444240" imgH="393480" progId="">
                  <p:embed/>
                </p:oleObj>
              </mc:Choice>
              <mc:Fallback>
                <p:oleObj name="Формула" r:id="rId11" imgW="444240" imgH="39348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6600" y="762000"/>
                        <a:ext cx="1752600" cy="156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Text Box 8"/>
          <p:cNvSpPr txBox="1">
            <a:spLocks noChangeArrowheads="1"/>
          </p:cNvSpPr>
          <p:nvPr/>
        </p:nvSpPr>
        <p:spPr bwMode="auto">
          <a:xfrm>
            <a:off x="3733800" y="2743200"/>
            <a:ext cx="3276600" cy="457200"/>
          </a:xfrm>
          <a:prstGeom prst="rect">
            <a:avLst/>
          </a:prstGeom>
          <a:noFill/>
          <a:ln w="9525">
            <a:noFill/>
            <a:miter lim="800000"/>
            <a:headEnd/>
            <a:tailEnd/>
          </a:ln>
          <a:effectLst/>
        </p:spPr>
        <p:txBody>
          <a:bodyPr>
            <a:spAutoFit/>
          </a:bodyPr>
          <a:lstStyle/>
          <a:p>
            <a:pPr>
              <a:spcBef>
                <a:spcPct val="50000"/>
              </a:spcBef>
            </a:pPr>
            <a:r>
              <a:rPr lang="ru-RU" b="1" i="1">
                <a:solidFill>
                  <a:srgbClr val="003399"/>
                </a:solidFill>
              </a:rPr>
              <a:t>Жазық конденсатор</a:t>
            </a:r>
          </a:p>
        </p:txBody>
      </p:sp>
      <p:sp>
        <p:nvSpPr>
          <p:cNvPr id="38921" name="Text Box 9"/>
          <p:cNvSpPr txBox="1">
            <a:spLocks noChangeArrowheads="1"/>
          </p:cNvSpPr>
          <p:nvPr/>
        </p:nvSpPr>
        <p:spPr bwMode="auto">
          <a:xfrm>
            <a:off x="3657600" y="4114800"/>
            <a:ext cx="4800600" cy="457200"/>
          </a:xfrm>
          <a:prstGeom prst="rect">
            <a:avLst/>
          </a:prstGeom>
          <a:noFill/>
          <a:ln w="9525">
            <a:noFill/>
            <a:miter lim="800000"/>
            <a:headEnd/>
            <a:tailEnd/>
          </a:ln>
          <a:effectLst/>
        </p:spPr>
        <p:txBody>
          <a:bodyPr>
            <a:spAutoFit/>
          </a:bodyPr>
          <a:lstStyle/>
          <a:p>
            <a:pPr>
              <a:spcBef>
                <a:spcPct val="50000"/>
              </a:spcBef>
            </a:pPr>
            <a:r>
              <a:rPr lang="ru-RU" b="1" i="1">
                <a:solidFill>
                  <a:srgbClr val="003399"/>
                </a:solidFill>
              </a:rPr>
              <a:t>Цилиндрлік конденсатор</a:t>
            </a:r>
          </a:p>
        </p:txBody>
      </p:sp>
      <p:sp>
        <p:nvSpPr>
          <p:cNvPr id="38922" name="Text Box 10"/>
          <p:cNvSpPr txBox="1">
            <a:spLocks noChangeArrowheads="1"/>
          </p:cNvSpPr>
          <p:nvPr/>
        </p:nvSpPr>
        <p:spPr bwMode="auto">
          <a:xfrm>
            <a:off x="3733800" y="5638800"/>
            <a:ext cx="4724400" cy="457200"/>
          </a:xfrm>
          <a:prstGeom prst="rect">
            <a:avLst/>
          </a:prstGeom>
          <a:noFill/>
          <a:ln w="9525">
            <a:noFill/>
            <a:miter lim="800000"/>
            <a:headEnd/>
            <a:tailEnd/>
          </a:ln>
          <a:effectLst/>
        </p:spPr>
        <p:txBody>
          <a:bodyPr>
            <a:spAutoFit/>
          </a:bodyPr>
          <a:lstStyle/>
          <a:p>
            <a:pPr>
              <a:spcBef>
                <a:spcPct val="50000"/>
              </a:spcBef>
            </a:pPr>
            <a:r>
              <a:rPr lang="ru-RU" b="1" i="1">
                <a:solidFill>
                  <a:srgbClr val="003399"/>
                </a:solidFill>
              </a:rPr>
              <a:t>Сфералық конденсатор</a:t>
            </a:r>
          </a:p>
        </p:txBody>
      </p:sp>
      <p:pic>
        <p:nvPicPr>
          <p:cNvPr id="38923" name="Picture 11" descr="SMD capacitors: electrolytic at the bottom line, ceramic above them; through-hole ceramic and electrolytic capacitors at the right side for comparison. Major scale divisions are cm">
            <a:hlinkClick r:id="rId13" tooltip="SMD capacitors: electrolytic at the bottom line, ceramic above them; through-hole ceramic and electrolytic capacitors at the right side for comparison. Major scale divisions are cm"/>
          </p:cNvPr>
          <p:cNvPicPr>
            <a:picLocks noChangeAspect="1" noChangeArrowheads="1"/>
          </p:cNvPicPr>
          <p:nvPr/>
        </p:nvPicPr>
        <p:blipFill>
          <a:blip r:embed="rId14" cstate="print"/>
          <a:srcRect/>
          <a:stretch>
            <a:fillRect/>
          </a:stretch>
        </p:blipFill>
        <p:spPr bwMode="auto">
          <a:xfrm>
            <a:off x="5724128" y="908720"/>
            <a:ext cx="2705100" cy="1576735"/>
          </a:xfrm>
          <a:prstGeom prst="rect">
            <a:avLst/>
          </a:prstGeom>
          <a:noFill/>
        </p:spPr>
      </p:pic>
      <p:sp>
        <p:nvSpPr>
          <p:cNvPr id="12" name="TextBox 11"/>
          <p:cNvSpPr txBox="1"/>
          <p:nvPr/>
        </p:nvSpPr>
        <p:spPr>
          <a:xfrm>
            <a:off x="251520" y="332656"/>
            <a:ext cx="7344816" cy="954107"/>
          </a:xfrm>
          <a:prstGeom prst="rect">
            <a:avLst/>
          </a:prstGeom>
          <a:noFill/>
        </p:spPr>
        <p:txBody>
          <a:bodyPr wrap="square" rtlCol="0">
            <a:spAutoFit/>
          </a:bodyPr>
          <a:lstStyle/>
          <a:p>
            <a:r>
              <a:rPr lang="kk-KZ" sz="2800" b="1" dirty="0" smtClean="0">
                <a:latin typeface="Times New Roman" pitchFamily="18" charset="0"/>
                <a:cs typeface="Times New Roman" pitchFamily="18" charset="0"/>
              </a:rPr>
              <a:t>3. Конденсаторлардың түрлері</a:t>
            </a:r>
          </a:p>
          <a:p>
            <a:r>
              <a:rPr lang="kk-KZ" sz="2800" b="1" dirty="0" smtClean="0">
                <a:latin typeface="Times New Roman" pitchFamily="18" charset="0"/>
                <a:cs typeface="Times New Roman" pitchFamily="18" charset="0"/>
              </a:rPr>
              <a:t> </a:t>
            </a:r>
            <a:endParaRPr lang="ru-RU"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2269</TotalTime>
  <Words>926</Words>
  <Application>Microsoft Office PowerPoint</Application>
  <PresentationFormat>Экран (4:3)</PresentationFormat>
  <Paragraphs>93</Paragraphs>
  <Slides>16</Slides>
  <Notes>5</Notes>
  <HiddenSlides>0</HiddenSlides>
  <MMClips>0</MMClips>
  <ScaleCrop>false</ScaleCrop>
  <HeadingPairs>
    <vt:vector size="6" baseType="variant">
      <vt:variant>
        <vt:lpstr>Тема</vt:lpstr>
      </vt:variant>
      <vt:variant>
        <vt:i4>1</vt:i4>
      </vt:variant>
      <vt:variant>
        <vt:lpstr>Внедренные серверы OLE</vt:lpstr>
      </vt:variant>
      <vt:variant>
        <vt:i4>3</vt:i4>
      </vt:variant>
      <vt:variant>
        <vt:lpstr>Заголовки слайдов</vt:lpstr>
      </vt:variant>
      <vt:variant>
        <vt:i4>16</vt:i4>
      </vt:variant>
    </vt:vector>
  </HeadingPairs>
  <TitlesOfParts>
    <vt:vector size="20" baseType="lpstr">
      <vt:lpstr>Эркер</vt:lpstr>
      <vt:lpstr>Точечный рисунок</vt:lpstr>
      <vt:lpstr>Формула</vt:lpstr>
      <vt:lpstr>CorelDRAW</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lenovo553</dc:creator>
  <cp:lastModifiedBy>Пользователь Windows</cp:lastModifiedBy>
  <cp:revision>124</cp:revision>
  <dcterms:created xsi:type="dcterms:W3CDTF">2020-10-29T15:07:13Z</dcterms:created>
  <dcterms:modified xsi:type="dcterms:W3CDTF">2021-10-17T14:44:13Z</dcterms:modified>
</cp:coreProperties>
</file>