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5"/>
  </p:notesMasterIdLst>
  <p:sldIdLst>
    <p:sldId id="256" r:id="rId2"/>
    <p:sldId id="300" r:id="rId3"/>
    <p:sldId id="301" r:id="rId4"/>
    <p:sldId id="302" r:id="rId5"/>
    <p:sldId id="303" r:id="rId6"/>
    <p:sldId id="304" r:id="rId7"/>
    <p:sldId id="305" r:id="rId8"/>
    <p:sldId id="306" r:id="rId9"/>
    <p:sldId id="307" r:id="rId10"/>
    <p:sldId id="309" r:id="rId11"/>
    <p:sldId id="311" r:id="rId12"/>
    <p:sldId id="310" r:id="rId13"/>
    <p:sldId id="31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3084" y="-1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41578B-1EDB-4AE4-8A5C-5B3AECEE8C25}" type="datetimeFigureOut">
              <a:rPr lang="ru-RU" smtClean="0"/>
              <a:pPr/>
              <a:t>17.10.2021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83EF75-C417-4A86-9FB5-3F05101D8FA9}" type="slidenum">
              <a:rPr lang="ru-RU" smtClean="0"/>
              <a:pPr/>
              <a:t>‹#›</a:t>
            </a:fld>
            <a:endParaRPr lang="ru-RU" dirty="0"/>
          </a:p>
        </p:txBody>
      </p:sp>
    </p:spTree>
    <p:extLst>
      <p:ext uri="{BB962C8B-B14F-4D97-AF65-F5344CB8AC3E}">
        <p14:creationId xmlns:p14="http://schemas.microsoft.com/office/powerpoint/2010/main" val="966639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17.10.2021</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17.10.2021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17.10.2021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17.10.2021</a:t>
            </a:fld>
            <a:endParaRPr lang="ru-RU" dirty="0"/>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17.10.2021</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17.10.2021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17.10.2021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17.10.2021</a:t>
            </a:fld>
            <a:endParaRPr lang="ru-RU" dirty="0"/>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17.10.2021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17.10.2021</a:t>
            </a:fld>
            <a:endParaRPr lang="ru-RU" dirty="0"/>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17.10.2021</a:t>
            </a:fld>
            <a:endParaRPr lang="ru-RU" dirty="0"/>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17.10.2021</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kk.wikipedia.org/w/index.php?title=%D0%AD%D0%BB%D0%B5%D0%BA%D1%82%D1%80%D0%BE%D0%BC%D0%B0%D0%B3%D0%BD%D0%B8%D1%82%D1%82%D1%96%D0%BA_%D3%A9%D1%80%D1%96%D1%81&amp;action=edit&amp;redlink=1" TargetMode="Externa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image" Target="../media/image13.png"/><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5616" y="188640"/>
            <a:ext cx="7560840" cy="490776"/>
          </a:xfrm>
          <a:prstGeom prst="bevel">
            <a:avLst/>
          </a:prstGeom>
          <a:solidFill>
            <a:schemeClr val="accent4">
              <a:lumMod val="20000"/>
              <a:lumOff val="80000"/>
            </a:schemeClr>
          </a:solidFill>
          <a:effectLst>
            <a:glow rad="228600">
              <a:schemeClr val="accent5">
                <a:satMod val="175000"/>
                <a:alpha val="40000"/>
              </a:schemeClr>
            </a:glow>
            <a:innerShdw blurRad="63500" dist="50800" dir="16200000">
              <a:prstClr val="black">
                <a:alpha val="50000"/>
              </a:prstClr>
            </a:innerShdw>
          </a:effectLst>
        </p:spPr>
        <p:txBody>
          <a:bodyPr wrap="square" rtlCol="0">
            <a:spAutoFit/>
          </a:bodyPr>
          <a:lstStyle/>
          <a:p>
            <a:pPr algn="ctr"/>
            <a:r>
              <a:rPr lang="kk-KZ" b="1" dirty="0" smtClean="0">
                <a:latin typeface="Times New Roman" pitchFamily="18" charset="0"/>
                <a:cs typeface="Times New Roman" pitchFamily="18" charset="0"/>
              </a:rPr>
              <a:t>М.Өтемісов атындағы Батыс Қазақстан университеті</a:t>
            </a:r>
            <a:endParaRPr lang="ru-RU" b="1" dirty="0">
              <a:latin typeface="Times New Roman" pitchFamily="18" charset="0"/>
              <a:cs typeface="Times New Roman" pitchFamily="18"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32656"/>
            <a:ext cx="785786" cy="548595"/>
          </a:xfrm>
          <a:prstGeom prst="rect">
            <a:avLst/>
          </a:prstGeom>
        </p:spPr>
      </p:pic>
      <p:sp>
        <p:nvSpPr>
          <p:cNvPr id="9" name="TextBox 8"/>
          <p:cNvSpPr txBox="1"/>
          <p:nvPr/>
        </p:nvSpPr>
        <p:spPr>
          <a:xfrm>
            <a:off x="2213484" y="2852936"/>
            <a:ext cx="5437112" cy="1055608"/>
          </a:xfrm>
          <a:prstGeom prst="flowChartAlternateProcess">
            <a:avLst/>
          </a:prstGeom>
          <a:solidFill>
            <a:schemeClr val="accent4">
              <a:lumMod val="20000"/>
              <a:lumOff val="80000"/>
            </a:schemeClr>
          </a:solidFill>
          <a:effectLst>
            <a:glow rad="63500">
              <a:schemeClr val="accent1">
                <a:satMod val="175000"/>
                <a:alpha val="40000"/>
              </a:schemeClr>
            </a:glow>
          </a:effectLst>
        </p:spPr>
        <p:txBody>
          <a:bodyPr wrap="square" rtlCol="0">
            <a:spAutoFit/>
          </a:bodyPr>
          <a:lstStyle/>
          <a:p>
            <a:pPr algn="ctr"/>
            <a:r>
              <a:rPr lang="kk-KZ" sz="2000" b="1" dirty="0" smtClean="0">
                <a:latin typeface="Times New Roman" pitchFamily="18" charset="0"/>
                <a:cs typeface="Times New Roman" pitchFamily="18" charset="0"/>
              </a:rPr>
              <a:t>  </a:t>
            </a:r>
            <a:r>
              <a:rPr lang="kk-KZ" sz="2800" b="1" dirty="0" smtClean="0">
                <a:latin typeface="Times New Roman" pitchFamily="18" charset="0"/>
                <a:cs typeface="Times New Roman" pitchFamily="18" charset="0"/>
              </a:rPr>
              <a:t>Дәріс 4. Электростатикалық өріс энергиясы</a:t>
            </a:r>
            <a:endParaRPr lang="ru-RU" sz="2800" b="1" dirty="0">
              <a:latin typeface="Times New Roman" pitchFamily="18" charset="0"/>
              <a:cs typeface="Times New Roman" pitchFamily="18" charset="0"/>
            </a:endParaRPr>
          </a:p>
        </p:txBody>
      </p:sp>
      <p:sp>
        <p:nvSpPr>
          <p:cNvPr id="10" name="Прямоугольник 9"/>
          <p:cNvSpPr/>
          <p:nvPr/>
        </p:nvSpPr>
        <p:spPr>
          <a:xfrm>
            <a:off x="3707904" y="6237312"/>
            <a:ext cx="1180131" cy="369332"/>
          </a:xfrm>
          <a:prstGeom prst="rect">
            <a:avLst/>
          </a:prstGeom>
        </p:spPr>
        <p:txBody>
          <a:bodyPr wrap="none">
            <a:spAutoFit/>
          </a:bodyPr>
          <a:lstStyle/>
          <a:p>
            <a:pPr algn="ctr"/>
            <a:r>
              <a:rPr lang="kk-KZ" b="1" dirty="0" smtClean="0">
                <a:latin typeface="Times New Roman" pitchFamily="18" charset="0"/>
                <a:cs typeface="Times New Roman" pitchFamily="18" charset="0"/>
              </a:rPr>
              <a:t>2021 жыл</a:t>
            </a:r>
            <a:endParaRPr lang="ru-RU" b="1" dirty="0">
              <a:latin typeface="Times New Roman" pitchFamily="18" charset="0"/>
              <a:cs typeface="Times New Roman" pitchFamily="18" charset="0"/>
            </a:endParaRPr>
          </a:p>
        </p:txBody>
      </p:sp>
      <p:sp>
        <p:nvSpPr>
          <p:cNvPr id="8" name="TextBox 7"/>
          <p:cNvSpPr txBox="1"/>
          <p:nvPr/>
        </p:nvSpPr>
        <p:spPr>
          <a:xfrm>
            <a:off x="1008594" y="1834674"/>
            <a:ext cx="7344816" cy="523220"/>
          </a:xfrm>
          <a:prstGeom prst="rect">
            <a:avLst/>
          </a:prstGeom>
          <a:noFill/>
        </p:spPr>
        <p:txBody>
          <a:bodyPr wrap="square" rtlCol="0">
            <a:spAutoFit/>
          </a:bodyPr>
          <a:lstStyle/>
          <a:p>
            <a:pPr lvl="0" algn="ctr"/>
            <a:r>
              <a:rPr lang="kk-KZ" sz="2800" b="1" dirty="0">
                <a:latin typeface="Times New Roman" pitchFamily="18" charset="0"/>
                <a:cs typeface="Times New Roman" pitchFamily="18" charset="0"/>
              </a:rPr>
              <a:t>Электр және магнетизм</a:t>
            </a:r>
            <a:endParaRPr lang="ru-RU" dirty="0">
              <a:latin typeface="Times New Roman" pitchFamily="18" charset="0"/>
              <a:cs typeface="Times New Roman" pitchFamily="18" charset="0"/>
            </a:endParaRPr>
          </a:p>
        </p:txBody>
      </p:sp>
      <p:sp>
        <p:nvSpPr>
          <p:cNvPr id="7" name="TextBox 6"/>
          <p:cNvSpPr txBox="1"/>
          <p:nvPr/>
        </p:nvSpPr>
        <p:spPr>
          <a:xfrm>
            <a:off x="3582157" y="5443775"/>
            <a:ext cx="5544616" cy="369332"/>
          </a:xfrm>
          <a:prstGeom prst="rect">
            <a:avLst/>
          </a:prstGeom>
          <a:noFill/>
        </p:spPr>
        <p:txBody>
          <a:bodyPr wrap="square" rtlCol="0">
            <a:spAutoFit/>
          </a:bodyPr>
          <a:lstStyle/>
          <a:p>
            <a:pPr lvl="0" algn="ctr"/>
            <a:r>
              <a:rPr lang="kk-KZ" b="1" dirty="0" smtClean="0">
                <a:latin typeface="Times New Roman" pitchFamily="18" charset="0"/>
                <a:cs typeface="Times New Roman" pitchFamily="18" charset="0"/>
              </a:rPr>
              <a:t>Физ.-мат.ғ.к.ғ доцент Кушеккалиев А.Н.</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sz="2800" b="1" dirty="0" smtClean="0">
                <a:solidFill>
                  <a:schemeClr val="tx1"/>
                </a:solidFill>
                <a:latin typeface="Times New Roman" pitchFamily="18" charset="0"/>
                <a:cs typeface="Times New Roman" pitchFamily="18" charset="0"/>
              </a:rPr>
              <a:t>4. Зарядталған </a:t>
            </a:r>
            <a:r>
              <a:rPr lang="kk-KZ" sz="2800" b="1" dirty="0">
                <a:solidFill>
                  <a:schemeClr val="tx1"/>
                </a:solidFill>
                <a:latin typeface="Times New Roman" pitchFamily="18" charset="0"/>
                <a:cs typeface="Times New Roman" pitchFamily="18" charset="0"/>
              </a:rPr>
              <a:t>өткізгіштің энергиясы</a:t>
            </a:r>
            <a:r>
              <a:rPr lang="kk-KZ" sz="2800" b="1" dirty="0" smtClean="0">
                <a:solidFill>
                  <a:schemeClr val="tx1"/>
                </a:solidFill>
                <a:latin typeface="Times New Roman" pitchFamily="18" charset="0"/>
                <a:cs typeface="Times New Roman" pitchFamily="18" charset="0"/>
              </a:rPr>
              <a:t>.</a:t>
            </a:r>
            <a:endParaRPr lang="ru-RU" b="1" dirty="0"/>
          </a:p>
        </p:txBody>
      </p:sp>
      <p:sp>
        <p:nvSpPr>
          <p:cNvPr id="3" name="Объект 2"/>
          <p:cNvSpPr>
            <a:spLocks noGrp="1"/>
          </p:cNvSpPr>
          <p:nvPr>
            <p:ph sz="quarter" idx="1"/>
          </p:nvPr>
        </p:nvSpPr>
        <p:spPr/>
        <p:txBody>
          <a:bodyPr/>
          <a:lstStyle/>
          <a:p>
            <a:pPr algn="just"/>
            <a:r>
              <a:rPr lang="kk-KZ" dirty="0" smtClean="0"/>
              <a:t>Өткізгіш иеленуі мүмкін потенциалдық энергияны анықтайық. Ол үшін жеке өткізгішке </a:t>
            </a:r>
            <a:r>
              <a:rPr lang="en-US" dirty="0" smtClean="0"/>
              <a:t>dq</a:t>
            </a:r>
            <a:r>
              <a:rPr lang="kk-KZ" dirty="0" smtClean="0"/>
              <a:t> зарядын берейік</a:t>
            </a:r>
            <a:r>
              <a:rPr lang="kk-KZ" dirty="0"/>
              <a:t>. Бұл жағдайда жұмыс нөлге тең, себебі заряд потенциалы нөлге тең болатын шексіздіктен өткізгішке беріледі, оның потенциалы да нөлге </a:t>
            </a:r>
            <a:r>
              <a:rPr lang="kk-KZ" dirty="0" smtClean="0"/>
              <a:t>тең. </a:t>
            </a:r>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923032"/>
            <a:ext cx="2880320" cy="385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4582368"/>
            <a:ext cx="3024336"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5715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787400" y="692696"/>
            <a:ext cx="7467600" cy="4873752"/>
          </a:xfrm>
        </p:spPr>
        <p:txBody>
          <a:bodyPr/>
          <a:lstStyle/>
          <a:p>
            <a:pPr algn="just"/>
            <a:r>
              <a:rPr lang="ru-RU" dirty="0">
                <a:latin typeface="Times New Roman" pitchFamily="18" charset="0"/>
                <a:cs typeface="Times New Roman" pitchFamily="18" charset="0"/>
              </a:rPr>
              <a:t>Өткізгіштің зарядының жоғарылауымен энергияның өсу </a:t>
            </a:r>
            <a:r>
              <a:rPr lang="ru-RU" dirty="0" smtClean="0">
                <a:latin typeface="Times New Roman" pitchFamily="18" charset="0"/>
                <a:cs typeface="Times New Roman" pitchFamily="18" charset="0"/>
              </a:rPr>
              <a:t>қисығы денелердің </a:t>
            </a:r>
            <a:r>
              <a:rPr lang="ru-RU" dirty="0">
                <a:latin typeface="Times New Roman" pitchFamily="18" charset="0"/>
                <a:cs typeface="Times New Roman" pitchFamily="18" charset="0"/>
              </a:rPr>
              <a:t>өзара әрекеттесуінің потенциалдық энергиясына тән, сондықтан энергия потенциал деп аталады. Алынған формуланы зарядталған конденсатор жағдайында жалпылауға болады.</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1063" y="3437880"/>
            <a:ext cx="2200275"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7549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539552" y="692696"/>
            <a:ext cx="7467600" cy="4873752"/>
          </a:xfrm>
        </p:spPr>
        <p:txBody>
          <a:bodyPr/>
          <a:lstStyle/>
          <a:p>
            <a:pPr algn="just"/>
            <a:r>
              <a:rPr lang="ru-RU" dirty="0">
                <a:latin typeface="Times New Roman" pitchFamily="18" charset="0"/>
                <a:cs typeface="Times New Roman" pitchFamily="18" charset="0"/>
              </a:rPr>
              <a:t>Энергияның сақталу заңына сәйкес сыртқы күштердің жұмысы </a:t>
            </a:r>
            <a:r>
              <a:rPr lang="ru-RU" dirty="0" smtClean="0">
                <a:latin typeface="Times New Roman" pitchFamily="18" charset="0"/>
                <a:cs typeface="Times New Roman" pitchFamily="18" charset="0"/>
              </a:rPr>
              <a:t>өткізгіштің </a:t>
            </a:r>
            <a:r>
              <a:rPr lang="ru-RU" dirty="0">
                <a:latin typeface="Times New Roman" pitchFamily="18" charset="0"/>
                <a:cs typeface="Times New Roman" pitchFamily="18" charset="0"/>
              </a:rPr>
              <a:t>энергиясын өзгертуге бағытталған. </a:t>
            </a:r>
            <a:r>
              <a:rPr lang="ru-RU" dirty="0" smtClean="0">
                <a:latin typeface="Times New Roman" pitchFamily="18" charset="0"/>
                <a:cs typeface="Times New Roman" pitchFamily="18" charset="0"/>
              </a:rPr>
              <a:t>Сыртқы </a:t>
            </a:r>
            <a:r>
              <a:rPr lang="ru-RU" dirty="0">
                <a:latin typeface="Times New Roman" pitchFamily="18" charset="0"/>
                <a:cs typeface="Times New Roman" pitchFamily="18" charset="0"/>
              </a:rPr>
              <a:t>күштердің жұмысы электр өрісінің жұмысына сандық </a:t>
            </a:r>
            <a:r>
              <a:rPr lang="ru-RU" dirty="0" smtClean="0">
                <a:latin typeface="Times New Roman" pitchFamily="18" charset="0"/>
                <a:cs typeface="Times New Roman" pitchFamily="18" charset="0"/>
              </a:rPr>
              <a:t>жағынан тең</a:t>
            </a:r>
            <a:r>
              <a:rPr lang="ru-RU" dirty="0">
                <a:latin typeface="Times New Roman" pitchFamily="18" charset="0"/>
                <a:cs typeface="Times New Roman" pitchFamily="18" charset="0"/>
              </a:rPr>
              <a:t>, бірақ </a:t>
            </a:r>
            <a:r>
              <a:rPr lang="ru-RU" dirty="0" smtClean="0">
                <a:latin typeface="Times New Roman" pitchFamily="18" charset="0"/>
                <a:cs typeface="Times New Roman" pitchFamily="18" charset="0"/>
              </a:rPr>
              <a:t>белгілері жағынан </a:t>
            </a:r>
            <a:r>
              <a:rPr lang="ru-RU" dirty="0">
                <a:latin typeface="Times New Roman" pitchFamily="18" charset="0"/>
                <a:cs typeface="Times New Roman" pitchFamily="18" charset="0"/>
              </a:rPr>
              <a:t>қарама-қарсы:</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600957"/>
            <a:ext cx="3960440" cy="1099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3700772"/>
            <a:ext cx="2846682" cy="16926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76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47700" y="495300"/>
            <a:ext cx="7467600" cy="5453980"/>
          </a:xfrm>
        </p:spPr>
        <p:txBody>
          <a:bodyPr>
            <a:normAutofit/>
          </a:bodyPr>
          <a:lstStyle/>
          <a:p>
            <a:pPr algn="just"/>
            <a:r>
              <a:rPr lang="ru-RU" dirty="0">
                <a:latin typeface="Times New Roman" pitchFamily="18" charset="0"/>
                <a:cs typeface="Times New Roman" pitchFamily="18" charset="0"/>
                <a:sym typeface="Symbol"/>
              </a:rPr>
              <a:t></a:t>
            </a:r>
            <a:r>
              <a:rPr lang="kk-KZ" dirty="0">
                <a:latin typeface="Times New Roman" pitchFamily="18" charset="0"/>
                <a:cs typeface="Times New Roman" pitchFamily="18" charset="0"/>
              </a:rPr>
              <a:t>Энергия қайда жинақталған, энергияны тасымалдаушы зарядтар ма, әлде өріс пе?</a:t>
            </a:r>
            <a:r>
              <a:rPr lang="ru-RU" dirty="0">
                <a:latin typeface="Times New Roman" pitchFamily="18" charset="0"/>
                <a:cs typeface="Times New Roman" pitchFamily="18" charset="0"/>
                <a:sym typeface="Symbol"/>
              </a:rPr>
              <a:t></a:t>
            </a:r>
            <a:r>
              <a:rPr lang="kk-KZ" dirty="0">
                <a:latin typeface="Times New Roman" pitchFamily="18" charset="0"/>
                <a:cs typeface="Times New Roman" pitchFamily="18" charset="0"/>
              </a:rPr>
              <a:t> - деген сұрақ енді орынды.  Уақыт бойынша тұрақты тыныштықтағы зарядтың өрісін зерттейтін электрстатикалық өрісте оған жауап беру мүмкін емес. Тұрақты өріс және оны тудыратын зарядтар бір-бірінен (заряд пен өріс) оңашаланып өмір сүре алмайды. Бірақ, уақыт бойынша өзгеретін өріс өзін тудырған зарядқа тәуелсіз өмір сүре алады және электрмагниттік толқын түрінде таралады. Электромагниттік толқындар энергияны тасымалдайтынын тәжірибе көрсетеді. Осы айғақтар энергия тасымалдаушы өріс екенін мойындатады.</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51248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Багетная рамка 12"/>
          <p:cNvSpPr/>
          <p:nvPr/>
        </p:nvSpPr>
        <p:spPr>
          <a:xfrm>
            <a:off x="2627784" y="188640"/>
            <a:ext cx="4104456" cy="792088"/>
          </a:xfrm>
          <a:prstGeom prst="bevel">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chemeClr val="tx1"/>
                </a:solidFill>
                <a:effectLst>
                  <a:glow rad="63500">
                    <a:schemeClr val="accent1">
                      <a:satMod val="175000"/>
                      <a:alpha val="40000"/>
                    </a:schemeClr>
                  </a:glow>
                </a:effectLst>
                <a:latin typeface="Times New Roman" pitchFamily="18" charset="0"/>
                <a:cs typeface="Times New Roman" pitchFamily="18" charset="0"/>
              </a:rPr>
              <a:t>Жоспары:</a:t>
            </a:r>
            <a:endParaRPr lang="ru-RU" sz="2800" b="1" dirty="0">
              <a:solidFill>
                <a:schemeClr val="tx1"/>
              </a:solidFill>
              <a:effectLst>
                <a:glow rad="63500">
                  <a:schemeClr val="accent1">
                    <a:satMod val="175000"/>
                    <a:alpha val="40000"/>
                  </a:schemeClr>
                </a:glow>
              </a:effectLst>
              <a:latin typeface="Times New Roman" pitchFamily="18" charset="0"/>
              <a:cs typeface="Times New Roman" pitchFamily="18" charset="0"/>
            </a:endParaRPr>
          </a:p>
        </p:txBody>
      </p:sp>
      <p:sp>
        <p:nvSpPr>
          <p:cNvPr id="8" name="Вертикальный свиток 7"/>
          <p:cNvSpPr/>
          <p:nvPr/>
        </p:nvSpPr>
        <p:spPr>
          <a:xfrm>
            <a:off x="899592" y="1268760"/>
            <a:ext cx="7488832" cy="4608512"/>
          </a:xfrm>
          <a:prstGeom prst="verticalScroll">
            <a:avLst/>
          </a:prstGeom>
          <a:solidFill>
            <a:schemeClr val="accent5">
              <a:lumMod val="20000"/>
              <a:lumOff val="80000"/>
            </a:schemeClr>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AutoNum type="arabicPeriod"/>
            </a:pPr>
            <a:r>
              <a:rPr lang="kk-KZ" sz="3200" dirty="0" smtClean="0">
                <a:solidFill>
                  <a:schemeClr val="tx1"/>
                </a:solidFill>
                <a:latin typeface="Times New Roman" pitchFamily="18" charset="0"/>
                <a:cs typeface="Times New Roman" pitchFamily="18" charset="0"/>
              </a:rPr>
              <a:t>Электр зарядтарының энергиясы.</a:t>
            </a:r>
          </a:p>
          <a:p>
            <a:pPr marL="457200" indent="-457200">
              <a:buAutoNum type="arabicPeriod"/>
            </a:pPr>
            <a:r>
              <a:rPr lang="kk-KZ" sz="3200" dirty="0" smtClean="0">
                <a:solidFill>
                  <a:schemeClr val="tx1"/>
                </a:solidFill>
                <a:latin typeface="Times New Roman" pitchFamily="18" charset="0"/>
                <a:cs typeface="Times New Roman" pitchFamily="18" charset="0"/>
              </a:rPr>
              <a:t>Зарядталған конденсатордың энегиясы. </a:t>
            </a:r>
          </a:p>
          <a:p>
            <a:pPr marL="457200" indent="-457200">
              <a:buAutoNum type="arabicPeriod"/>
            </a:pPr>
            <a:r>
              <a:rPr lang="kk-KZ" sz="3200" dirty="0" smtClean="0">
                <a:solidFill>
                  <a:schemeClr val="tx1"/>
                </a:solidFill>
                <a:latin typeface="Times New Roman" pitchFamily="18" charset="0"/>
                <a:cs typeface="Times New Roman" pitchFamily="18" charset="0"/>
              </a:rPr>
              <a:t>Өзара әсерлесуші зарядтардың энергиясы. </a:t>
            </a:r>
          </a:p>
          <a:p>
            <a:pPr marL="457200" indent="-457200">
              <a:buAutoNum type="arabicPeriod"/>
            </a:pPr>
            <a:r>
              <a:rPr lang="kk-KZ" sz="3200" dirty="0" smtClean="0">
                <a:solidFill>
                  <a:schemeClr val="tx1"/>
                </a:solidFill>
                <a:latin typeface="Times New Roman" pitchFamily="18" charset="0"/>
                <a:cs typeface="Times New Roman" pitchFamily="18" charset="0"/>
              </a:rPr>
              <a:t>Зарядталған өткізгіштің энергиясы.</a:t>
            </a:r>
            <a:endParaRPr lang="kk-KZ" sz="3200" b="1" i="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476672"/>
            <a:ext cx="7467600" cy="1143000"/>
          </a:xfrm>
        </p:spPr>
        <p:txBody>
          <a:bodyPr/>
          <a:lstStyle/>
          <a:p>
            <a:r>
              <a:rPr lang="kk-KZ" sz="2800" b="1" dirty="0" smtClean="0">
                <a:solidFill>
                  <a:schemeClr val="tx1"/>
                </a:solidFill>
              </a:rPr>
              <a:t>1. Электр зарядтарының энергиясы.</a:t>
            </a:r>
            <a:br>
              <a:rPr lang="kk-KZ" sz="2800" b="1" dirty="0" smtClean="0">
                <a:solidFill>
                  <a:schemeClr val="tx1"/>
                </a:solidFill>
              </a:rPr>
            </a:br>
            <a:endParaRPr lang="ru-RU" b="1" dirty="0"/>
          </a:p>
        </p:txBody>
      </p:sp>
      <p:sp>
        <p:nvSpPr>
          <p:cNvPr id="3" name="Объект 2"/>
          <p:cNvSpPr>
            <a:spLocks noGrp="1"/>
          </p:cNvSpPr>
          <p:nvPr>
            <p:ph sz="quarter" idx="1"/>
          </p:nvPr>
        </p:nvSpPr>
        <p:spPr>
          <a:xfrm>
            <a:off x="838200" y="1556792"/>
            <a:ext cx="7467600" cy="4873752"/>
          </a:xfrm>
        </p:spPr>
        <p:txBody>
          <a:bodyPr/>
          <a:lstStyle/>
          <a:p>
            <a:pPr algn="just"/>
            <a:r>
              <a:rPr lang="ru-RU" b="1" dirty="0">
                <a:latin typeface="Times New Roman" pitchFamily="18" charset="0"/>
                <a:cs typeface="Times New Roman" pitchFamily="18" charset="0"/>
              </a:rPr>
              <a:t>Электр заряды</a:t>
            </a:r>
            <a:r>
              <a:rPr lang="ru-RU" dirty="0">
                <a:latin typeface="Times New Roman" pitchFamily="18" charset="0"/>
                <a:cs typeface="Times New Roman" pitchFamily="18" charset="0"/>
              </a:rPr>
              <a:t> – бөлшектер мен денелердің сыртқы </a:t>
            </a:r>
            <a:r>
              <a:rPr lang="ru-RU" dirty="0">
                <a:latin typeface="Times New Roman" pitchFamily="18" charset="0"/>
                <a:cs typeface="Times New Roman" pitchFamily="18" charset="0"/>
                <a:hlinkClick r:id="rId3" tooltip="Электромагниттік өріс (мұндай бет жоқ)"/>
              </a:rPr>
              <a:t>электромагниттік өріспен</a:t>
            </a:r>
            <a:r>
              <a:rPr lang="ru-RU" dirty="0">
                <a:latin typeface="Times New Roman" pitchFamily="18" charset="0"/>
                <a:cs typeface="Times New Roman" pitchFamily="18" charset="0"/>
              </a:rPr>
              <a:t> өзара әсерін, сондай-ақ олардың электрмагниттік өрістерінің өзара байланысын анықтайтын негізгі </a:t>
            </a:r>
            <a:r>
              <a:rPr lang="ru-RU" dirty="0" smtClean="0">
                <a:latin typeface="Times New Roman" pitchFamily="18" charset="0"/>
                <a:cs typeface="Times New Roman" pitchFamily="18" charset="0"/>
              </a:rPr>
              <a:t>сипаттамалардың </a:t>
            </a:r>
            <a:r>
              <a:rPr lang="ru-RU" dirty="0">
                <a:latin typeface="Times New Roman" pitchFamily="18" charset="0"/>
                <a:cs typeface="Times New Roman" pitchFamily="18" charset="0"/>
              </a:rPr>
              <a:t>бірі</a:t>
            </a:r>
            <a:r>
              <a:rPr lang="ru-RU" dirty="0" smtClean="0">
                <a:latin typeface="Times New Roman" pitchFamily="18" charset="0"/>
                <a:cs typeface="Times New Roman" pitchFamily="18" charset="0"/>
              </a:rPr>
              <a:t>.</a:t>
            </a:r>
          </a:p>
          <a:p>
            <a:pPr algn="just"/>
            <a:r>
              <a:rPr lang="kk-KZ" dirty="0">
                <a:latin typeface="Times New Roman" pitchFamily="18" charset="0"/>
                <a:cs typeface="Times New Roman" pitchFamily="18" charset="0"/>
              </a:rPr>
              <a:t>Оңашаланған өткізгішке  зарядын берейік. Онда оның айналасында электр өрісі пайда болады және өрістің потенциалы  болады. Өткізгіштің зарядын  шамаға арттыру үшін ол зарядты шексіздіктен өткізгіштің бетіне әкелу керек, оған </a:t>
            </a:r>
            <a:r>
              <a:rPr lang="kk-KZ" dirty="0" smtClean="0">
                <a:latin typeface="Times New Roman" pitchFamily="18" charset="0"/>
                <a:cs typeface="Times New Roman" pitchFamily="18" charset="0"/>
              </a:rPr>
              <a:t>қажетті</a:t>
            </a:r>
          </a:p>
          <a:p>
            <a:pPr algn="just"/>
            <a:endParaRPr lang="ru-RU" dirty="0">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82166172"/>
              </p:ext>
            </p:extLst>
          </p:nvPr>
        </p:nvGraphicFramePr>
        <p:xfrm>
          <a:off x="2267744" y="5517232"/>
          <a:ext cx="4290387" cy="576064"/>
        </p:xfrm>
        <a:graphic>
          <a:graphicData uri="http://schemas.openxmlformats.org/presentationml/2006/ole">
            <mc:AlternateContent xmlns:mc="http://schemas.openxmlformats.org/markup-compatibility/2006">
              <mc:Choice xmlns:v="urn:schemas-microsoft-com:vml" Requires="v">
                <p:oleObj spid="_x0000_s1033" name="Формула" r:id="rId4" imgW="1574117" imgH="215806" progId="Equation.3">
                  <p:embed/>
                </p:oleObj>
              </mc:Choice>
              <mc:Fallback>
                <p:oleObj name="Формула" r:id="rId4" imgW="1574117" imgH="215806"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5517232"/>
                        <a:ext cx="4290387" cy="576064"/>
                      </a:xfrm>
                      <a:prstGeom prst="rect">
                        <a:avLst/>
                      </a:prstGeom>
                      <a:noFill/>
                    </p:spPr>
                  </p:pic>
                </p:oleObj>
              </mc:Fallback>
            </mc:AlternateContent>
          </a:graphicData>
        </a:graphic>
      </p:graphicFrame>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1788827309"/>
              </p:ext>
            </p:extLst>
          </p:nvPr>
        </p:nvGraphicFramePr>
        <p:xfrm>
          <a:off x="6588224" y="5301208"/>
          <a:ext cx="720080" cy="928427"/>
        </p:xfrm>
        <a:graphic>
          <a:graphicData uri="http://schemas.openxmlformats.org/presentationml/2006/ole">
            <mc:AlternateContent xmlns:mc="http://schemas.openxmlformats.org/markup-compatibility/2006">
              <mc:Choice xmlns:v="urn:schemas-microsoft-com:vml" Requires="v">
                <p:oleObj spid="_x0000_s1034" name="Формула" r:id="rId6" imgW="304536" imgH="406048" progId="Equation.3">
                  <p:embed/>
                </p:oleObj>
              </mc:Choice>
              <mc:Fallback>
                <p:oleObj name="Формула" r:id="rId6" imgW="304536" imgH="406048"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8224" y="5301208"/>
                        <a:ext cx="720080" cy="928427"/>
                      </a:xfrm>
                      <a:prstGeom prst="rect">
                        <a:avLst/>
                      </a:prstGeom>
                      <a:noFill/>
                    </p:spPr>
                  </p:pic>
                </p:oleObj>
              </mc:Fallback>
            </mc:AlternateContent>
          </a:graphicData>
        </a:graphic>
      </p:graphicFrame>
    </p:spTree>
    <p:extLst>
      <p:ext uri="{BB962C8B-B14F-4D97-AF65-F5344CB8AC3E}">
        <p14:creationId xmlns:p14="http://schemas.microsoft.com/office/powerpoint/2010/main" val="427136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83568" y="764704"/>
            <a:ext cx="7467600" cy="4873752"/>
          </a:xfrm>
        </p:spPr>
        <p:txBody>
          <a:bodyPr>
            <a:noAutofit/>
          </a:bodyPr>
          <a:lstStyle/>
          <a:p>
            <a:pPr algn="ctr"/>
            <a:r>
              <a:rPr lang="kk-KZ" sz="2800" dirty="0">
                <a:latin typeface="Times New Roman" pitchFamily="18" charset="0"/>
                <a:cs typeface="Times New Roman" pitchFamily="18" charset="0"/>
              </a:rPr>
              <a:t>жұмыс жасау керек, егер  деп есептесек. Бұл жұмыс өткізгіштің электр өрісінің күштеріне қарсы жұмыс жасайтын сыртқы күштердің көмегімен орындалады.  заряды керісінше, өткізгіштің бетінен шексіздікке орын ауыстырса, электр өрісінің күштері сондай мөлшердегі  жұмыс атқарады. Демек, зарядталған өткізгіштерде разрядталу жұмысын  потенциалдық энергия болады. Өткізгіштің зарядын  шамаға арттырғанда, оның потенциалды энергиясы  шамаға өседі, ол сыртқы күштердің жасаған  жұмысына тең</a:t>
            </a:r>
            <a:r>
              <a:rPr lang="kk-KZ"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4235374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400908602"/>
              </p:ext>
            </p:extLst>
          </p:nvPr>
        </p:nvGraphicFramePr>
        <p:xfrm>
          <a:off x="2699792" y="332656"/>
          <a:ext cx="1998686" cy="504056"/>
        </p:xfrm>
        <a:graphic>
          <a:graphicData uri="http://schemas.openxmlformats.org/presentationml/2006/ole">
            <mc:AlternateContent xmlns:mc="http://schemas.openxmlformats.org/markup-compatibility/2006">
              <mc:Choice xmlns:v="urn:schemas-microsoft-com:vml" Requires="v">
                <p:oleObj spid="_x0000_s2069" name="Формула" r:id="rId3" imgW="723272" imgH="177646" progId="Equation.3">
                  <p:embed/>
                </p:oleObj>
              </mc:Choice>
              <mc:Fallback>
                <p:oleObj name="Формула" r:id="rId3" imgW="723272" imgH="177646"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332656"/>
                        <a:ext cx="1998686" cy="504056"/>
                      </a:xfrm>
                      <a:prstGeom prst="rect">
                        <a:avLst/>
                      </a:prstGeom>
                      <a:noFill/>
                    </p:spPr>
                  </p:pic>
                </p:oleObj>
              </mc:Fallback>
            </mc:AlternateContent>
          </a:graphicData>
        </a:graphic>
      </p:graphicFrame>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469599421"/>
              </p:ext>
            </p:extLst>
          </p:nvPr>
        </p:nvGraphicFramePr>
        <p:xfrm>
          <a:off x="4932040" y="116632"/>
          <a:ext cx="1008112" cy="919810"/>
        </p:xfrm>
        <a:graphic>
          <a:graphicData uri="http://schemas.openxmlformats.org/presentationml/2006/ole">
            <mc:AlternateContent xmlns:mc="http://schemas.openxmlformats.org/markup-compatibility/2006">
              <mc:Choice xmlns:v="urn:schemas-microsoft-com:vml" Requires="v">
                <p:oleObj spid="_x0000_s2070" name="Формула" r:id="rId5" imgW="444307" imgH="393529" progId="Equation.3">
                  <p:embed/>
                </p:oleObj>
              </mc:Choice>
              <mc:Fallback>
                <p:oleObj name="Формула" r:id="rId5" imgW="444307" imgH="393529"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2040" y="116632"/>
                        <a:ext cx="1008112" cy="919810"/>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684914329"/>
              </p:ext>
            </p:extLst>
          </p:nvPr>
        </p:nvGraphicFramePr>
        <p:xfrm>
          <a:off x="1475656" y="1340768"/>
          <a:ext cx="6336704" cy="1008112"/>
        </p:xfrm>
        <a:graphic>
          <a:graphicData uri="http://schemas.openxmlformats.org/presentationml/2006/ole">
            <mc:AlternateContent xmlns:mc="http://schemas.openxmlformats.org/markup-compatibility/2006">
              <mc:Choice xmlns:v="urn:schemas-microsoft-com:vml" Requires="v">
                <p:oleObj spid="_x0000_s2071" name="Формула" r:id="rId7" imgW="2247900" imgH="482600" progId="Equation.3">
                  <p:embed/>
                </p:oleObj>
              </mc:Choice>
              <mc:Fallback>
                <p:oleObj name="Формула" r:id="rId7" imgW="2247900" imgH="4826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5656" y="1340768"/>
                        <a:ext cx="6336704" cy="1008112"/>
                      </a:xfrm>
                      <a:prstGeom prst="rect">
                        <a:avLst/>
                      </a:prstGeom>
                      <a:noFill/>
                    </p:spPr>
                  </p:pic>
                </p:oleObj>
              </mc:Fallback>
            </mc:AlternateContent>
          </a:graphicData>
        </a:graphic>
      </p:graphicFrame>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9" name="Объект 8"/>
          <p:cNvGraphicFramePr>
            <a:graphicFrameLocks noChangeAspect="1"/>
          </p:cNvGraphicFramePr>
          <p:nvPr>
            <p:extLst>
              <p:ext uri="{D42A27DB-BD31-4B8C-83A1-F6EECF244321}">
                <p14:modId xmlns:p14="http://schemas.microsoft.com/office/powerpoint/2010/main" val="1271672330"/>
              </p:ext>
            </p:extLst>
          </p:nvPr>
        </p:nvGraphicFramePr>
        <p:xfrm>
          <a:off x="2725524" y="2564904"/>
          <a:ext cx="3404919" cy="998726"/>
        </p:xfrm>
        <a:graphic>
          <a:graphicData uri="http://schemas.openxmlformats.org/presentationml/2006/ole">
            <mc:AlternateContent xmlns:mc="http://schemas.openxmlformats.org/markup-compatibility/2006">
              <mc:Choice xmlns:v="urn:schemas-microsoft-com:vml" Requires="v">
                <p:oleObj spid="_x0000_s2072" name="Формула" r:id="rId9" imgW="1397000" imgH="419100" progId="Equation.3">
                  <p:embed/>
                </p:oleObj>
              </mc:Choice>
              <mc:Fallback>
                <p:oleObj name="Формула" r:id="rId9" imgW="1397000" imgH="419100" progId="Equation.3">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25524" y="2564904"/>
                        <a:ext cx="3404919" cy="998726"/>
                      </a:xfrm>
                      <a:prstGeom prst="rect">
                        <a:avLst/>
                      </a:prstGeom>
                      <a:noFill/>
                    </p:spPr>
                  </p:pic>
                </p:oleObj>
              </mc:Fallback>
            </mc:AlternateContent>
          </a:graphicData>
        </a:graphic>
      </p:graphicFrame>
      <p:sp>
        <p:nvSpPr>
          <p:cNvPr id="10" name="Прямоугольник 9"/>
          <p:cNvSpPr/>
          <p:nvPr/>
        </p:nvSpPr>
        <p:spPr>
          <a:xfrm>
            <a:off x="611560" y="3789040"/>
            <a:ext cx="7704856" cy="2677656"/>
          </a:xfrm>
          <a:prstGeom prst="rect">
            <a:avLst/>
          </a:prstGeom>
        </p:spPr>
        <p:txBody>
          <a:bodyPr wrap="square">
            <a:spAutoFit/>
          </a:bodyPr>
          <a:lstStyle/>
          <a:p>
            <a:pPr algn="just"/>
            <a:r>
              <a:rPr lang="kk-KZ" sz="2400" dirty="0">
                <a:latin typeface="Times New Roman" pitchFamily="18" charset="0"/>
                <a:cs typeface="Times New Roman" pitchFamily="18" charset="0"/>
              </a:rPr>
              <a:t>Зарядталған өткізгіштің ішінде өріс жоқ. Өткізгішті зарядтағанда, электр өрісі тек өткізгішті қоршаған ортада болады. Сондықтан, зарядталған өткізгіштің электр энергиясы өткізгішті қоршаған ортадағы электр өрісінде шоғырланған және онда белгілі бір көлемдік тығыздықпен таралған, электр өрісінің кернеулігі өткізгішке дейінгі қашықтыққа тәуелді.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23082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dirty="0"/>
              <a:t> </a:t>
            </a:r>
            <a:r>
              <a:rPr lang="ru-RU" b="1" dirty="0"/>
              <a:t/>
            </a:r>
            <a:br>
              <a:rPr lang="ru-RU" b="1" dirty="0"/>
            </a:br>
            <a:r>
              <a:rPr lang="kk-KZ" b="1" dirty="0">
                <a:solidFill>
                  <a:schemeClr val="tx1"/>
                </a:solidFill>
                <a:latin typeface="Times New Roman" pitchFamily="18" charset="0"/>
                <a:cs typeface="Times New Roman" pitchFamily="18" charset="0"/>
              </a:rPr>
              <a:t>2. Зарядталған конденсатордың энергиясы</a:t>
            </a:r>
            <a:r>
              <a:rPr lang="ru-RU" b="1" dirty="0"/>
              <a:t/>
            </a:r>
            <a:br>
              <a:rPr lang="ru-RU" b="1" dirty="0"/>
            </a:br>
            <a:endParaRPr lang="ru-RU" dirty="0"/>
          </a:p>
        </p:txBody>
      </p:sp>
      <p:sp>
        <p:nvSpPr>
          <p:cNvPr id="3" name="Объект 2"/>
          <p:cNvSpPr>
            <a:spLocks noGrp="1"/>
          </p:cNvSpPr>
          <p:nvPr>
            <p:ph sz="quarter" idx="1"/>
          </p:nvPr>
        </p:nvSpPr>
        <p:spPr/>
        <p:txBody>
          <a:bodyPr/>
          <a:lstStyle/>
          <a:p>
            <a:pPr algn="just"/>
            <a:r>
              <a:rPr lang="kk-KZ" dirty="0">
                <a:latin typeface="Times New Roman" pitchFamily="18" charset="0"/>
                <a:cs typeface="Times New Roman" pitchFamily="18" charset="0"/>
              </a:rPr>
              <a:t>Енді жазық конденсатордың астарлары арасындағы біртекті өрісті қарастырайық. Мұндай конденсатордың зарядталу процесінде шексіз аз  заряд біртіндеп бір пластинадан екінші пластинаға өтеді. Соның нәтижесінде бір пластина оң, ал екіншісі теріс зарядталады деп есептеуге болады және олардың арасында біртіндеп өсетін  потенциалдар айырымасы пайда болады. Оңашаланған өткізгіш үшін дәлелденген қорытындыны қайталап, зарядталған конденсатордың толық электрстатикалық энергиясы үшін өрнекті жазуға болады:</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210015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2447185"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846378508"/>
              </p:ext>
            </p:extLst>
          </p:nvPr>
        </p:nvGraphicFramePr>
        <p:xfrm>
          <a:off x="3923928" y="404664"/>
          <a:ext cx="2969141" cy="843211"/>
        </p:xfrm>
        <a:graphic>
          <a:graphicData uri="http://schemas.openxmlformats.org/presentationml/2006/ole">
            <mc:AlternateContent xmlns:mc="http://schemas.openxmlformats.org/markup-compatibility/2006">
              <mc:Choice xmlns:v="urn:schemas-microsoft-com:vml" Requires="v">
                <p:oleObj spid="_x0000_s4124" name="Формула" r:id="rId4" imgW="1447800" imgH="419100" progId="Equation.3">
                  <p:embed/>
                </p:oleObj>
              </mc:Choice>
              <mc:Fallback>
                <p:oleObj name="Формула" r:id="rId4" imgW="1447800" imgH="4191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28" y="404664"/>
                        <a:ext cx="2969141" cy="843211"/>
                      </a:xfrm>
                      <a:prstGeom prst="rect">
                        <a:avLst/>
                      </a:prstGeom>
                      <a:noFill/>
                    </p:spPr>
                  </p:pic>
                </p:oleObj>
              </mc:Fallback>
            </mc:AlternateContent>
          </a:graphicData>
        </a:graphic>
      </p:graphicFrame>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3886508619"/>
              </p:ext>
            </p:extLst>
          </p:nvPr>
        </p:nvGraphicFramePr>
        <p:xfrm>
          <a:off x="2627937" y="1340768"/>
          <a:ext cx="5738391" cy="720080"/>
        </p:xfrm>
        <a:graphic>
          <a:graphicData uri="http://schemas.openxmlformats.org/presentationml/2006/ole">
            <mc:AlternateContent xmlns:mc="http://schemas.openxmlformats.org/markup-compatibility/2006">
              <mc:Choice xmlns:v="urn:schemas-microsoft-com:vml" Requires="v">
                <p:oleObj spid="_x0000_s4125" name="Формула" r:id="rId6" imgW="3276600" imgH="419100" progId="Equation.3">
                  <p:embed/>
                </p:oleObj>
              </mc:Choice>
              <mc:Fallback>
                <p:oleObj name="Формула" r:id="rId6" imgW="3276600" imgH="4191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27937" y="1340768"/>
                        <a:ext cx="5738391" cy="720080"/>
                      </a:xfrm>
                      <a:prstGeom prst="rect">
                        <a:avLst/>
                      </a:prstGeom>
                      <a:noFill/>
                    </p:spPr>
                  </p:pic>
                </p:oleObj>
              </mc:Fallback>
            </mc:AlternateContent>
          </a:graphicData>
        </a:graphic>
      </p:graphicFrame>
      <p:sp>
        <p:nvSpPr>
          <p:cNvPr id="14" name="Прямоугольник 13"/>
          <p:cNvSpPr/>
          <p:nvPr/>
        </p:nvSpPr>
        <p:spPr>
          <a:xfrm>
            <a:off x="2465034" y="2400270"/>
            <a:ext cx="5382598" cy="2308324"/>
          </a:xfrm>
          <a:prstGeom prst="rect">
            <a:avLst/>
          </a:prstGeom>
        </p:spPr>
        <p:txBody>
          <a:bodyPr wrap="square">
            <a:spAutoFit/>
          </a:bodyPr>
          <a:lstStyle/>
          <a:p>
            <a:pPr algn="just"/>
            <a:r>
              <a:rPr lang="kk-KZ" sz="2400" dirty="0">
                <a:latin typeface="Times New Roman" pitchFamily="18" charset="0"/>
                <a:cs typeface="Times New Roman" pitchFamily="18" charset="0"/>
              </a:rPr>
              <a:t>Мұндағы  - конденсатордың ішіндегі электр өрісінің кернеулігі, ал – конденсатордың көлемі. Бірлік көлемдегі энергия немесе электр өрісінің энергиясының көлемдік тығыздығы:</a:t>
            </a:r>
            <a:endParaRPr lang="ru-RU" sz="2400" dirty="0">
              <a:latin typeface="Times New Roman" pitchFamily="18" charset="0"/>
              <a:cs typeface="Times New Roman" pitchFamily="18" charset="0"/>
            </a:endParaRPr>
          </a:p>
        </p:txBody>
      </p:sp>
      <p:sp>
        <p:nvSpPr>
          <p:cNvPr id="13" name="Rectangle 1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5" name="Объект 14"/>
          <p:cNvGraphicFramePr>
            <a:graphicFrameLocks noChangeAspect="1"/>
          </p:cNvGraphicFramePr>
          <p:nvPr>
            <p:extLst>
              <p:ext uri="{D42A27DB-BD31-4B8C-83A1-F6EECF244321}">
                <p14:modId xmlns:p14="http://schemas.microsoft.com/office/powerpoint/2010/main" val="2424592581"/>
              </p:ext>
            </p:extLst>
          </p:nvPr>
        </p:nvGraphicFramePr>
        <p:xfrm>
          <a:off x="3102119" y="4708594"/>
          <a:ext cx="2939761" cy="504056"/>
        </p:xfrm>
        <a:graphic>
          <a:graphicData uri="http://schemas.openxmlformats.org/presentationml/2006/ole">
            <mc:AlternateContent xmlns:mc="http://schemas.openxmlformats.org/markup-compatibility/2006">
              <mc:Choice xmlns:v="urn:schemas-microsoft-com:vml" Requires="v">
                <p:oleObj spid="_x0000_s4126" name="Формула" r:id="rId8" imgW="1371600" imgH="241300" progId="Equation.3">
                  <p:embed/>
                </p:oleObj>
              </mc:Choice>
              <mc:Fallback>
                <p:oleObj name="Формула" r:id="rId8" imgW="1371600" imgH="241300" progId="Equation.3">
                  <p:embed/>
                  <p:pic>
                    <p:nvPicPr>
                      <p:cNvPr id="0" name="Object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02119" y="4708594"/>
                        <a:ext cx="2939761" cy="504056"/>
                      </a:xfrm>
                      <a:prstGeom prst="rect">
                        <a:avLst/>
                      </a:prstGeom>
                      <a:noFill/>
                    </p:spPr>
                  </p:pic>
                </p:oleObj>
              </mc:Fallback>
            </mc:AlternateContent>
          </a:graphicData>
        </a:graphic>
      </p:graphicFrame>
      <p:sp>
        <p:nvSpPr>
          <p:cNvPr id="16"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aphicFrame>
        <p:nvGraphicFramePr>
          <p:cNvPr id="17" name="Объект 16"/>
          <p:cNvGraphicFramePr>
            <a:graphicFrameLocks noChangeAspect="1"/>
          </p:cNvGraphicFramePr>
          <p:nvPr>
            <p:extLst>
              <p:ext uri="{D42A27DB-BD31-4B8C-83A1-F6EECF244321}">
                <p14:modId xmlns:p14="http://schemas.microsoft.com/office/powerpoint/2010/main" val="100219543"/>
              </p:ext>
            </p:extLst>
          </p:nvPr>
        </p:nvGraphicFramePr>
        <p:xfrm>
          <a:off x="2243558" y="5517232"/>
          <a:ext cx="4656883" cy="720080"/>
        </p:xfrm>
        <a:graphic>
          <a:graphicData uri="http://schemas.openxmlformats.org/presentationml/2006/ole">
            <mc:AlternateContent xmlns:mc="http://schemas.openxmlformats.org/markup-compatibility/2006">
              <mc:Choice xmlns:v="urn:schemas-microsoft-com:vml" Requires="v">
                <p:oleObj spid="_x0000_s4127" name="Формула" r:id="rId10" imgW="2654300" imgH="419100" progId="Equation.3">
                  <p:embed/>
                </p:oleObj>
              </mc:Choice>
              <mc:Fallback>
                <p:oleObj name="Формула" r:id="rId10" imgW="2654300" imgH="419100" progId="Equation.3">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43558" y="5517232"/>
                        <a:ext cx="4656883" cy="720080"/>
                      </a:xfrm>
                      <a:prstGeom prst="rect">
                        <a:avLst/>
                      </a:prstGeom>
                      <a:noFill/>
                    </p:spPr>
                  </p:pic>
                </p:oleObj>
              </mc:Fallback>
            </mc:AlternateContent>
          </a:graphicData>
        </a:graphic>
      </p:graphicFrame>
    </p:spTree>
    <p:extLst>
      <p:ext uri="{BB962C8B-B14F-4D97-AF65-F5344CB8AC3E}">
        <p14:creationId xmlns:p14="http://schemas.microsoft.com/office/powerpoint/2010/main" val="1762865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467600" cy="1296144"/>
          </a:xfrm>
        </p:spPr>
        <p:txBody>
          <a:bodyPr>
            <a:normAutofit fontScale="90000"/>
          </a:bodyPr>
          <a:lstStyle/>
          <a:p>
            <a:pPr algn="ctr"/>
            <a:r>
              <a:rPr lang="en-US" sz="2800" b="1" dirty="0" smtClean="0">
                <a:solidFill>
                  <a:schemeClr val="tx1"/>
                </a:solidFill>
              </a:rPr>
              <a:t>3. </a:t>
            </a:r>
            <a:r>
              <a:rPr lang="kk-KZ" sz="2800" b="1" dirty="0" smtClean="0">
                <a:solidFill>
                  <a:schemeClr val="tx1"/>
                </a:solidFill>
              </a:rPr>
              <a:t>Өзара </a:t>
            </a:r>
            <a:r>
              <a:rPr lang="kk-KZ" sz="2800" b="1" dirty="0">
                <a:solidFill>
                  <a:schemeClr val="tx1"/>
                </a:solidFill>
              </a:rPr>
              <a:t>әсерлесуші зарядтардың энергиясы. </a:t>
            </a:r>
            <a:r>
              <a:rPr lang="kk-KZ" sz="2800" dirty="0">
                <a:solidFill>
                  <a:schemeClr val="tx1"/>
                </a:solidFill>
              </a:rPr>
              <a:t/>
            </a:r>
            <a:br>
              <a:rPr lang="kk-KZ" sz="2800" dirty="0">
                <a:solidFill>
                  <a:schemeClr val="tx1"/>
                </a:solidFill>
              </a:rPr>
            </a:br>
            <a:endParaRPr lang="ru-RU" dirty="0"/>
          </a:p>
        </p:txBody>
      </p:sp>
      <p:sp>
        <p:nvSpPr>
          <p:cNvPr id="3" name="Объект 2"/>
          <p:cNvSpPr>
            <a:spLocks noGrp="1"/>
          </p:cNvSpPr>
          <p:nvPr>
            <p:ph sz="quarter" idx="1"/>
          </p:nvPr>
        </p:nvSpPr>
        <p:spPr>
          <a:xfrm>
            <a:off x="611560" y="1340768"/>
            <a:ext cx="7467600" cy="4873752"/>
          </a:xfrm>
        </p:spPr>
        <p:txBody>
          <a:bodyPr/>
          <a:lstStyle/>
          <a:p>
            <a:pPr algn="just"/>
            <a:r>
              <a:rPr lang="ru-RU" dirty="0">
                <a:latin typeface="Times New Roman" pitchFamily="18" charset="0"/>
                <a:cs typeface="Times New Roman" pitchFamily="18" charset="0"/>
              </a:rPr>
              <a:t>Механикадағы сияқты, электростатикадағы энергия ұғымы заряд жүйесінің күйін сипаттау үшін үлкен маңызға ие. </a:t>
            </a:r>
            <a:r>
              <a:rPr lang="ru-RU" dirty="0" smtClean="0">
                <a:latin typeface="Times New Roman" pitchFamily="18" charset="0"/>
                <a:cs typeface="Times New Roman" pitchFamily="18" charset="0"/>
              </a:rPr>
              <a:t>Сыртқы </a:t>
            </a:r>
            <a:r>
              <a:rPr lang="ru-RU" dirty="0">
                <a:latin typeface="Times New Roman" pitchFamily="18" charset="0"/>
                <a:cs typeface="Times New Roman" pitchFamily="18" charset="0"/>
              </a:rPr>
              <a:t>күштердің </a:t>
            </a:r>
            <a:r>
              <a:rPr lang="ru-RU" dirty="0" smtClean="0">
                <a:latin typeface="Times New Roman" pitchFamily="18" charset="0"/>
                <a:cs typeface="Times New Roman" pitchFamily="18" charset="0"/>
              </a:rPr>
              <a:t>жұмысы</a:t>
            </a: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924944"/>
            <a:ext cx="5437584" cy="1019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365104"/>
            <a:ext cx="2371735" cy="192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3992215"/>
            <a:ext cx="2418269"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2201" y="4898094"/>
            <a:ext cx="5893850" cy="835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8718" y="5782046"/>
            <a:ext cx="2360168"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1390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683568" y="108620"/>
            <a:ext cx="7467600" cy="6560740"/>
          </a:xfrm>
        </p:spPr>
        <p:txBody>
          <a:bodyPr>
            <a:normAutofit/>
          </a:bodyPr>
          <a:lstStyle/>
          <a:p>
            <a:pPr algn="just"/>
            <a:r>
              <a:rPr lang="kk-KZ" dirty="0">
                <a:latin typeface="Times New Roman" pitchFamily="18" charset="0"/>
                <a:cs typeface="Times New Roman" pitchFamily="18" charset="0"/>
              </a:rPr>
              <a:t>Үш нүктелік зарядтан тұратын жүйені қарастырайық. Бұл жағдайда үш заряд тепе-теңдікте тұратын, бірақ бұл тепе-теңдік орнықсыз болатын конфигурация мүмкін болады.</a:t>
            </a:r>
            <a:endParaRPr lang="ru-RU" dirty="0">
              <a:latin typeface="Times New Roman" pitchFamily="18" charset="0"/>
              <a:cs typeface="Times New Roman" pitchFamily="18" charset="0"/>
            </a:endParaRPr>
          </a:p>
          <a:p>
            <a:pPr algn="ctr"/>
            <a:r>
              <a:rPr lang="kk-KZ" dirty="0">
                <a:latin typeface="Times New Roman" pitchFamily="18" charset="0"/>
                <a:cs typeface="Times New Roman" pitchFamily="18" charset="0"/>
              </a:rPr>
              <a:t>Мұндай тепе-теңдік мүмкін болады, егер:</a:t>
            </a:r>
            <a:endParaRPr lang="ru-RU" dirty="0">
              <a:latin typeface="Times New Roman" pitchFamily="18" charset="0"/>
              <a:cs typeface="Times New Roman" pitchFamily="18" charset="0"/>
            </a:endParaRPr>
          </a:p>
          <a:p>
            <a:pPr lvl="0" algn="ctr"/>
            <a:r>
              <a:rPr lang="kk-KZ" dirty="0">
                <a:latin typeface="Times New Roman" pitchFamily="18" charset="0"/>
                <a:cs typeface="Times New Roman" pitchFamily="18" charset="0"/>
              </a:rPr>
              <a:t>зарядтардың таңбалары бірдей болмаса;</a:t>
            </a:r>
            <a:endParaRPr lang="ru-RU" dirty="0">
              <a:latin typeface="Times New Roman" pitchFamily="18" charset="0"/>
              <a:cs typeface="Times New Roman" pitchFamily="18" charset="0"/>
            </a:endParaRPr>
          </a:p>
          <a:p>
            <a:pPr lvl="0" algn="ctr"/>
            <a:r>
              <a:rPr lang="kk-KZ" dirty="0">
                <a:latin typeface="Times New Roman" pitchFamily="18" charset="0"/>
                <a:cs typeface="Times New Roman" pitchFamily="18" charset="0"/>
              </a:rPr>
              <a:t>зарядтар бір түзудің бойында орналасса</a:t>
            </a:r>
            <a:endParaRPr lang="ru-RU" dirty="0">
              <a:latin typeface="Times New Roman" pitchFamily="18" charset="0"/>
              <a:cs typeface="Times New Roman" pitchFamily="18" charset="0"/>
            </a:endParaRPr>
          </a:p>
          <a:p>
            <a:pPr lvl="0" algn="ctr"/>
            <a:r>
              <a:rPr lang="kk-KZ" dirty="0">
                <a:latin typeface="Times New Roman" pitchFamily="18" charset="0"/>
                <a:cs typeface="Times New Roman" pitchFamily="18" charset="0"/>
              </a:rPr>
              <a:t>зарядтардың шамасы белгілі бір қатынаста болса</a:t>
            </a:r>
            <a:r>
              <a:rPr lang="kk-KZ" dirty="0" smtClean="0">
                <a:latin typeface="Times New Roman" pitchFamily="18" charset="0"/>
                <a:cs typeface="Times New Roman" pitchFamily="18" charset="0"/>
              </a:rPr>
              <a:t>.</a:t>
            </a:r>
          </a:p>
          <a:p>
            <a:pPr marL="0" indent="0" algn="just">
              <a:buNone/>
            </a:pPr>
            <a:r>
              <a:rPr lang="kk-KZ" dirty="0">
                <a:latin typeface="Times New Roman" pitchFamily="18" charset="0"/>
                <a:cs typeface="Times New Roman" pitchFamily="18" charset="0"/>
              </a:rPr>
              <a:t>Зарядтардың конфигурацияларының әртүрлі өзгерістерін қарастыра отырып, олардың ішінде потенциялды энергияларының өзгерісі кейде оң, кейде теріс, кейде нөлге тең екендігіне көз жеткізуге болады. Сонымен, жекелеген зарядтар орнықты статикалық жүйе құра алмайды, олар электр зарядтарының динамикалық жүйесі бола алмайды.  </a:t>
            </a:r>
            <a:endParaRPr lang="ru-RU" dirty="0">
              <a:latin typeface="Times New Roman" pitchFamily="18" charset="0"/>
              <a:cs typeface="Times New Roman" pitchFamily="18" charset="0"/>
            </a:endParaRPr>
          </a:p>
          <a:p>
            <a:pPr marL="0" lvl="0" indent="0" algn="just">
              <a:buNone/>
            </a:pPr>
            <a:endParaRPr lang="ru-RU" dirty="0"/>
          </a:p>
          <a:p>
            <a:pPr marL="0" indent="0">
              <a:buNone/>
            </a:pPr>
            <a:endParaRPr lang="ru-RU" dirty="0"/>
          </a:p>
        </p:txBody>
      </p:sp>
    </p:spTree>
    <p:extLst>
      <p:ext uri="{BB962C8B-B14F-4D97-AF65-F5344CB8AC3E}">
        <p14:creationId xmlns:p14="http://schemas.microsoft.com/office/powerpoint/2010/main" val="3085878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2160</TotalTime>
  <Words>550</Words>
  <Application>Microsoft Office PowerPoint</Application>
  <PresentationFormat>Экран (4:3)</PresentationFormat>
  <Paragraphs>31</Paragraphs>
  <Slides>13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Эркер</vt:lpstr>
      <vt:lpstr>Формула</vt:lpstr>
      <vt:lpstr>Презентация PowerPoint</vt:lpstr>
      <vt:lpstr>Презентация PowerPoint</vt:lpstr>
      <vt:lpstr>1. Электр зарядтарының энергиясы. </vt:lpstr>
      <vt:lpstr>Презентация PowerPoint</vt:lpstr>
      <vt:lpstr>Презентация PowerPoint</vt:lpstr>
      <vt:lpstr>  2. Зарядталған конденсатордың энергиясы </vt:lpstr>
      <vt:lpstr>Презентация PowerPoint</vt:lpstr>
      <vt:lpstr>3. Өзара әсерлесуші зарядтардың энергиясы.  </vt:lpstr>
      <vt:lpstr>Презентация PowerPoint</vt:lpstr>
      <vt:lpstr>4. Зарядталған өткізгіштің энергиясы.</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lenovo553</dc:creator>
  <cp:lastModifiedBy>Пользователь Windows</cp:lastModifiedBy>
  <cp:revision>127</cp:revision>
  <dcterms:created xsi:type="dcterms:W3CDTF">2020-10-29T15:07:13Z</dcterms:created>
  <dcterms:modified xsi:type="dcterms:W3CDTF">2021-10-17T14:44:25Z</dcterms:modified>
</cp:coreProperties>
</file>