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4"/>
  </p:notesMasterIdLst>
  <p:sldIdLst>
    <p:sldId id="256" r:id="rId2"/>
    <p:sldId id="300" r:id="rId3"/>
    <p:sldId id="302" r:id="rId4"/>
    <p:sldId id="301" r:id="rId5"/>
    <p:sldId id="308" r:id="rId6"/>
    <p:sldId id="310" r:id="rId7"/>
    <p:sldId id="309" r:id="rId8"/>
    <p:sldId id="303" r:id="rId9"/>
    <p:sldId id="304" r:id="rId10"/>
    <p:sldId id="305" r:id="rId11"/>
    <p:sldId id="306" r:id="rId12"/>
    <p:sldId id="30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1578B-1EDB-4AE4-8A5C-5B3AECEE8C25}" type="datetimeFigureOut">
              <a:rPr lang="ru-RU" smtClean="0"/>
              <a:pPr/>
              <a:t>17.10.2021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83EF75-C417-4A86-9FB5-3F05101D8FA9}" type="slidenum">
              <a:rPr lang="ru-RU" smtClean="0"/>
              <a:pPr/>
              <a:t>‹#›</a:t>
            </a:fld>
            <a:endParaRPr lang="ru-RU"/>
          </a:p>
        </p:txBody>
      </p:sp>
    </p:spTree>
    <p:extLst>
      <p:ext uri="{BB962C8B-B14F-4D97-AF65-F5344CB8AC3E}">
        <p14:creationId xmlns:p14="http://schemas.microsoft.com/office/powerpoint/2010/main" val="96663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3383EF75-C417-4A86-9FB5-3F05101D8FA9}" type="slidenum">
              <a:rPr lang="ru-RU" smtClean="0"/>
              <a:pPr/>
              <a:t>3</a:t>
            </a:fld>
            <a:endParaRPr lang="ru-RU"/>
          </a:p>
        </p:txBody>
      </p:sp>
    </p:spTree>
    <p:extLst>
      <p:ext uri="{BB962C8B-B14F-4D97-AF65-F5344CB8AC3E}">
        <p14:creationId xmlns:p14="http://schemas.microsoft.com/office/powerpoint/2010/main" val="3006479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17.10.2021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17.10.2021</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17.10.2021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17.10.2021</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17.10.2021</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17.10.2021</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17.10.2021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8.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jpg"/><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10.png"/><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5616" y="188640"/>
            <a:ext cx="7560840" cy="490776"/>
          </a:xfrm>
          <a:prstGeom prst="bevel">
            <a:avLst/>
          </a:prstGeom>
          <a:solidFill>
            <a:schemeClr val="accent4">
              <a:lumMod val="20000"/>
              <a:lumOff val="80000"/>
            </a:schemeClr>
          </a:solidFill>
          <a:effectLst>
            <a:glow rad="228600">
              <a:schemeClr val="accent5">
                <a:satMod val="175000"/>
                <a:alpha val="40000"/>
              </a:schemeClr>
            </a:glow>
            <a:innerShdw blurRad="63500" dist="50800" dir="16200000">
              <a:prstClr val="black">
                <a:alpha val="50000"/>
              </a:prstClr>
            </a:innerShdw>
          </a:effectLst>
        </p:spPr>
        <p:txBody>
          <a:bodyPr wrap="square" rtlCol="0">
            <a:spAutoFit/>
          </a:bodyPr>
          <a:lstStyle/>
          <a:p>
            <a:pPr algn="ctr"/>
            <a:r>
              <a:rPr lang="kk-KZ" b="1" dirty="0">
                <a:latin typeface="Times New Roman" pitchFamily="18" charset="0"/>
                <a:cs typeface="Times New Roman" pitchFamily="18" charset="0"/>
              </a:rPr>
              <a:t>М.Өтемісов атындағы Батыс Қазақстан университеті</a:t>
            </a:r>
            <a:endParaRPr lang="ru-RU" b="1" dirty="0">
              <a:latin typeface="Times New Roman" pitchFamily="18" charset="0"/>
              <a:cs typeface="Times New Roman"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785786" cy="548595"/>
          </a:xfrm>
          <a:prstGeom prst="rect">
            <a:avLst/>
          </a:prstGeom>
        </p:spPr>
      </p:pic>
      <p:sp>
        <p:nvSpPr>
          <p:cNvPr id="9" name="TextBox 8"/>
          <p:cNvSpPr txBox="1"/>
          <p:nvPr/>
        </p:nvSpPr>
        <p:spPr>
          <a:xfrm>
            <a:off x="2213484" y="2852936"/>
            <a:ext cx="5437112" cy="578882"/>
          </a:xfrm>
          <a:prstGeom prst="flowChartAlternateProcess">
            <a:avLst/>
          </a:prstGeom>
          <a:solidFill>
            <a:schemeClr val="accent4">
              <a:lumMod val="20000"/>
              <a:lumOff val="80000"/>
            </a:schemeClr>
          </a:solidFill>
          <a:effectLst>
            <a:glow rad="63500">
              <a:schemeClr val="accent1">
                <a:satMod val="175000"/>
                <a:alpha val="40000"/>
              </a:schemeClr>
            </a:glow>
          </a:effectLst>
        </p:spPr>
        <p:txBody>
          <a:bodyPr wrap="square" rtlCol="0">
            <a:spAutoFit/>
          </a:bodyPr>
          <a:lstStyle/>
          <a:p>
            <a:pPr algn="ctr"/>
            <a:r>
              <a:rPr lang="kk-KZ" sz="2000" b="1" dirty="0">
                <a:latin typeface="Times New Roman" pitchFamily="18" charset="0"/>
                <a:cs typeface="Times New Roman" pitchFamily="18" charset="0"/>
              </a:rPr>
              <a:t>  </a:t>
            </a:r>
            <a:r>
              <a:rPr lang="kk-KZ" sz="2800" b="1" dirty="0">
                <a:latin typeface="Times New Roman" pitchFamily="18" charset="0"/>
                <a:cs typeface="Times New Roman" pitchFamily="18" charset="0"/>
              </a:rPr>
              <a:t>Дәріс 5. </a:t>
            </a:r>
            <a:r>
              <a:rPr lang="kk-KZ" sz="2800" b="1" dirty="0">
                <a:effectLst/>
                <a:latin typeface="Times New Roman" panose="02020603050405020304" pitchFamily="18" charset="0"/>
                <a:ea typeface="Batang" panose="020B0503020000020004" pitchFamily="18" charset="-127"/>
              </a:rPr>
              <a:t>Тұрақты ток</a:t>
            </a:r>
            <a:endParaRPr lang="ru-RU" sz="2800" b="1" dirty="0">
              <a:latin typeface="Times New Roman" pitchFamily="18" charset="0"/>
              <a:cs typeface="Times New Roman" pitchFamily="18" charset="0"/>
            </a:endParaRPr>
          </a:p>
        </p:txBody>
      </p:sp>
      <p:sp>
        <p:nvSpPr>
          <p:cNvPr id="10" name="Прямоугольник 9"/>
          <p:cNvSpPr/>
          <p:nvPr/>
        </p:nvSpPr>
        <p:spPr>
          <a:xfrm>
            <a:off x="3707904" y="6237312"/>
            <a:ext cx="1180131" cy="369332"/>
          </a:xfrm>
          <a:prstGeom prst="rect">
            <a:avLst/>
          </a:prstGeom>
        </p:spPr>
        <p:txBody>
          <a:bodyPr wrap="none">
            <a:spAutoFit/>
          </a:bodyPr>
          <a:lstStyle/>
          <a:p>
            <a:pPr algn="ctr"/>
            <a:r>
              <a:rPr lang="kk-KZ" b="1" dirty="0">
                <a:latin typeface="Times New Roman" pitchFamily="18" charset="0"/>
                <a:cs typeface="Times New Roman" pitchFamily="18" charset="0"/>
              </a:rPr>
              <a:t>2021 жыл</a:t>
            </a:r>
            <a:endParaRPr lang="ru-RU" b="1" dirty="0">
              <a:latin typeface="Times New Roman" pitchFamily="18" charset="0"/>
              <a:cs typeface="Times New Roman" pitchFamily="18" charset="0"/>
            </a:endParaRPr>
          </a:p>
        </p:txBody>
      </p:sp>
      <p:sp>
        <p:nvSpPr>
          <p:cNvPr id="8" name="TextBox 7"/>
          <p:cNvSpPr txBox="1"/>
          <p:nvPr/>
        </p:nvSpPr>
        <p:spPr>
          <a:xfrm>
            <a:off x="1259632" y="1916832"/>
            <a:ext cx="7344816" cy="523220"/>
          </a:xfrm>
          <a:prstGeom prst="rect">
            <a:avLst/>
          </a:prstGeom>
          <a:noFill/>
        </p:spPr>
        <p:txBody>
          <a:bodyPr wrap="square" rtlCol="0">
            <a:spAutoFit/>
          </a:bodyPr>
          <a:lstStyle/>
          <a:p>
            <a:pPr lvl="0" algn="ctr"/>
            <a:r>
              <a:rPr lang="kk-KZ" sz="2800" b="1" dirty="0"/>
              <a:t>Электр және магнетизм</a:t>
            </a:r>
            <a:endParaRPr lang="ru-RU" dirty="0"/>
          </a:p>
        </p:txBody>
      </p:sp>
      <p:sp>
        <p:nvSpPr>
          <p:cNvPr id="7" name="TextBox 6"/>
          <p:cNvSpPr txBox="1"/>
          <p:nvPr/>
        </p:nvSpPr>
        <p:spPr>
          <a:xfrm>
            <a:off x="3582157" y="5443775"/>
            <a:ext cx="5544616" cy="369332"/>
          </a:xfrm>
          <a:prstGeom prst="rect">
            <a:avLst/>
          </a:prstGeom>
          <a:noFill/>
        </p:spPr>
        <p:txBody>
          <a:bodyPr wrap="square" rtlCol="0">
            <a:spAutoFit/>
          </a:bodyPr>
          <a:lstStyle/>
          <a:p>
            <a:pPr lvl="0" algn="ctr"/>
            <a:r>
              <a:rPr lang="kk-KZ" b="1" dirty="0" smtClean="0">
                <a:latin typeface="Times New Roman" pitchFamily="18" charset="0"/>
                <a:cs typeface="Times New Roman" pitchFamily="18" charset="0"/>
              </a:rPr>
              <a:t>Физ.-мат.ғ.к.ғ доцент Кушеккалиев А.Н.</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Рисунок 21">
            <a:extLst>
              <a:ext uri="{FF2B5EF4-FFF2-40B4-BE49-F238E27FC236}">
                <a16:creationId xmlns="" xmlns:a16="http://schemas.microsoft.com/office/drawing/2014/main" id="{51679DDD-9A1B-49DC-B0F7-AC5221CC426F}"/>
              </a:ext>
            </a:extLst>
          </p:cNvPr>
          <p:cNvPicPr>
            <a:picLocks noChangeAspect="1"/>
          </p:cNvPicPr>
          <p:nvPr/>
        </p:nvPicPr>
        <p:blipFill rotWithShape="1">
          <a:blip r:embed="rId3"/>
          <a:srcRect l="61699" t="34591" r="14505" b="25545"/>
          <a:stretch/>
        </p:blipFill>
        <p:spPr>
          <a:xfrm>
            <a:off x="3203848" y="4581365"/>
            <a:ext cx="1527863" cy="1439686"/>
          </a:xfrm>
          <a:prstGeom prst="rect">
            <a:avLst/>
          </a:prstGeom>
        </p:spPr>
      </p:pic>
      <p:sp>
        <p:nvSpPr>
          <p:cNvPr id="3" name="Объект 2">
            <a:extLst>
              <a:ext uri="{FF2B5EF4-FFF2-40B4-BE49-F238E27FC236}">
                <a16:creationId xmlns="" xmlns:a16="http://schemas.microsoft.com/office/drawing/2014/main" id="{C2664B67-A84C-4813-B132-3A238A4BB8B3}"/>
              </a:ext>
            </a:extLst>
          </p:cNvPr>
          <p:cNvSpPr>
            <a:spLocks noGrp="1"/>
          </p:cNvSpPr>
          <p:nvPr>
            <p:ph sz="quarter" idx="1"/>
          </p:nvPr>
        </p:nvSpPr>
        <p:spPr>
          <a:xfrm>
            <a:off x="523856" y="291128"/>
            <a:ext cx="8003232" cy="6213304"/>
          </a:xfrm>
        </p:spPr>
        <p:txBody>
          <a:bodyPr>
            <a:normAutofit lnSpcReduction="10000"/>
          </a:bodyPr>
          <a:lstStyle/>
          <a:p>
            <a:r>
              <a:rPr lang="kk-KZ" sz="1800" dirty="0">
                <a:effectLst/>
                <a:latin typeface="Times New Roman" panose="02020603050405020304" pitchFamily="18" charset="0"/>
                <a:ea typeface="Batang" panose="020B0503020000020004" pitchFamily="18" charset="-127"/>
              </a:rPr>
              <a:t>Кирхгофты</a:t>
            </a:r>
            <a:r>
              <a:rPr lang="kk-KZ" sz="1800" dirty="0">
                <a:effectLst/>
                <a:latin typeface="Times New Roman" panose="02020603050405020304" pitchFamily="18" charset="0"/>
                <a:ea typeface="Times New Roman" panose="02020603050405020304" pitchFamily="18" charset="0"/>
              </a:rPr>
              <a:t>ң </a:t>
            </a:r>
            <a:r>
              <a:rPr lang="kk-KZ" sz="1800" dirty="0">
                <a:effectLst/>
                <a:latin typeface="Times New Roman" panose="02020603050405020304" pitchFamily="18" charset="0"/>
                <a:ea typeface="Batang" panose="020B0503020000020004" pitchFamily="18" charset="-127"/>
              </a:rPr>
              <a:t>е</a:t>
            </a:r>
            <a:r>
              <a:rPr lang="kk-KZ" sz="1800" dirty="0">
                <a:effectLst/>
                <a:latin typeface="Times New Roman" panose="02020603050405020304" pitchFamily="18" charset="0"/>
                <a:ea typeface="Times New Roman" panose="02020603050405020304" pitchFamily="18" charset="0"/>
              </a:rPr>
              <a:t>кінші ереже</a:t>
            </a:r>
            <a:r>
              <a:rPr lang="kk-KZ" sz="1800" dirty="0">
                <a:effectLst/>
                <a:latin typeface="Times New Roman" panose="02020603050405020304" pitchFamily="18" charset="0"/>
                <a:ea typeface="Batang" panose="020B0503020000020004" pitchFamily="18" charset="-127"/>
              </a:rPr>
              <a:t>сі</a:t>
            </a:r>
            <a:r>
              <a:rPr lang="kk-KZ" sz="1800" dirty="0">
                <a:effectLst/>
                <a:latin typeface="Times New Roman" panose="02020603050405020304" pitchFamily="18" charset="0"/>
                <a:ea typeface="Times New Roman" panose="02020603050405020304" pitchFamily="18" charset="0"/>
              </a:rPr>
              <a:t> тұйық тізбекке қолданылады да, </a:t>
            </a:r>
            <a:r>
              <a:rPr lang="kk-KZ" sz="1800" dirty="0">
                <a:effectLst/>
                <a:latin typeface="Times New Roman" panose="02020603050405020304" pitchFamily="18" charset="0"/>
                <a:ea typeface="Batang" panose="020B0503020000020004" pitchFamily="18" charset="-127"/>
              </a:rPr>
              <a:t>ол </a:t>
            </a:r>
            <a:r>
              <a:rPr lang="kk-KZ" sz="1800" dirty="0">
                <a:effectLst/>
                <a:latin typeface="Times New Roman" panose="02020603050405020304" pitchFamily="18" charset="0"/>
                <a:ea typeface="Times New Roman" panose="02020603050405020304" pitchFamily="18" charset="0"/>
              </a:rPr>
              <a:t>былай айтылады: электр тізбе</a:t>
            </a:r>
            <a:r>
              <a:rPr lang="kk-KZ" sz="1800" dirty="0">
                <a:effectLst/>
                <a:latin typeface="Times New Roman" panose="02020603050405020304" pitchFamily="18" charset="0"/>
                <a:ea typeface="Batang" panose="020B0503020000020004" pitchFamily="18" charset="-127"/>
              </a:rPr>
              <a:t>гін</a:t>
            </a:r>
            <a:r>
              <a:rPr lang="kk-KZ" sz="1800" dirty="0">
                <a:effectLst/>
                <a:latin typeface="Times New Roman" panose="02020603050405020304" pitchFamily="18" charset="0"/>
                <a:ea typeface="Times New Roman" panose="02020603050405020304" pitchFamily="18" charset="0"/>
              </a:rPr>
              <a:t>ің кез келген тұйық контурындағы ток күші</a:t>
            </a:r>
            <a:r>
              <a:rPr lang="kk-KZ" sz="1800" dirty="0">
                <a:effectLst/>
                <a:latin typeface="Times New Roman" panose="02020603050405020304" pitchFamily="18" charset="0"/>
                <a:ea typeface="Batang" panose="020B0503020000020004" pitchFamily="18" charset="-127"/>
              </a:rPr>
              <a:t> </a:t>
            </a:r>
            <a:r>
              <a:rPr lang="kk-KZ" sz="1800" dirty="0">
                <a:effectLst/>
                <a:latin typeface="Times New Roman" panose="02020603050405020304" pitchFamily="18" charset="0"/>
                <a:ea typeface="Times New Roman" panose="02020603050405020304" pitchFamily="18" charset="0"/>
              </a:rPr>
              <a:t>мен кедергінің көбейтінділерінің алгебралық қосындысы осы контурдағы электрқозғаушы </a:t>
            </a:r>
            <a:r>
              <a:rPr lang="kk-KZ" sz="1800" dirty="0">
                <a:effectLst/>
                <a:latin typeface="Times New Roman" panose="02020603050405020304" pitchFamily="18" charset="0"/>
                <a:ea typeface="Batang" panose="020B0503020000020004" pitchFamily="18" charset="-127"/>
              </a:rPr>
              <a:t>к</a:t>
            </a:r>
            <a:r>
              <a:rPr lang="kk-KZ" sz="1800" dirty="0">
                <a:effectLst/>
                <a:latin typeface="Times New Roman" panose="02020603050405020304" pitchFamily="18" charset="0"/>
                <a:ea typeface="Times New Roman" panose="02020603050405020304" pitchFamily="18" charset="0"/>
              </a:rPr>
              <a:t>үштердің алгебралық қосындысына тең:</a:t>
            </a:r>
            <a:endParaRPr lang="x-none" sz="1800" dirty="0">
              <a:effectLst/>
              <a:latin typeface="Times New Roman" panose="02020603050405020304" pitchFamily="18" charset="0"/>
              <a:ea typeface="Times New Roman" panose="02020603050405020304" pitchFamily="18" charset="0"/>
            </a:endParaRPr>
          </a:p>
          <a:p>
            <a:endParaRPr lang="kk-KZ" sz="1800" dirty="0">
              <a:effectLst/>
              <a:latin typeface="Times New Roman" panose="02020603050405020304" pitchFamily="18" charset="0"/>
              <a:ea typeface="Times New Roman" panose="02020603050405020304" pitchFamily="18" charset="0"/>
            </a:endParaRPr>
          </a:p>
          <a:p>
            <a:pPr marL="0" indent="0">
              <a:buNone/>
            </a:pPr>
            <a:r>
              <a:rPr lang="kk-KZ" sz="1800" dirty="0">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(5.6) </a:t>
            </a:r>
            <a:endParaRPr lang="kk-KZ" sz="1800" dirty="0">
              <a:latin typeface="Times New Roman" panose="02020603050405020304" pitchFamily="18" charset="0"/>
              <a:ea typeface="Times New Roman" panose="02020603050405020304" pitchFamily="18" charset="0"/>
            </a:endParaRPr>
          </a:p>
          <a:p>
            <a:r>
              <a:rPr lang="kk-KZ" sz="1800" dirty="0">
                <a:effectLst/>
                <a:latin typeface="Times New Roman" panose="02020603050405020304" pitchFamily="18" charset="0"/>
                <a:ea typeface="Times New Roman" panose="02020603050405020304" pitchFamily="18" charset="0"/>
              </a:rPr>
              <a:t>мұндағы  </a:t>
            </a:r>
            <a:r>
              <a:rPr lang="en-US" sz="1800" i="1" dirty="0">
                <a:effectLst/>
                <a:latin typeface="Times New Roman" panose="02020603050405020304" pitchFamily="18" charset="0"/>
                <a:ea typeface="Times New Roman" panose="02020603050405020304" pitchFamily="18" charset="0"/>
              </a:rPr>
              <a:t>n-</a:t>
            </a:r>
            <a:r>
              <a:rPr lang="kk-KZ" sz="1800" dirty="0">
                <a:effectLst/>
                <a:latin typeface="Times New Roman" panose="02020603050405020304" pitchFamily="18" charset="0"/>
                <a:ea typeface="Times New Roman" panose="02020603050405020304" pitchFamily="18" charset="0"/>
              </a:rPr>
              <a:t>контурдағы тізбек бөліктерінің саны. </a:t>
            </a:r>
            <a:r>
              <a:rPr lang="kk-KZ" sz="1800" dirty="0">
                <a:effectLst/>
                <a:latin typeface="Times New Roman" panose="02020603050405020304" pitchFamily="18" charset="0"/>
                <a:ea typeface="Batang" panose="020B0503020000020004" pitchFamily="18" charset="-127"/>
              </a:rPr>
              <a:t>Б</a:t>
            </a:r>
            <a:r>
              <a:rPr lang="kk-KZ" sz="1800" dirty="0">
                <a:effectLst/>
                <a:latin typeface="Times New Roman" panose="02020603050405020304" pitchFamily="18" charset="0"/>
                <a:ea typeface="Times New Roman" panose="02020603050405020304" pitchFamily="18" charset="0"/>
              </a:rPr>
              <a:t>ұл ережені қолданған кезде контурдағы токтың оң бағытын таңдап алу керек. Токтың бағыты таңдалған бағытпен сәйкес келсе</a:t>
            </a:r>
            <a:r>
              <a:rPr lang="kk-KZ" sz="1800" dirty="0">
                <a:effectLst/>
                <a:latin typeface="Times New Roman" panose="02020603050405020304" pitchFamily="18" charset="0"/>
                <a:ea typeface="Batang" panose="020B0503020000020004" pitchFamily="18" charset="-127"/>
              </a:rPr>
              <a:t>,</a:t>
            </a:r>
            <a:r>
              <a:rPr lang="kk-KZ" sz="1800" dirty="0">
                <a:effectLst/>
                <a:latin typeface="Times New Roman" panose="02020603050405020304" pitchFamily="18" charset="0"/>
                <a:ea typeface="Times New Roman" panose="02020603050405020304" pitchFamily="18" charset="0"/>
              </a:rPr>
              <a:t> оң деп алынады. Электрқозғаушы күш</a:t>
            </a:r>
            <a:r>
              <a:rPr lang="kk-KZ" sz="1800" dirty="0">
                <a:effectLst/>
                <a:latin typeface="Times New Roman" panose="02020603050405020304" pitchFamily="18" charset="0"/>
                <a:ea typeface="Batang" panose="020B0503020000020004" pitchFamily="18" charset="-127"/>
              </a:rPr>
              <a:t>ін</a:t>
            </a:r>
            <a:r>
              <a:rPr lang="kk-KZ" sz="1800" dirty="0">
                <a:effectLst/>
                <a:latin typeface="Times New Roman" panose="02020603050405020304" pitchFamily="18" charset="0"/>
                <a:ea typeface="Times New Roman" panose="02020603050405020304" pitchFamily="18" charset="0"/>
              </a:rPr>
              <a:t>ің бағыты да  токтың оң бағытымен сәйкестендір</a:t>
            </a:r>
            <a:r>
              <a:rPr lang="kk-KZ" sz="1800" dirty="0">
                <a:effectLst/>
                <a:latin typeface="Times New Roman" panose="02020603050405020304" pitchFamily="18" charset="0"/>
                <a:ea typeface="Batang" panose="020B0503020000020004" pitchFamily="18" charset="-127"/>
              </a:rPr>
              <a:t>іл</a:t>
            </a:r>
            <a:r>
              <a:rPr lang="kk-KZ" sz="1800" dirty="0">
                <a:effectLst/>
                <a:latin typeface="Times New Roman" panose="02020603050405020304" pitchFamily="18" charset="0"/>
                <a:ea typeface="Times New Roman" panose="02020603050405020304" pitchFamily="18" charset="0"/>
              </a:rPr>
              <a:t>еді.  Кирхгофтың екінші ережесіне мысал </a:t>
            </a:r>
            <a:r>
              <a:rPr lang="kk-KZ" sz="1800" dirty="0">
                <a:effectLst/>
                <a:latin typeface="Times New Roman" panose="02020603050405020304" pitchFamily="18" charset="0"/>
                <a:ea typeface="Batang" panose="020B0503020000020004" pitchFamily="18" charset="-127"/>
              </a:rPr>
              <a:t>ретінде</a:t>
            </a:r>
            <a:r>
              <a:rPr lang="kk-KZ" sz="1800" dirty="0">
                <a:effectLst/>
                <a:latin typeface="Times New Roman" panose="02020603050405020304" pitchFamily="18" charset="0"/>
                <a:ea typeface="Times New Roman" panose="02020603050405020304" pitchFamily="18" charset="0"/>
              </a:rPr>
              <a:t>, 5.2</a:t>
            </a:r>
            <a:r>
              <a:rPr lang="kk-KZ" sz="1800" dirty="0">
                <a:effectLst/>
                <a:latin typeface="Times New Roman" panose="02020603050405020304" pitchFamily="18" charset="0"/>
                <a:ea typeface="Batang" panose="020B0503020000020004" pitchFamily="18" charset="-127"/>
              </a:rPr>
              <a:t>-</a:t>
            </a:r>
            <a:r>
              <a:rPr lang="kk-KZ" sz="1800" dirty="0">
                <a:effectLst/>
                <a:latin typeface="Times New Roman" panose="02020603050405020304" pitchFamily="18" charset="0"/>
                <a:ea typeface="Times New Roman" panose="02020603050405020304" pitchFamily="18" charset="0"/>
              </a:rPr>
              <a:t>суреттегі тізбекті қарастырайық. Контур тұйық және үш бөліктен тұрады. Контурдағы токтың оң бағытын сағат тілі бағытымен сәйкес таңдап алайық. Онда (5.6) өрнекке сәйкес келесі теңдеу орынды</a:t>
            </a:r>
            <a:r>
              <a:rPr lang="kk-KZ" sz="1800" dirty="0">
                <a:effectLst/>
                <a:latin typeface="Times New Roman" panose="02020603050405020304" pitchFamily="18" charset="0"/>
                <a:ea typeface="Batang" panose="020B0503020000020004" pitchFamily="18" charset="-127"/>
              </a:rPr>
              <a:t> болады</a:t>
            </a:r>
            <a:r>
              <a:rPr lang="kk-KZ" sz="1800" dirty="0">
                <a:effectLst/>
                <a:latin typeface="Times New Roman" panose="02020603050405020304" pitchFamily="18" charset="0"/>
                <a:ea typeface="Times New Roman" panose="02020603050405020304" pitchFamily="18" charset="0"/>
              </a:rPr>
              <a:t>:  </a:t>
            </a:r>
            <a:endParaRPr lang="x-none" sz="1800" dirty="0">
              <a:effectLst/>
              <a:latin typeface="Times New Roman" panose="02020603050405020304" pitchFamily="18" charset="0"/>
              <a:ea typeface="Times New Roman" panose="02020603050405020304" pitchFamily="18" charset="0"/>
            </a:endParaRPr>
          </a:p>
          <a:p>
            <a:pPr marL="0" indent="0">
              <a:buNone/>
            </a:pPr>
            <a:endParaRPr lang="kk-KZ" dirty="0"/>
          </a:p>
          <a:p>
            <a:pPr marL="0" indent="0">
              <a:buNone/>
            </a:pPr>
            <a:endParaRPr lang="kk-KZ" dirty="0"/>
          </a:p>
          <a:p>
            <a:pPr marL="0" indent="0">
              <a:buNone/>
            </a:pPr>
            <a:endParaRPr lang="kk-KZ" dirty="0"/>
          </a:p>
          <a:p>
            <a:pPr marL="0" indent="0">
              <a:buNone/>
            </a:pPr>
            <a:endParaRPr lang="kk-KZ" dirty="0"/>
          </a:p>
          <a:p>
            <a:pPr marL="0" indent="0">
              <a:buNone/>
            </a:pPr>
            <a:endParaRPr lang="kk-KZ" sz="1800" dirty="0">
              <a:effectLst/>
              <a:latin typeface="Times New Roman" panose="02020603050405020304" pitchFamily="18" charset="0"/>
              <a:ea typeface="Times New Roman" panose="02020603050405020304" pitchFamily="18" charset="0"/>
            </a:endParaRPr>
          </a:p>
          <a:p>
            <a:pPr marL="0" indent="0">
              <a:buNone/>
            </a:pPr>
            <a:r>
              <a:rPr lang="kk-KZ" sz="1800" dirty="0">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5.2-сурет. Кирхгофтың екінші ережесін қолдану</a:t>
            </a:r>
            <a:endParaRPr lang="kk-KZ" dirty="0"/>
          </a:p>
        </p:txBody>
      </p:sp>
      <p:sp>
        <p:nvSpPr>
          <p:cNvPr id="17" name="Rectangle 13">
            <a:extLst>
              <a:ext uri="{FF2B5EF4-FFF2-40B4-BE49-F238E27FC236}">
                <a16:creationId xmlns="" xmlns:a16="http://schemas.microsoft.com/office/drawing/2014/main" id="{583B4DDC-95A7-497C-87F7-5C4D3B723717}"/>
              </a:ext>
            </a:extLst>
          </p:cNvPr>
          <p:cNvSpPr>
            <a:spLocks noChangeArrowheads="1"/>
          </p:cNvSpPr>
          <p:nvPr/>
        </p:nvSpPr>
        <p:spPr bwMode="auto">
          <a:xfrm>
            <a:off x="30664"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18" name="Объект 17">
            <a:extLst>
              <a:ext uri="{FF2B5EF4-FFF2-40B4-BE49-F238E27FC236}">
                <a16:creationId xmlns="" xmlns:a16="http://schemas.microsoft.com/office/drawing/2014/main" id="{3EFB37F9-435C-47D4-8F20-CD09D74B4185}"/>
              </a:ext>
            </a:extLst>
          </p:cNvPr>
          <p:cNvGraphicFramePr>
            <a:graphicFrameLocks noChangeAspect="1"/>
          </p:cNvGraphicFramePr>
          <p:nvPr>
            <p:extLst>
              <p:ext uri="{D42A27DB-BD31-4B8C-83A1-F6EECF244321}">
                <p14:modId xmlns:p14="http://schemas.microsoft.com/office/powerpoint/2010/main" val="1356319097"/>
              </p:ext>
            </p:extLst>
          </p:nvPr>
        </p:nvGraphicFramePr>
        <p:xfrm>
          <a:off x="2123728" y="1340768"/>
          <a:ext cx="1771008" cy="720080"/>
        </p:xfrm>
        <a:graphic>
          <a:graphicData uri="http://schemas.openxmlformats.org/presentationml/2006/ole">
            <mc:AlternateContent xmlns:mc="http://schemas.openxmlformats.org/markup-compatibility/2006">
              <mc:Choice xmlns:v="urn:schemas-microsoft-com:vml" Requires="v">
                <p:oleObj spid="_x0000_s6148" r:id="rId4" imgW="1129810" imgH="444307" progId="Equation.3">
                  <p:embed/>
                </p:oleObj>
              </mc:Choice>
              <mc:Fallback>
                <p:oleObj r:id="rId4" imgW="1129810" imgH="444307"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8" y="1340768"/>
                        <a:ext cx="1771008" cy="720080"/>
                      </a:xfrm>
                      <a:prstGeom prst="rect">
                        <a:avLst/>
                      </a:prstGeom>
                      <a:noFill/>
                      <a:ln w="38100">
                        <a:solidFill>
                          <a:schemeClr val="accent1"/>
                        </a:solidFill>
                      </a:ln>
                    </p:spPr>
                  </p:pic>
                </p:oleObj>
              </mc:Fallback>
            </mc:AlternateContent>
          </a:graphicData>
        </a:graphic>
      </p:graphicFrame>
      <p:sp>
        <p:nvSpPr>
          <p:cNvPr id="19" name="Rectangle 15">
            <a:extLst>
              <a:ext uri="{FF2B5EF4-FFF2-40B4-BE49-F238E27FC236}">
                <a16:creationId xmlns="" xmlns:a16="http://schemas.microsoft.com/office/drawing/2014/main" id="{5984CD4F-5757-4DEF-9E0C-7641DABD8905}"/>
              </a:ext>
            </a:extLst>
          </p:cNvPr>
          <p:cNvSpPr>
            <a:spLocks noChangeArrowheads="1"/>
          </p:cNvSpPr>
          <p:nvPr/>
        </p:nvSpPr>
        <p:spPr bwMode="auto">
          <a:xfrm>
            <a:off x="35992" y="304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20" name="Объект 19">
            <a:extLst>
              <a:ext uri="{FF2B5EF4-FFF2-40B4-BE49-F238E27FC236}">
                <a16:creationId xmlns="" xmlns:a16="http://schemas.microsoft.com/office/drawing/2014/main" id="{79524537-4326-408B-A84B-10CA63B25EFC}"/>
              </a:ext>
            </a:extLst>
          </p:cNvPr>
          <p:cNvGraphicFramePr>
            <a:graphicFrameLocks noChangeAspect="1"/>
          </p:cNvGraphicFramePr>
          <p:nvPr>
            <p:extLst>
              <p:ext uri="{D42A27DB-BD31-4B8C-83A1-F6EECF244321}">
                <p14:modId xmlns:p14="http://schemas.microsoft.com/office/powerpoint/2010/main" val="1654554394"/>
              </p:ext>
            </p:extLst>
          </p:nvPr>
        </p:nvGraphicFramePr>
        <p:xfrm>
          <a:off x="2699792" y="3907101"/>
          <a:ext cx="2941945" cy="323799"/>
        </p:xfrm>
        <a:graphic>
          <a:graphicData uri="http://schemas.openxmlformats.org/presentationml/2006/ole">
            <mc:AlternateContent xmlns:mc="http://schemas.openxmlformats.org/markup-compatibility/2006">
              <mc:Choice xmlns:v="urn:schemas-microsoft-com:vml" Requires="v">
                <p:oleObj spid="_x0000_s6149" r:id="rId6" imgW="2019300" imgH="228600" progId="Equation.3">
                  <p:embed/>
                </p:oleObj>
              </mc:Choice>
              <mc:Fallback>
                <p:oleObj r:id="rId6" imgW="2019300" imgH="228600" progId="Equation.3">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9792" y="3907101"/>
                        <a:ext cx="2941945" cy="323799"/>
                      </a:xfrm>
                      <a:prstGeom prst="rect">
                        <a:avLst/>
                      </a:prstGeom>
                      <a:noFill/>
                      <a:ln w="38100">
                        <a:solidFill>
                          <a:schemeClr val="accent1"/>
                        </a:solidFill>
                      </a:ln>
                    </p:spPr>
                  </p:pic>
                </p:oleObj>
              </mc:Fallback>
            </mc:AlternateContent>
          </a:graphicData>
        </a:graphic>
      </p:graphicFrame>
    </p:spTree>
    <p:extLst>
      <p:ext uri="{BB962C8B-B14F-4D97-AF65-F5344CB8AC3E}">
        <p14:creationId xmlns:p14="http://schemas.microsoft.com/office/powerpoint/2010/main" val="2686960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F5EC5C9-AC4F-4963-BF9B-95A157CE4176}"/>
              </a:ext>
            </a:extLst>
          </p:cNvPr>
          <p:cNvSpPr>
            <a:spLocks noGrp="1"/>
          </p:cNvSpPr>
          <p:nvPr>
            <p:ph type="title"/>
          </p:nvPr>
        </p:nvSpPr>
        <p:spPr/>
        <p:txBody>
          <a:bodyPr>
            <a:normAutofit fontScale="90000"/>
          </a:bodyPr>
          <a:lstStyle/>
          <a:p>
            <a:r>
              <a:rPr lang="kk-KZ" sz="2700" b="1" dirty="0">
                <a:effectLst/>
                <a:latin typeface="Times New Roman KK EK"/>
                <a:ea typeface="Times New Roman" panose="02020603050405020304" pitchFamily="18" charset="0"/>
              </a:rPr>
              <a:t/>
            </a:r>
            <a:br>
              <a:rPr lang="kk-KZ" sz="2700" b="1" dirty="0">
                <a:effectLst/>
                <a:latin typeface="Times New Roman KK EK"/>
                <a:ea typeface="Times New Roman" panose="02020603050405020304" pitchFamily="18" charset="0"/>
              </a:rPr>
            </a:br>
            <a:r>
              <a:rPr lang="kk-KZ" sz="2700" b="1" dirty="0">
                <a:effectLst/>
                <a:latin typeface="Times New Roman KK EK"/>
                <a:ea typeface="Times New Roman" panose="02020603050405020304" pitchFamily="18" charset="0"/>
              </a:rPr>
              <a:t/>
            </a:r>
            <a:br>
              <a:rPr lang="kk-KZ" sz="2700" b="1" dirty="0">
                <a:effectLst/>
                <a:latin typeface="Times New Roman KK EK"/>
                <a:ea typeface="Times New Roman" panose="02020603050405020304" pitchFamily="18" charset="0"/>
              </a:rPr>
            </a:br>
            <a:r>
              <a:rPr lang="kk-KZ" sz="2700" b="1" dirty="0">
                <a:effectLst/>
                <a:latin typeface="Times New Roman KK EK"/>
                <a:ea typeface="Times New Roman" panose="02020603050405020304" pitchFamily="18" charset="0"/>
              </a:rPr>
              <a:t/>
            </a:r>
            <a:br>
              <a:rPr lang="kk-KZ" sz="2700" b="1" dirty="0">
                <a:effectLst/>
                <a:latin typeface="Times New Roman KK EK"/>
                <a:ea typeface="Times New Roman" panose="02020603050405020304" pitchFamily="18" charset="0"/>
              </a:rPr>
            </a:br>
            <a:r>
              <a:rPr lang="kk-KZ" sz="2700" b="1" dirty="0">
                <a:effectLst/>
                <a:latin typeface="Times New Roman KK EK"/>
                <a:ea typeface="Times New Roman" panose="02020603050405020304" pitchFamily="18" charset="0"/>
              </a:rPr>
              <a:t/>
            </a:r>
            <a:br>
              <a:rPr lang="kk-KZ" sz="2700" b="1" dirty="0">
                <a:effectLst/>
                <a:latin typeface="Times New Roman KK EK"/>
                <a:ea typeface="Times New Roman" panose="02020603050405020304" pitchFamily="18" charset="0"/>
              </a:rPr>
            </a:br>
            <a:r>
              <a:rPr lang="kk-KZ" sz="2700" b="1" dirty="0">
                <a:effectLst/>
                <a:latin typeface="Times New Roman KK EK"/>
                <a:ea typeface="Times New Roman" panose="02020603050405020304" pitchFamily="18" charset="0"/>
              </a:rPr>
              <a:t/>
            </a:r>
            <a:br>
              <a:rPr lang="kk-KZ" sz="2700" b="1" dirty="0">
                <a:effectLst/>
                <a:latin typeface="Times New Roman KK EK"/>
                <a:ea typeface="Times New Roman" panose="02020603050405020304" pitchFamily="18" charset="0"/>
              </a:rPr>
            </a:br>
            <a:r>
              <a:rPr lang="kk-KZ" sz="2700" b="1" dirty="0">
                <a:effectLst/>
                <a:latin typeface="Times New Roman KK EK"/>
                <a:ea typeface="Times New Roman" panose="02020603050405020304" pitchFamily="18" charset="0"/>
              </a:rPr>
              <a:t/>
            </a:r>
            <a:br>
              <a:rPr lang="kk-KZ" sz="2700" b="1" dirty="0">
                <a:effectLst/>
                <a:latin typeface="Times New Roman KK EK"/>
                <a:ea typeface="Times New Roman" panose="02020603050405020304" pitchFamily="18" charset="0"/>
              </a:rPr>
            </a:br>
            <a:r>
              <a:rPr lang="kk-KZ" sz="2700" b="1" dirty="0">
                <a:effectLst/>
                <a:latin typeface="Times New Roman KK EK"/>
                <a:ea typeface="Times New Roman" panose="02020603050405020304" pitchFamily="18" charset="0"/>
              </a:rPr>
              <a:t>4.  </a:t>
            </a:r>
            <a:r>
              <a:rPr lang="ca-ES" sz="2700" b="1" dirty="0">
                <a:effectLst/>
                <a:latin typeface="Times New Roman KK EK"/>
                <a:ea typeface="Times New Roman" panose="02020603050405020304" pitchFamily="18" charset="0"/>
              </a:rPr>
              <a:t>Тұрақты ток тізбегінің жұмысы мен қуаты. Джоул-Ленц заңы және оның диффренциалдық үлгісі</a:t>
            </a:r>
            <a:endParaRPr lang="x-none"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EF812E12-B376-4BC1-AF4A-A1BCBE48F517}"/>
                  </a:ext>
                </a:extLst>
              </p:cNvPr>
              <p:cNvSpPr>
                <a:spLocks noGrp="1"/>
              </p:cNvSpPr>
              <p:nvPr>
                <p:ph sz="quarter" idx="1"/>
              </p:nvPr>
            </p:nvSpPr>
            <p:spPr/>
            <p:txBody>
              <a:bodyPr/>
              <a:lstStyle/>
              <a:p>
                <a:r>
                  <a:rPr lang="kk-KZ" sz="1800" dirty="0">
                    <a:effectLst/>
                    <a:latin typeface="Times New Roman" panose="02020603050405020304" pitchFamily="18" charset="0"/>
                    <a:ea typeface="Times New Roman" panose="02020603050405020304" pitchFamily="18" charset="0"/>
                  </a:rPr>
                  <a:t>Ток тығыздығының жылулық қуаты үшін Джоуль-Ленц заңы мына түрге келеді:</a:t>
                </a:r>
                <a:endParaRPr lang="x-none" sz="1800" dirty="0">
                  <a:effectLst/>
                  <a:latin typeface="Times New Roman" panose="02020603050405020304" pitchFamily="18" charset="0"/>
                  <a:ea typeface="Times New Roman" panose="02020603050405020304" pitchFamily="18" charset="0"/>
                </a:endParaRPr>
              </a:p>
              <a:p>
                <a:r>
                  <a:rPr lang="kk-KZ" sz="1800" dirty="0">
                    <a:effectLst/>
                    <a:latin typeface="Times New Roman" panose="02020603050405020304" pitchFamily="18" charset="0"/>
                    <a:ea typeface="Times New Roman" panose="02020603050405020304" pitchFamily="18" charset="0"/>
                  </a:rPr>
                  <a:t>                                                                                                (5.7) </a:t>
                </a:r>
              </a:p>
              <a:p>
                <a:r>
                  <a:rPr lang="kk-KZ" sz="1800" dirty="0">
                    <a:effectLst/>
                    <a:latin typeface="Times New Roman" panose="02020603050405020304" pitchFamily="18" charset="0"/>
                    <a:ea typeface="Times New Roman" panose="02020603050405020304" pitchFamily="18" charset="0"/>
                  </a:rPr>
                  <a:t>Бұл өрнектердегі</a:t>
                </a:r>
                <a:r>
                  <a:rPr lang="kk-KZ" sz="1800" dirty="0">
                    <a:latin typeface="Times New Roman" panose="02020603050405020304" pitchFamily="18" charset="0"/>
                    <a:ea typeface="Times New Roman" panose="02020603050405020304" pitchFamily="18" charset="0"/>
                  </a:rPr>
                  <a:t>    </a:t>
                </a:r>
                <a14:m>
                  <m:oMath xmlns:m="http://schemas.openxmlformats.org/officeDocument/2006/math">
                    <m:r>
                      <a:rPr lang="kk-KZ" sz="1800" i="1" smtClean="0">
                        <a:solidFill>
                          <a:srgbClr val="FF0000"/>
                        </a:solidFill>
                        <a:latin typeface="Cambria Math" panose="02040503050406030204" pitchFamily="18" charset="0"/>
                        <a:ea typeface="Cambria Math" panose="02040503050406030204" pitchFamily="18" charset="0"/>
                      </a:rPr>
                      <m:t>𝛾</m:t>
                    </m:r>
                    <m:r>
                      <a:rPr lang="ru-RU" sz="1800" b="0" i="1" smtClean="0">
                        <a:solidFill>
                          <a:srgbClr val="FF0000"/>
                        </a:solidFill>
                        <a:latin typeface="Cambria Math" panose="02040503050406030204" pitchFamily="18" charset="0"/>
                        <a:ea typeface="Cambria Math" panose="02040503050406030204" pitchFamily="18" charset="0"/>
                      </a:rPr>
                      <m:t>−</m:t>
                    </m:r>
                  </m:oMath>
                </a14:m>
                <a:r>
                  <a:rPr lang="kk-KZ" sz="1800" dirty="0">
                    <a:solidFill>
                      <a:srgbClr val="FF0000"/>
                    </a:solidFill>
                    <a:latin typeface="Times New Roman" panose="02020603050405020304" pitchFamily="18" charset="0"/>
                    <a:ea typeface="Times New Roman" panose="02020603050405020304" pitchFamily="18" charset="0"/>
                  </a:rPr>
                  <a:t> </a:t>
                </a:r>
                <a:r>
                  <a:rPr lang="kk-KZ" sz="1800" i="1" dirty="0">
                    <a:solidFill>
                      <a:srgbClr val="FF0000"/>
                    </a:solidFill>
                    <a:effectLst/>
                    <a:latin typeface="Times New Roman" panose="02020603050405020304" pitchFamily="18" charset="0"/>
                    <a:ea typeface="Times New Roman" panose="02020603050405020304" pitchFamily="18" charset="0"/>
                  </a:rPr>
                  <a:t>меншікті электр өткізгіштігі</a:t>
                </a:r>
                <a:r>
                  <a:rPr lang="kk-KZ" sz="1800" dirty="0">
                    <a:effectLst/>
                    <a:latin typeface="Times New Roman" panose="02020603050405020304" pitchFamily="18" charset="0"/>
                    <a:ea typeface="Times New Roman" panose="02020603050405020304" pitchFamily="18" charset="0"/>
                  </a:rPr>
                  <a:t>, оған кері шама, яғни </a:t>
                </a:r>
              </a:p>
              <a:p>
                <a:endParaRPr lang="kk-KZ" sz="1800" dirty="0">
                  <a:latin typeface="Times New Roman" panose="02020603050405020304" pitchFamily="18" charset="0"/>
                  <a:ea typeface="Times New Roman" panose="02020603050405020304" pitchFamily="18" charset="0"/>
                </a:endParaRPr>
              </a:p>
              <a:p>
                <a14:m>
                  <m:oMath xmlns:m="http://schemas.openxmlformats.org/officeDocument/2006/math">
                    <m:r>
                      <a:rPr lang="kk-KZ" sz="2800" i="1" smtClean="0">
                        <a:effectLst/>
                        <a:latin typeface="Cambria Math" panose="02040503050406030204" pitchFamily="18" charset="0"/>
                        <a:ea typeface="Cambria Math" panose="02040503050406030204" pitchFamily="18" charset="0"/>
                      </a:rPr>
                      <m:t>𝜌</m:t>
                    </m:r>
                    <m:r>
                      <a:rPr lang="ru-RU" sz="2800" b="0" i="1" smtClean="0">
                        <a:effectLst/>
                        <a:latin typeface="Cambria Math" panose="02040503050406030204" pitchFamily="18" charset="0"/>
                        <a:ea typeface="Cambria Math" panose="02040503050406030204" pitchFamily="18" charset="0"/>
                      </a:rPr>
                      <m:t>=</m:t>
                    </m:r>
                    <m:f>
                      <m:fPr>
                        <m:ctrlPr>
                          <a:rPr lang="ru-RU" sz="2800" b="0" i="1" smtClean="0">
                            <a:effectLst/>
                            <a:latin typeface="Cambria Math"/>
                            <a:ea typeface="Cambria Math" panose="02040503050406030204" pitchFamily="18" charset="0"/>
                          </a:rPr>
                        </m:ctrlPr>
                      </m:fPr>
                      <m:num>
                        <m:r>
                          <a:rPr lang="ru-RU" sz="2800" b="0" i="1" smtClean="0">
                            <a:effectLst/>
                            <a:latin typeface="Cambria Math" panose="02040503050406030204" pitchFamily="18" charset="0"/>
                            <a:ea typeface="Cambria Math" panose="02040503050406030204" pitchFamily="18" charset="0"/>
                          </a:rPr>
                          <m:t>1</m:t>
                        </m:r>
                      </m:num>
                      <m:den>
                        <m:r>
                          <a:rPr lang="ru-RU" sz="2800" b="0" i="1" smtClean="0">
                            <a:effectLst/>
                            <a:latin typeface="Cambria Math" panose="02040503050406030204" pitchFamily="18" charset="0"/>
                            <a:ea typeface="Cambria Math" panose="02040503050406030204" pitchFamily="18" charset="0"/>
                          </a:rPr>
                          <m:t>𝛾</m:t>
                        </m:r>
                      </m:den>
                    </m:f>
                  </m:oMath>
                </a14:m>
                <a:r>
                  <a:rPr lang="kk-KZ" sz="1800" dirty="0">
                    <a:effectLst/>
                    <a:latin typeface="Times New Roman" panose="02020603050405020304" pitchFamily="18" charset="0"/>
                    <a:ea typeface="Times New Roman" panose="02020603050405020304" pitchFamily="18" charset="0"/>
                  </a:rPr>
                  <a:t>- </a:t>
                </a:r>
                <a:r>
                  <a:rPr lang="kk-KZ" sz="1800" i="1" dirty="0">
                    <a:solidFill>
                      <a:srgbClr val="FF0000"/>
                    </a:solidFill>
                    <a:effectLst/>
                    <a:latin typeface="Times New Roman" panose="02020603050405020304" pitchFamily="18" charset="0"/>
                    <a:ea typeface="Times New Roman" panose="02020603050405020304" pitchFamily="18" charset="0"/>
                  </a:rPr>
                  <a:t>өткізгіштің меншікті кедергісі</a:t>
                </a:r>
                <a:r>
                  <a:rPr lang="kk-KZ" sz="1800" dirty="0">
                    <a:solidFill>
                      <a:srgbClr val="FF0000"/>
                    </a:solidFill>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деп аталады. (5.3) және (5.7) өрнектерден Ом және Джоуль заңдарының интегралдық түрлеріне өтуге болады.</a:t>
                </a:r>
                <a:endParaRPr lang="x-none" sz="1800" dirty="0">
                  <a:effectLst/>
                  <a:latin typeface="Times New Roman" panose="02020603050405020304" pitchFamily="18" charset="0"/>
                  <a:ea typeface="Times New Roman" panose="02020603050405020304" pitchFamily="18" charset="0"/>
                </a:endParaRPr>
              </a:p>
              <a:p>
                <a:endParaRPr lang="kk-KZ" dirty="0"/>
              </a:p>
            </p:txBody>
          </p:sp>
        </mc:Choice>
        <mc:Fallback xmlns="">
          <p:sp>
            <p:nvSpPr>
              <p:cNvPr id="3" name="Объект 2">
                <a:extLst>
                  <a:ext uri="{FF2B5EF4-FFF2-40B4-BE49-F238E27FC236}">
                    <a16:creationId xmlns:a16="http://schemas.microsoft.com/office/drawing/2014/main" id="{EF812E12-B376-4BC1-AF4A-A1BCBE48F517}"/>
                  </a:ext>
                </a:extLst>
              </p:cNvPr>
              <p:cNvSpPr>
                <a:spLocks noGrp="1" noRot="1" noChangeAspect="1" noMove="1" noResize="1" noEditPoints="1" noAdjustHandles="1" noChangeArrowheads="1" noChangeShapeType="1" noTextEdit="1"/>
              </p:cNvSpPr>
              <p:nvPr>
                <p:ph sz="quarter" idx="1"/>
              </p:nvPr>
            </p:nvSpPr>
            <p:spPr>
              <a:blipFill>
                <a:blip r:embed="rId3"/>
                <a:stretch>
                  <a:fillRect t="-751"/>
                </a:stretch>
              </a:blipFill>
            </p:spPr>
            <p:txBody>
              <a:bodyPr/>
              <a:lstStyle/>
              <a:p>
                <a:r>
                  <a:rPr lang="ru-KZ">
                    <a:noFill/>
                  </a:rPr>
                  <a:t> </a:t>
                </a:r>
              </a:p>
            </p:txBody>
          </p:sp>
        </mc:Fallback>
      </mc:AlternateContent>
      <p:sp>
        <p:nvSpPr>
          <p:cNvPr id="4" name="Rectangle 2">
            <a:extLst>
              <a:ext uri="{FF2B5EF4-FFF2-40B4-BE49-F238E27FC236}">
                <a16:creationId xmlns="" xmlns:a16="http://schemas.microsoft.com/office/drawing/2014/main" id="{D1A1BA1A-84B2-406C-87DB-AAC9868D910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5" name="Объект 4">
            <a:extLst>
              <a:ext uri="{FF2B5EF4-FFF2-40B4-BE49-F238E27FC236}">
                <a16:creationId xmlns="" xmlns:a16="http://schemas.microsoft.com/office/drawing/2014/main" id="{CFA80B64-E309-4726-8E50-7795C287A4F8}"/>
              </a:ext>
            </a:extLst>
          </p:cNvPr>
          <p:cNvGraphicFramePr>
            <a:graphicFrameLocks noChangeAspect="1"/>
          </p:cNvGraphicFramePr>
          <p:nvPr>
            <p:extLst>
              <p:ext uri="{D42A27DB-BD31-4B8C-83A1-F6EECF244321}">
                <p14:modId xmlns:p14="http://schemas.microsoft.com/office/powerpoint/2010/main" val="1995307864"/>
              </p:ext>
            </p:extLst>
          </p:nvPr>
        </p:nvGraphicFramePr>
        <p:xfrm>
          <a:off x="2203407" y="1988840"/>
          <a:ext cx="1565343" cy="648072"/>
        </p:xfrm>
        <a:graphic>
          <a:graphicData uri="http://schemas.openxmlformats.org/presentationml/2006/ole">
            <mc:AlternateContent xmlns:mc="http://schemas.openxmlformats.org/markup-compatibility/2006">
              <mc:Choice xmlns:v="urn:schemas-microsoft-com:vml" Requires="v">
                <p:oleObj spid="_x0000_s7171" r:id="rId4" imgW="1002865" imgH="418918" progId="Equation.3">
                  <p:embed/>
                </p:oleObj>
              </mc:Choice>
              <mc:Fallback>
                <p:oleObj r:id="rId4" imgW="1002865" imgH="418918"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3407" y="1988840"/>
                        <a:ext cx="1565343" cy="648072"/>
                      </a:xfrm>
                      <a:prstGeom prst="rect">
                        <a:avLst/>
                      </a:prstGeom>
                      <a:noFill/>
                      <a:ln w="38100">
                        <a:solidFill>
                          <a:schemeClr val="accent1"/>
                        </a:solidFill>
                      </a:ln>
                    </p:spPr>
                  </p:pic>
                </p:oleObj>
              </mc:Fallback>
            </mc:AlternateContent>
          </a:graphicData>
        </a:graphic>
      </p:graphicFrame>
    </p:spTree>
    <p:extLst>
      <p:ext uri="{BB962C8B-B14F-4D97-AF65-F5344CB8AC3E}">
        <p14:creationId xmlns:p14="http://schemas.microsoft.com/office/powerpoint/2010/main" val="2091964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6E17B79-552D-4C33-9A6B-C157DC293AD5}"/>
              </a:ext>
            </a:extLst>
          </p:cNvPr>
          <p:cNvSpPr>
            <a:spLocks noGrp="1"/>
          </p:cNvSpPr>
          <p:nvPr>
            <p:ph type="title"/>
          </p:nvPr>
        </p:nvSpPr>
        <p:spPr/>
        <p:txBody>
          <a:bodyPr/>
          <a:lstStyle/>
          <a:p>
            <a:pPr algn="ctr"/>
            <a:r>
              <a:rPr lang="kk-KZ" sz="3200" b="1" i="1" dirty="0">
                <a:effectLst/>
                <a:latin typeface="Times New Roman" panose="02020603050405020304" pitchFamily="18" charset="0"/>
                <a:ea typeface="Times New Roman" panose="02020603050405020304" pitchFamily="18" charset="0"/>
              </a:rPr>
              <a:t>Бақылау сұрақтары:</a:t>
            </a:r>
            <a:r>
              <a:rPr lang="x-none" sz="3200" dirty="0">
                <a:effectLst/>
                <a:latin typeface="Times New Roman" panose="02020603050405020304" pitchFamily="18" charset="0"/>
                <a:ea typeface="Times New Roman" panose="02020603050405020304" pitchFamily="18" charset="0"/>
              </a:rPr>
              <a:t/>
            </a:r>
            <a:br>
              <a:rPr lang="x-none" sz="3200" dirty="0">
                <a:effectLst/>
                <a:latin typeface="Times New Roman" panose="02020603050405020304" pitchFamily="18" charset="0"/>
                <a:ea typeface="Times New Roman" panose="02020603050405020304" pitchFamily="18" charset="0"/>
              </a:rPr>
            </a:br>
            <a:endParaRPr lang="x-none" dirty="0"/>
          </a:p>
        </p:txBody>
      </p:sp>
      <p:sp>
        <p:nvSpPr>
          <p:cNvPr id="3" name="Объект 2">
            <a:extLst>
              <a:ext uri="{FF2B5EF4-FFF2-40B4-BE49-F238E27FC236}">
                <a16:creationId xmlns="" xmlns:a16="http://schemas.microsoft.com/office/drawing/2014/main" id="{369AAF55-D9C6-4DB0-8034-2CF53BB096B9}"/>
              </a:ext>
            </a:extLst>
          </p:cNvPr>
          <p:cNvSpPr>
            <a:spLocks noGrp="1"/>
          </p:cNvSpPr>
          <p:nvPr>
            <p:ph sz="quarter" idx="1"/>
          </p:nvPr>
        </p:nvSpPr>
        <p:spPr/>
        <p:txBody>
          <a:bodyPr/>
          <a:lstStyle/>
          <a:p>
            <a:pPr indent="255905" algn="just">
              <a:lnSpc>
                <a:spcPct val="116000"/>
              </a:lnSpc>
              <a:spcBef>
                <a:spcPts val="200"/>
              </a:spcBef>
            </a:pPr>
            <a:r>
              <a:rPr lang="kk-KZ" sz="2000" dirty="0">
                <a:effectLst/>
                <a:latin typeface="Times New Roman" panose="02020603050405020304" pitchFamily="18" charset="0"/>
                <a:ea typeface="Times New Roman" panose="02020603050405020304" pitchFamily="18" charset="0"/>
              </a:rPr>
              <a:t>1. Тармақталған тізбектерге арналған Кирхгоф ережелері қандай?</a:t>
            </a:r>
          </a:p>
          <a:p>
            <a:pPr indent="0" algn="just">
              <a:lnSpc>
                <a:spcPct val="116000"/>
              </a:lnSpc>
              <a:spcBef>
                <a:spcPts val="200"/>
              </a:spcBef>
              <a:buNone/>
            </a:pPr>
            <a:endParaRPr lang="x-none" sz="2000" dirty="0">
              <a:effectLst/>
              <a:latin typeface="Times New Roman" panose="02020603050405020304" pitchFamily="18" charset="0"/>
              <a:ea typeface="Times New Roman" panose="02020603050405020304" pitchFamily="18" charset="0"/>
            </a:endParaRPr>
          </a:p>
          <a:p>
            <a:pPr indent="255905" algn="just">
              <a:lnSpc>
                <a:spcPct val="116000"/>
              </a:lnSpc>
              <a:spcBef>
                <a:spcPts val="200"/>
              </a:spcBef>
            </a:pPr>
            <a:r>
              <a:rPr lang="kk-KZ" sz="2000" dirty="0">
                <a:effectLst/>
                <a:latin typeface="Times New Roman" panose="02020603050405020304" pitchFamily="18" charset="0"/>
                <a:ea typeface="Times New Roman" panose="02020603050405020304" pitchFamily="18" charset="0"/>
              </a:rPr>
              <a:t>2. Электр тізбегі бөлігіндегі э.қ.к., кернеу және потенциалдар айырымының физикалық мағынасы қандай?</a:t>
            </a:r>
          </a:p>
          <a:p>
            <a:pPr indent="0" algn="just">
              <a:lnSpc>
                <a:spcPct val="116000"/>
              </a:lnSpc>
              <a:spcBef>
                <a:spcPts val="200"/>
              </a:spcBef>
              <a:buNone/>
            </a:pPr>
            <a:endParaRPr lang="kk-KZ" sz="2000" dirty="0">
              <a:effectLst/>
              <a:latin typeface="Times New Roman" panose="02020603050405020304" pitchFamily="18" charset="0"/>
              <a:ea typeface="Times New Roman" panose="02020603050405020304" pitchFamily="18" charset="0"/>
            </a:endParaRPr>
          </a:p>
          <a:p>
            <a:pPr indent="255905" algn="just">
              <a:lnSpc>
                <a:spcPct val="116000"/>
              </a:lnSpc>
              <a:spcBef>
                <a:spcPts val="200"/>
              </a:spcBef>
            </a:pPr>
            <a:r>
              <a:rPr lang="kk-KZ" sz="2000" dirty="0">
                <a:effectLst/>
                <a:latin typeface="Times New Roman" panose="02020603050405020304" pitchFamily="18" charset="0"/>
                <a:ea typeface="Times New Roman" panose="02020603050405020304" pitchFamily="18" charset="0"/>
              </a:rPr>
              <a:t>    3. Кирхгоф ережелері</a:t>
            </a:r>
            <a:r>
              <a:rPr lang="kk-KZ" sz="1800" dirty="0">
                <a:effectLst/>
                <a:latin typeface="Times New Roman" panose="02020603050405020304" pitchFamily="18" charset="0"/>
                <a:ea typeface="Times New Roman" panose="02020603050405020304" pitchFamily="18" charset="0"/>
              </a:rPr>
              <a:t>.</a:t>
            </a:r>
            <a:endParaRPr lang="x-none" sz="1800" dirty="0">
              <a:effectLst/>
              <a:latin typeface="Times New Roman" panose="02020603050405020304" pitchFamily="18" charset="0"/>
              <a:ea typeface="Times New Roman" panose="02020603050405020304" pitchFamily="18" charset="0"/>
            </a:endParaRPr>
          </a:p>
          <a:p>
            <a:endParaRPr lang="x-none" dirty="0"/>
          </a:p>
        </p:txBody>
      </p:sp>
    </p:spTree>
    <p:extLst>
      <p:ext uri="{BB962C8B-B14F-4D97-AF65-F5344CB8AC3E}">
        <p14:creationId xmlns:p14="http://schemas.microsoft.com/office/powerpoint/2010/main" val="416534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Багетная рамка 12"/>
          <p:cNvSpPr/>
          <p:nvPr/>
        </p:nvSpPr>
        <p:spPr>
          <a:xfrm>
            <a:off x="2627784" y="188640"/>
            <a:ext cx="4104456" cy="792088"/>
          </a:xfrm>
          <a:prstGeom prst="bevel">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a:solidFill>
                  <a:schemeClr val="tx1"/>
                </a:solidFill>
                <a:effectLst>
                  <a:glow rad="63500">
                    <a:schemeClr val="accent1">
                      <a:satMod val="175000"/>
                      <a:alpha val="40000"/>
                    </a:schemeClr>
                  </a:glow>
                </a:effectLst>
                <a:latin typeface="Times New Roman" pitchFamily="18" charset="0"/>
                <a:cs typeface="Times New Roman" pitchFamily="18" charset="0"/>
              </a:rPr>
              <a:t>Жоспары:</a:t>
            </a:r>
            <a:endParaRPr lang="ru-RU" sz="2800" b="1" dirty="0">
              <a:solidFill>
                <a:schemeClr val="tx1"/>
              </a:solidFill>
              <a:effectLst>
                <a:glow rad="63500">
                  <a:schemeClr val="accent1">
                    <a:satMod val="175000"/>
                    <a:alpha val="40000"/>
                  </a:schemeClr>
                </a:glow>
              </a:effectLst>
              <a:latin typeface="Times New Roman" pitchFamily="18" charset="0"/>
              <a:cs typeface="Times New Roman" pitchFamily="18" charset="0"/>
            </a:endParaRPr>
          </a:p>
        </p:txBody>
      </p:sp>
      <p:sp>
        <p:nvSpPr>
          <p:cNvPr id="8" name="Вертикальный свиток 7"/>
          <p:cNvSpPr/>
          <p:nvPr/>
        </p:nvSpPr>
        <p:spPr>
          <a:xfrm>
            <a:off x="899592" y="1268760"/>
            <a:ext cx="7488832" cy="4608512"/>
          </a:xfrm>
          <a:prstGeom prst="verticalScroll">
            <a:avLst/>
          </a:prstGeom>
          <a:solidFill>
            <a:schemeClr val="accent5">
              <a:lumMod val="20000"/>
              <a:lumOff val="80000"/>
            </a:schemeClr>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AutoNum type="arabicPeriod"/>
            </a:pPr>
            <a:r>
              <a:rPr lang="kk-KZ" sz="2200" dirty="0">
                <a:solidFill>
                  <a:schemeClr val="tx1"/>
                </a:solidFill>
                <a:effectLst/>
                <a:latin typeface="Times New Roman" panose="02020603050405020304" pitchFamily="18" charset="0"/>
                <a:ea typeface="Times New Roman" panose="02020603050405020304" pitchFamily="18" charset="0"/>
              </a:rPr>
              <a:t>Ток күші және ток тығыздығы. </a:t>
            </a:r>
          </a:p>
          <a:p>
            <a:pPr marL="342900" indent="-342900">
              <a:lnSpc>
                <a:spcPct val="150000"/>
              </a:lnSpc>
              <a:buAutoNum type="arabicPeriod"/>
            </a:pPr>
            <a:r>
              <a:rPr lang="kk-KZ" sz="2200" dirty="0">
                <a:solidFill>
                  <a:schemeClr val="tx1"/>
                </a:solidFill>
                <a:effectLst/>
                <a:latin typeface="Times New Roman" panose="02020603050405020304" pitchFamily="18" charset="0"/>
                <a:ea typeface="Times New Roman" panose="02020603050405020304" pitchFamily="18" charset="0"/>
              </a:rPr>
              <a:t> </a:t>
            </a:r>
            <a:r>
              <a:rPr lang="ca-ES" sz="2200" dirty="0">
                <a:solidFill>
                  <a:schemeClr val="tx1"/>
                </a:solidFill>
                <a:effectLst/>
                <a:latin typeface="Times New Roman" panose="02020603050405020304" pitchFamily="18" charset="0"/>
                <a:ea typeface="Times New Roman" panose="02020603050405020304" pitchFamily="18" charset="0"/>
              </a:rPr>
              <a:t>Ом заңының дифференциалдық түрі</a:t>
            </a:r>
            <a:r>
              <a:rPr lang="kk-KZ" sz="2200" dirty="0">
                <a:solidFill>
                  <a:schemeClr val="tx1"/>
                </a:solidFill>
                <a:effectLst/>
                <a:latin typeface="Times New Roman" panose="02020603050405020304" pitchFamily="18" charset="0"/>
                <a:ea typeface="Times New Roman" panose="02020603050405020304" pitchFamily="18" charset="0"/>
              </a:rPr>
              <a:t>.</a:t>
            </a:r>
          </a:p>
          <a:p>
            <a:pPr marL="342900" indent="-342900">
              <a:lnSpc>
                <a:spcPct val="150000"/>
              </a:lnSpc>
              <a:buAutoNum type="arabicPeriod"/>
            </a:pPr>
            <a:r>
              <a:rPr lang="kk-KZ" sz="2200" dirty="0">
                <a:solidFill>
                  <a:schemeClr val="tx1"/>
                </a:solidFill>
                <a:effectLst/>
                <a:latin typeface="Times New Roman" panose="02020603050405020304" pitchFamily="18" charset="0"/>
                <a:ea typeface="Times New Roman" panose="02020603050405020304" pitchFamily="18" charset="0"/>
              </a:rPr>
              <a:t> Тармақталған тізбектерге арналған Кирхгоф ережелері.</a:t>
            </a:r>
          </a:p>
          <a:p>
            <a:pPr marL="342900" indent="-342900">
              <a:buAutoNum type="arabicPeriod"/>
            </a:pPr>
            <a:r>
              <a:rPr lang="kk-KZ" sz="2200" dirty="0">
                <a:solidFill>
                  <a:schemeClr val="tx1"/>
                </a:solidFill>
                <a:effectLst/>
                <a:latin typeface="Times New Roman" panose="02020603050405020304" pitchFamily="18" charset="0"/>
                <a:ea typeface="Times New Roman" panose="02020603050405020304" pitchFamily="18" charset="0"/>
              </a:rPr>
              <a:t> </a:t>
            </a:r>
            <a:r>
              <a:rPr lang="ca-ES" sz="2200" dirty="0">
                <a:solidFill>
                  <a:schemeClr val="tx1"/>
                </a:solidFill>
                <a:effectLst/>
                <a:latin typeface="Times New Roman" panose="02020603050405020304" pitchFamily="18" charset="0"/>
                <a:ea typeface="Times New Roman" panose="02020603050405020304" pitchFamily="18" charset="0"/>
              </a:rPr>
              <a:t>Тұрақты ток тізбегінің жұмысы мен қуаты. Джоул-Ленц заңы және оның диффренциалдық үлгісі</a:t>
            </a:r>
            <a:r>
              <a:rPr lang="kk-KZ" sz="2200" dirty="0">
                <a:solidFill>
                  <a:schemeClr val="tx1"/>
                </a:solidFill>
                <a:effectLst/>
                <a:latin typeface="Times New Roman" panose="02020603050405020304" pitchFamily="18" charset="0"/>
                <a:ea typeface="Times New Roman" panose="02020603050405020304" pitchFamily="18" charset="0"/>
              </a:rPr>
              <a:t>.</a:t>
            </a:r>
            <a:endParaRPr lang="x-none" sz="2200" dirty="0">
              <a:solidFill>
                <a:schemeClr val="tx1"/>
              </a:solidFill>
              <a:effectLst/>
              <a:latin typeface="Times New Roman" panose="02020603050405020304" pitchFamily="18" charset="0"/>
              <a:ea typeface="Times New Roman" panose="02020603050405020304" pitchFamily="18" charset="0"/>
            </a:endParaRPr>
          </a:p>
          <a:p>
            <a:endParaRPr lang="kk-KZ" sz="3200" b="1" i="1"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BC0A3DE-A4E6-4D13-BF7D-B210CF4AD083}"/>
              </a:ext>
            </a:extLst>
          </p:cNvPr>
          <p:cNvSpPr>
            <a:spLocks noGrp="1"/>
          </p:cNvSpPr>
          <p:nvPr>
            <p:ph type="title"/>
          </p:nvPr>
        </p:nvSpPr>
        <p:spPr/>
        <p:txBody>
          <a:bodyPr/>
          <a:lstStyle/>
          <a:p>
            <a:pPr algn="ctr"/>
            <a:r>
              <a:rPr lang="kk-KZ" sz="2400" b="1" dirty="0">
                <a:effectLst/>
                <a:latin typeface="Times New Roman" panose="02020603050405020304" pitchFamily="18" charset="0"/>
                <a:ea typeface="Batang" panose="020B0503020000020004" pitchFamily="18" charset="-127"/>
              </a:rPr>
              <a:t>1. </a:t>
            </a:r>
            <a:r>
              <a:rPr lang="kk-KZ" sz="2400" b="1" dirty="0">
                <a:effectLst/>
                <a:latin typeface="Times New Roman" panose="02020603050405020304" pitchFamily="18" charset="0"/>
                <a:ea typeface="Times New Roman" panose="02020603050405020304" pitchFamily="18" charset="0"/>
              </a:rPr>
              <a:t>Ток күші және ток тығыздығы</a:t>
            </a:r>
            <a:r>
              <a:rPr lang="x-none" sz="1800" dirty="0">
                <a:effectLst/>
                <a:latin typeface="Times New Roman" panose="02020603050405020304" pitchFamily="18" charset="0"/>
                <a:ea typeface="Times New Roman" panose="02020603050405020304" pitchFamily="18" charset="0"/>
              </a:rPr>
              <a:t/>
            </a:r>
            <a:br>
              <a:rPr lang="x-none" sz="1800" dirty="0">
                <a:effectLst/>
                <a:latin typeface="Times New Roman" panose="02020603050405020304" pitchFamily="18" charset="0"/>
                <a:ea typeface="Times New Roman" panose="02020603050405020304" pitchFamily="18" charset="0"/>
              </a:rPr>
            </a:br>
            <a:endParaRPr lang="x-none" dirty="0"/>
          </a:p>
        </p:txBody>
      </p:sp>
      <p:sp>
        <p:nvSpPr>
          <p:cNvPr id="11" name="Rectangle 8">
            <a:extLst>
              <a:ext uri="{FF2B5EF4-FFF2-40B4-BE49-F238E27FC236}">
                <a16:creationId xmlns="" xmlns:a16="http://schemas.microsoft.com/office/drawing/2014/main" id="{A545B476-F993-4F33-AE47-D3BE96F1214A}"/>
              </a:ext>
            </a:extLst>
          </p:cNvPr>
          <p:cNvSpPr>
            <a:spLocks noChangeArrowheads="1"/>
          </p:cNvSpPr>
          <p:nvPr/>
        </p:nvSpPr>
        <p:spPr bwMode="auto">
          <a:xfrm>
            <a:off x="611560" y="1303621"/>
            <a:ext cx="7625433"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7675" algn="just" defTabSz="914400" rtl="0" eaLnBrk="0" fontAlgn="base" latinLnBrk="0" hangingPunct="0">
              <a:lnSpc>
                <a:spcPct val="100000"/>
              </a:lnSpc>
              <a:spcBef>
                <a:spcPct val="0"/>
              </a:spcBef>
              <a:spcAft>
                <a:spcPct val="0"/>
              </a:spcAft>
              <a:buClrTx/>
              <a:buSzTx/>
              <a:buFontTx/>
              <a:buNone/>
              <a:tabLst/>
            </a:pPr>
            <a:r>
              <a:rPr kumimoji="0" lang="kk-KZ" altLang="x-none"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Электр зарядтары</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ны</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ң </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бір ба</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ғ</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ытта</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ғы реттелген</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 </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қозғалысын </a:t>
            </a:r>
            <a:r>
              <a:rPr kumimoji="0" lang="kk-KZ" altLang="ko-KR" sz="2000" b="0" i="1"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 то</a:t>
            </a:r>
            <a:r>
              <a:rPr kumimoji="0" lang="kk-KZ" altLang="ko-KR" sz="2000" b="0" i="1" u="none" strike="noStrike" cap="none" normalizeH="0" baseline="0" dirty="0">
                <a:ln>
                  <a:noFill/>
                </a:ln>
                <a:solidFill>
                  <a:srgbClr val="FF0000"/>
                </a:solidFill>
                <a:effectLst/>
                <a:latin typeface="Times New Roman" panose="02020603050405020304" pitchFamily="18" charset="0"/>
                <a:ea typeface="Batang" panose="020B0503020000020004" pitchFamily="18" charset="-127"/>
                <a:cs typeface="Times New Roman" panose="02020603050405020304" pitchFamily="18" charset="0"/>
              </a:rPr>
              <a:t>г</a:t>
            </a:r>
            <a:r>
              <a:rPr kumimoji="0" lang="kk-KZ" altLang="ko-KR" sz="2000" b="0" i="1"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ы</a:t>
            </a:r>
            <a:r>
              <a:rPr kumimoji="0" lang="kk-KZ" altLang="ko-KR" sz="2000" b="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деп атайды.</a:t>
            </a:r>
          </a:p>
          <a:p>
            <a:pPr indent="447675" algn="just" eaLnBrk="0" fontAlgn="base" hangingPunct="0">
              <a:spcBef>
                <a:spcPct val="0"/>
              </a:spcBef>
              <a:spcAft>
                <a:spcPct val="0"/>
              </a:spcAft>
            </a:pP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Егер қарастырылып отырған ортада зарядталған бөлшектердің реттелген қозғалысы электр өрісінің әсерінен өтетін болса ондай ток өткізгіштік тогы деп аталады. Ток бағыты </a:t>
            </a:r>
            <a:r>
              <a:rPr kumimoji="0" lang="kk-KZ" altLang="x-none"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 өрісі кернеулігінің бағытымен сәйкес келеді.  </a:t>
            </a:r>
            <a:r>
              <a:rPr kumimoji="0" lang="kk-KZ" altLang="x-none" sz="2000" b="0" i="1"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Ток күші</a:t>
            </a:r>
            <a:r>
              <a:rPr kumimoji="0" lang="kk-KZ" altLang="x-none" sz="2000" b="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x-none"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деп бірлік уақытта өткізгіштің көлденең қимасынан өтетін заряд мөлшерімен өлшенетін скаляр шама</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ны айт</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а</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ды. Егер </a:t>
            </a:r>
            <a:r>
              <a:rPr kumimoji="0" lang="kk-KZ" altLang="ko-KR" sz="2000" b="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dt</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уақытта мөлшері </a:t>
            </a:r>
            <a:r>
              <a:rPr kumimoji="0" lang="kk-KZ" altLang="ko-KR" sz="2000" b="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dq</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заряд </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тасы</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ма</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л</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дан</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са, онда</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 ток к</a:t>
            </a:r>
            <a:r>
              <a:rPr kumimoji="0" lang="kk-KZ" altLang="ko-KR"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ү</a:t>
            </a:r>
            <a:r>
              <a:rPr kumimoji="0" lang="kk-KZ" altLang="ko-KR" sz="2000" b="0" i="0" u="none" strike="noStrike" cap="none" normalizeH="0" baseline="0" dirty="0">
                <a:ln>
                  <a:noFill/>
                </a:ln>
                <a:solidFill>
                  <a:schemeClr val="tx1"/>
                </a:solidFill>
                <a:effectLst/>
                <a:latin typeface="Times New Roman" panose="02020603050405020304" pitchFamily="18" charset="0"/>
                <a:ea typeface="Batang" panose="020B0503020000020004" pitchFamily="18" charset="-127"/>
                <a:cs typeface="Times New Roman" panose="02020603050405020304" pitchFamily="18" charset="0"/>
              </a:rPr>
              <a:t>ші </a:t>
            </a:r>
          </a:p>
          <a:p>
            <a:pPr indent="447675" algn="just" eaLnBrk="0" fontAlgn="base" hangingPunct="0">
              <a:spcBef>
                <a:spcPct val="0"/>
              </a:spcBef>
              <a:spcAft>
                <a:spcPct val="0"/>
              </a:spcAft>
            </a:pPr>
            <a:endParaRPr lang="kk-KZ" sz="2000" dirty="0">
              <a:latin typeface="Times New Roman" panose="02020603050405020304" pitchFamily="18" charset="0"/>
              <a:ea typeface="Batang" panose="020B0503020000020004" pitchFamily="18" charset="-127"/>
              <a:cs typeface="Times New Roman" panose="02020603050405020304" pitchFamily="18" charset="0"/>
            </a:endParaRPr>
          </a:p>
          <a:p>
            <a:pPr indent="447675" algn="just" eaLnBrk="0" fontAlgn="base" hangingPunct="0">
              <a:spcBef>
                <a:spcPct val="0"/>
              </a:spcBef>
              <a:spcAft>
                <a:spcPct val="0"/>
              </a:spcAft>
            </a:pPr>
            <a:endParaRPr lang="kk-KZ" sz="2000" dirty="0">
              <a:effectLst/>
              <a:latin typeface="Times New Roman" panose="02020603050405020304" pitchFamily="18" charset="0"/>
              <a:ea typeface="Batang" panose="020B0503020000020004" pitchFamily="18" charset="-127"/>
              <a:cs typeface="Times New Roman" panose="02020603050405020304" pitchFamily="18" charset="0"/>
            </a:endParaRPr>
          </a:p>
          <a:p>
            <a:pPr indent="447675" algn="just" eaLnBrk="0" fontAlgn="base" hangingPunct="0">
              <a:spcBef>
                <a:spcPct val="0"/>
              </a:spcBef>
              <a:spcAft>
                <a:spcPct val="0"/>
              </a:spcAft>
            </a:pPr>
            <a:endParaRPr lang="kk-KZ" sz="2000" dirty="0">
              <a:latin typeface="Times New Roman" panose="02020603050405020304" pitchFamily="18" charset="0"/>
              <a:ea typeface="Batang" panose="020B0503020000020004" pitchFamily="18" charset="-127"/>
              <a:cs typeface="Times New Roman" panose="02020603050405020304" pitchFamily="18" charset="0"/>
            </a:endParaRPr>
          </a:p>
          <a:p>
            <a:pPr indent="447675" algn="just" eaLnBrk="0" fontAlgn="base" hangingPunct="0">
              <a:spcBef>
                <a:spcPct val="0"/>
              </a:spcBef>
              <a:spcAft>
                <a:spcPct val="0"/>
              </a:spcAft>
            </a:pPr>
            <a:endParaRPr lang="kk-KZ" sz="2000" dirty="0">
              <a:effectLst/>
              <a:latin typeface="Times New Roman" panose="02020603050405020304" pitchFamily="18" charset="0"/>
              <a:ea typeface="Batang" panose="020B0503020000020004" pitchFamily="18" charset="-127"/>
              <a:cs typeface="Times New Roman" panose="02020603050405020304" pitchFamily="18" charset="0"/>
            </a:endParaRPr>
          </a:p>
          <a:p>
            <a:pPr indent="447675" algn="just" eaLnBrk="0" fontAlgn="base" hangingPunct="0">
              <a:spcBef>
                <a:spcPct val="0"/>
              </a:spcBef>
              <a:spcAft>
                <a:spcPct val="0"/>
              </a:spcAft>
            </a:pPr>
            <a:endParaRPr lang="kk-KZ" sz="2000" dirty="0">
              <a:latin typeface="Times New Roman" panose="02020603050405020304" pitchFamily="18" charset="0"/>
              <a:ea typeface="Batang" panose="020B0503020000020004" pitchFamily="18" charset="-127"/>
              <a:cs typeface="Times New Roman" panose="02020603050405020304" pitchFamily="18" charset="0"/>
            </a:endParaRPr>
          </a:p>
          <a:p>
            <a:pPr indent="447675" algn="just" eaLnBrk="0" fontAlgn="base" hangingPunct="0">
              <a:spcBef>
                <a:spcPct val="0"/>
              </a:spcBef>
              <a:spcAft>
                <a:spcPct val="0"/>
              </a:spcAft>
            </a:pPr>
            <a:endParaRPr lang="kk-KZ" sz="2000" dirty="0">
              <a:effectLst/>
              <a:latin typeface="Times New Roman" panose="02020603050405020304" pitchFamily="18" charset="0"/>
              <a:ea typeface="Batang" panose="020B0503020000020004" pitchFamily="18" charset="-127"/>
              <a:cs typeface="Times New Roman" panose="02020603050405020304" pitchFamily="18" charset="0"/>
            </a:endParaRPr>
          </a:p>
          <a:p>
            <a:pPr indent="447675" algn="just" eaLnBrk="0" fontAlgn="base" hangingPunct="0">
              <a:spcBef>
                <a:spcPct val="0"/>
              </a:spcBef>
              <a:spcAft>
                <a:spcPct val="0"/>
              </a:spcAft>
            </a:pPr>
            <a:r>
              <a:rPr lang="kk-KZ" sz="2000" dirty="0">
                <a:effectLst/>
                <a:latin typeface="Times New Roman" panose="02020603050405020304" pitchFamily="18" charset="0"/>
                <a:ea typeface="Times New Roman" panose="02020603050405020304" pitchFamily="18" charset="0"/>
              </a:rPr>
              <a:t>болады. </a:t>
            </a:r>
            <a:endParaRPr kumimoji="0" lang="kk-KZ" altLang="ko-KR"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kk-KZ" altLang="ko-KR" sz="1600" b="0" i="0" u="none" strike="noStrike" cap="none" normalizeH="0" baseline="0" dirty="0">
              <a:ln>
                <a:noFill/>
              </a:ln>
              <a:solidFill>
                <a:schemeClr val="tx1"/>
              </a:solidFill>
              <a:effectLst/>
              <a:latin typeface="Arial" panose="020B0604020202020204" pitchFamily="34" charset="0"/>
            </a:endParaRPr>
          </a:p>
        </p:txBody>
      </p:sp>
      <p:sp>
        <p:nvSpPr>
          <p:cNvPr id="14" name="Rectangle 12">
            <a:extLst>
              <a:ext uri="{FF2B5EF4-FFF2-40B4-BE49-F238E27FC236}">
                <a16:creationId xmlns="" xmlns:a16="http://schemas.microsoft.com/office/drawing/2014/main" id="{CC84AFD4-0A6E-4196-AC7A-DA96DD2A953F}"/>
              </a:ext>
            </a:extLst>
          </p:cNvPr>
          <p:cNvSpPr>
            <a:spLocks noChangeArrowheads="1"/>
          </p:cNvSpPr>
          <p:nvPr/>
        </p:nvSpPr>
        <p:spPr bwMode="auto">
          <a:xfrm>
            <a:off x="3435495" y="54034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15" name="Объект 14">
            <a:extLst>
              <a:ext uri="{FF2B5EF4-FFF2-40B4-BE49-F238E27FC236}">
                <a16:creationId xmlns="" xmlns:a16="http://schemas.microsoft.com/office/drawing/2014/main" id="{34F97776-F603-42C9-9198-8DD553D7CADB}"/>
              </a:ext>
            </a:extLst>
          </p:cNvPr>
          <p:cNvGraphicFramePr>
            <a:graphicFrameLocks noChangeAspect="1"/>
          </p:cNvGraphicFramePr>
          <p:nvPr>
            <p:extLst>
              <p:ext uri="{D42A27DB-BD31-4B8C-83A1-F6EECF244321}">
                <p14:modId xmlns:p14="http://schemas.microsoft.com/office/powerpoint/2010/main" val="4054312967"/>
              </p:ext>
            </p:extLst>
          </p:nvPr>
        </p:nvGraphicFramePr>
        <p:xfrm>
          <a:off x="1403648" y="4289331"/>
          <a:ext cx="1710266" cy="1432926"/>
        </p:xfrm>
        <a:graphic>
          <a:graphicData uri="http://schemas.openxmlformats.org/presentationml/2006/ole">
            <mc:AlternateContent xmlns:mc="http://schemas.openxmlformats.org/markup-compatibility/2006">
              <mc:Choice xmlns:v="urn:schemas-microsoft-com:vml" Requires="v">
                <p:oleObj spid="_x0000_s1027" r:id="rId4" imgW="457002" imgH="393529" progId="Equation.3">
                  <p:embed/>
                </p:oleObj>
              </mc:Choice>
              <mc:Fallback>
                <p:oleObj r:id="rId4" imgW="457002" imgH="393529" progId="Equation.3">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4289331"/>
                        <a:ext cx="1710266" cy="1432926"/>
                      </a:xfrm>
                      <a:prstGeom prst="rect">
                        <a:avLst/>
                      </a:prstGeom>
                      <a:solidFill>
                        <a:schemeClr val="bg1"/>
                      </a:solidFill>
                      <a:ln w="38100">
                        <a:solidFill>
                          <a:schemeClr val="accent1"/>
                        </a:solidFill>
                      </a:ln>
                    </p:spPr>
                  </p:pic>
                </p:oleObj>
              </mc:Fallback>
            </mc:AlternateContent>
          </a:graphicData>
        </a:graphic>
      </p:graphicFrame>
      <p:sp>
        <p:nvSpPr>
          <p:cNvPr id="16" name="Rectangle 13">
            <a:extLst>
              <a:ext uri="{FF2B5EF4-FFF2-40B4-BE49-F238E27FC236}">
                <a16:creationId xmlns="" xmlns:a16="http://schemas.microsoft.com/office/drawing/2014/main" id="{122B24DF-5460-4526-9137-AC394295F9B9}"/>
              </a:ext>
            </a:extLst>
          </p:cNvPr>
          <p:cNvSpPr>
            <a:spLocks noChangeArrowheads="1"/>
          </p:cNvSpPr>
          <p:nvPr/>
        </p:nvSpPr>
        <p:spPr bwMode="auto">
          <a:xfrm>
            <a:off x="3435495" y="4851906"/>
            <a:ext cx="6222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x-non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(5.1)</a:t>
            </a:r>
            <a:r>
              <a:rPr kumimoji="0" lang="ru-RU" altLang="x-none" sz="600" b="0" i="0" u="none" strike="noStrike" cap="none" normalizeH="0" baseline="0" dirty="0">
                <a:ln>
                  <a:noFill/>
                </a:ln>
                <a:solidFill>
                  <a:schemeClr val="tx1"/>
                </a:solidFill>
                <a:effectLst/>
                <a:latin typeface="Arial" panose="020B0604020202020204" pitchFamily="34" charset="0"/>
              </a:rPr>
              <a:t> </a:t>
            </a:r>
            <a:endParaRPr kumimoji="0" lang="ru-RU" altLang="x-none" sz="1800" b="0" i="0" u="none" strike="noStrike" cap="none" normalizeH="0" baseline="0" dirty="0">
              <a:ln>
                <a:noFill/>
              </a:ln>
              <a:solidFill>
                <a:schemeClr val="tx1"/>
              </a:solidFill>
              <a:effectLst/>
              <a:latin typeface="Arial" panose="020B0604020202020204" pitchFamily="34" charset="0"/>
            </a:endParaRPr>
          </a:p>
        </p:txBody>
      </p:sp>
      <p:pic>
        <p:nvPicPr>
          <p:cNvPr id="8" name="Рисунок 7">
            <a:extLst>
              <a:ext uri="{FF2B5EF4-FFF2-40B4-BE49-F238E27FC236}">
                <a16:creationId xmlns="" xmlns:a16="http://schemas.microsoft.com/office/drawing/2014/main" id="{25B379F7-6417-42A3-97E8-C2B9A593AAA5}"/>
              </a:ext>
            </a:extLst>
          </p:cNvPr>
          <p:cNvPicPr>
            <a:picLocks noChangeAspect="1"/>
          </p:cNvPicPr>
          <p:nvPr/>
        </p:nvPicPr>
        <p:blipFill rotWithShape="1">
          <a:blip r:embed="rId6">
            <a:extLst>
              <a:ext uri="{28A0092B-C50C-407E-A947-70E740481C1C}">
                <a14:useLocalDpi xmlns:a14="http://schemas.microsoft.com/office/drawing/2010/main" val="0"/>
              </a:ext>
            </a:extLst>
          </a:blip>
          <a:srcRect l="24622" t="19198" r="11933" b="46920"/>
          <a:stretch/>
        </p:blipFill>
        <p:spPr>
          <a:xfrm>
            <a:off x="4277201" y="4295306"/>
            <a:ext cx="3960440" cy="1584176"/>
          </a:xfrm>
          <a:prstGeom prst="rect">
            <a:avLst/>
          </a:prstGeom>
        </p:spPr>
      </p:pic>
    </p:spTree>
    <p:extLst>
      <p:ext uri="{BB962C8B-B14F-4D97-AF65-F5344CB8AC3E}">
        <p14:creationId xmlns:p14="http://schemas.microsoft.com/office/powerpoint/2010/main" val="273370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48334490-7C5A-4B94-A1E8-E286AFC7BCA2}"/>
              </a:ext>
            </a:extLst>
          </p:cNvPr>
          <p:cNvSpPr txBox="1"/>
          <p:nvPr/>
        </p:nvSpPr>
        <p:spPr>
          <a:xfrm>
            <a:off x="561032" y="524815"/>
            <a:ext cx="7848872" cy="5909310"/>
          </a:xfrm>
          <a:prstGeom prst="rect">
            <a:avLst/>
          </a:prstGeom>
          <a:noFill/>
        </p:spPr>
        <p:txBody>
          <a:bodyPr wrap="square">
            <a:spAutoFit/>
          </a:bodyPr>
          <a:lstStyle/>
          <a:p>
            <a:endParaRPr lang="kk-KZ" sz="1800" dirty="0">
              <a:effectLst/>
              <a:latin typeface="Times New Roman" panose="02020603050405020304" pitchFamily="18" charset="0"/>
              <a:ea typeface="Times New Roman" panose="02020603050405020304" pitchFamily="18" charset="0"/>
            </a:endParaRPr>
          </a:p>
          <a:p>
            <a:endParaRPr lang="kk-KZ" dirty="0">
              <a:latin typeface="Times New Roman" panose="02020603050405020304" pitchFamily="18" charset="0"/>
              <a:ea typeface="Times New Roman" panose="02020603050405020304" pitchFamily="18" charset="0"/>
            </a:endParaRPr>
          </a:p>
          <a:p>
            <a:r>
              <a:rPr lang="kk-KZ" sz="1800" dirty="0">
                <a:effectLst/>
                <a:latin typeface="Times New Roman" panose="02020603050405020304" pitchFamily="18" charset="0"/>
                <a:ea typeface="Times New Roman" panose="02020603050405020304" pitchFamily="18" charset="0"/>
              </a:rPr>
              <a:t>Уақыт бойынша өзгермейтін  (</a:t>
            </a:r>
            <a:r>
              <a:rPr lang="kk-KZ" sz="1800" i="1" dirty="0">
                <a:effectLst/>
                <a:latin typeface="Times New Roman" panose="02020603050405020304" pitchFamily="18" charset="0"/>
                <a:ea typeface="Times New Roman" panose="02020603050405020304" pitchFamily="18" charset="0"/>
              </a:rPr>
              <a:t>I = const)</a:t>
            </a:r>
            <a:r>
              <a:rPr lang="kk-KZ" sz="1800" dirty="0">
                <a:effectLst/>
                <a:latin typeface="Times New Roman" panose="02020603050405020304" pitchFamily="18" charset="0"/>
                <a:ea typeface="Times New Roman" panose="02020603050405020304" pitchFamily="18" charset="0"/>
              </a:rPr>
              <a:t> токты - </a:t>
            </a:r>
            <a:r>
              <a:rPr lang="kk-KZ" sz="1800" i="1" dirty="0">
                <a:solidFill>
                  <a:srgbClr val="FF0000"/>
                </a:solidFill>
                <a:effectLst/>
                <a:latin typeface="Times New Roman" panose="02020603050405020304" pitchFamily="18" charset="0"/>
                <a:ea typeface="Times New Roman" panose="02020603050405020304" pitchFamily="18" charset="0"/>
              </a:rPr>
              <a:t>тұрақты ток</a:t>
            </a:r>
            <a:r>
              <a:rPr lang="kk-KZ" sz="1800" dirty="0">
                <a:solidFill>
                  <a:srgbClr val="FF0000"/>
                </a:solidFill>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деп атайды. Ток күшінің өлшем бірлігі БХЖ-де  - ампер (А). Бұл өлшем бірлік БХЖ-дегі негізгі бірліктердің бірі, ол екі токтың өзара әсерлесуі негізінде қабылданған. Токтың маңызды сипаттамаларының бірі – ток тығыздығы векторы </a:t>
            </a:r>
            <a:r>
              <a:rPr lang="en-US" i="1" dirty="0">
                <a:latin typeface="Times New Roman" panose="02020603050405020304" pitchFamily="18" charset="0"/>
                <a:ea typeface="Times New Roman" panose="02020603050405020304" pitchFamily="18" charset="0"/>
              </a:rPr>
              <a:t>j.</a:t>
            </a:r>
            <a:r>
              <a:rPr lang="kk-KZ" sz="1800" dirty="0">
                <a:effectLst/>
                <a:latin typeface="Times New Roman" panose="02020603050405020304" pitchFamily="18" charset="0"/>
                <a:ea typeface="Times New Roman" panose="02020603050405020304" pitchFamily="18" charset="0"/>
              </a:rPr>
              <a:t>  Ток тығыздығы векторы ток бағытымен бағытталған және оның сан мәні ток бағытына перпендикуляр </a:t>
            </a:r>
            <a:r>
              <a:rPr lang="kk-KZ" sz="1800" i="1" dirty="0">
                <a:effectLst/>
                <a:latin typeface="Times New Roman" panose="02020603050405020304" pitchFamily="18" charset="0"/>
                <a:ea typeface="Times New Roman" panose="02020603050405020304" pitchFamily="18" charset="0"/>
              </a:rPr>
              <a:t>dS</a:t>
            </a:r>
            <a:r>
              <a:rPr lang="kk-KZ" sz="1800" dirty="0">
                <a:effectLst/>
                <a:latin typeface="Times New Roman" panose="02020603050405020304" pitchFamily="18" charset="0"/>
                <a:ea typeface="Times New Roman" panose="02020603050405020304" pitchFamily="18" charset="0"/>
              </a:rPr>
              <a:t> ауданы арқылы өт</a:t>
            </a:r>
            <a:r>
              <a:rPr lang="kk-KZ" sz="1800" dirty="0">
                <a:effectLst/>
                <a:latin typeface="Times New Roman" panose="02020603050405020304" pitchFamily="18" charset="0"/>
                <a:ea typeface="Batang" panose="020B0503020000020004" pitchFamily="18" charset="-127"/>
              </a:rPr>
              <a:t>е</a:t>
            </a:r>
            <a:r>
              <a:rPr lang="kk-KZ" sz="1800" dirty="0">
                <a:effectLst/>
                <a:latin typeface="Times New Roman" panose="02020603050405020304" pitchFamily="18" charset="0"/>
                <a:ea typeface="Times New Roman" panose="02020603050405020304" pitchFamily="18" charset="0"/>
              </a:rPr>
              <a:t>тін </a:t>
            </a:r>
            <a:r>
              <a:rPr lang="kk-KZ" sz="1800" i="1" dirty="0">
                <a:effectLst/>
                <a:latin typeface="Times New Roman" panose="02020603050405020304" pitchFamily="18" charset="0"/>
                <a:ea typeface="Times New Roman" panose="02020603050405020304" pitchFamily="18" charset="0"/>
              </a:rPr>
              <a:t>dІ</a:t>
            </a:r>
            <a:r>
              <a:rPr lang="kk-KZ" sz="1800" dirty="0">
                <a:effectLst/>
                <a:latin typeface="Times New Roman" panose="02020603050405020304" pitchFamily="18" charset="0"/>
                <a:ea typeface="Times New Roman" panose="02020603050405020304" pitchFamily="18" charset="0"/>
              </a:rPr>
              <a:t> ток күшінің осы ауданға қатынасына тең</a:t>
            </a:r>
            <a:r>
              <a:rPr lang="kk-KZ" sz="1800" dirty="0">
                <a:effectLst/>
                <a:latin typeface="Times New Roman" panose="02020603050405020304" pitchFamily="18" charset="0"/>
                <a:ea typeface="Batang" panose="020B0503020000020004" pitchFamily="18" charset="-127"/>
              </a:rPr>
              <a:t> болады:</a:t>
            </a:r>
          </a:p>
          <a:p>
            <a:endParaRPr lang="kk-KZ" dirty="0">
              <a:latin typeface="Times New Roman" panose="02020603050405020304" pitchFamily="18" charset="0"/>
              <a:ea typeface="Batang" panose="020B0503020000020004" pitchFamily="18" charset="-127"/>
            </a:endParaRPr>
          </a:p>
          <a:p>
            <a:endParaRPr kumimoji="0" lang="kk-KZ" altLang="x-none"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 (5.2)</a:t>
            </a:r>
          </a:p>
          <a:p>
            <a:endParaRPr lang="kk-KZ" dirty="0">
              <a:latin typeface="Times New Roman" panose="02020603050405020304" pitchFamily="18" charset="0"/>
              <a:ea typeface="Times New Roman" panose="02020603050405020304" pitchFamily="18" charset="0"/>
              <a:cs typeface="Times New Roman" panose="02020603050405020304" pitchFamily="18" charset="0"/>
            </a:endParaRPr>
          </a:p>
          <a:p>
            <a:endParaRPr lang="kk-KZ" dirty="0">
              <a:latin typeface="Times New Roman" panose="02020603050405020304" pitchFamily="18" charset="0"/>
              <a:ea typeface="Times New Roman" panose="02020603050405020304" pitchFamily="18" charset="0"/>
              <a:cs typeface="Times New Roman" panose="02020603050405020304" pitchFamily="18" charset="0"/>
            </a:endParaRPr>
          </a:p>
          <a:p>
            <a:r>
              <a:rPr kumimoji="0" lang="kk-KZ" altLang="x-none"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Мұндағы </a:t>
            </a:r>
            <a:r>
              <a:rPr kumimoji="0" lang="en-US" altLang="x-none" sz="18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dS-dI</a:t>
            </a:r>
            <a:r>
              <a:rPr kumimoji="0" lang="en-US" altLang="x-none"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x-none"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kk-KZ" altLang="x-none" dirty="0">
                <a:latin typeface="Times New Roman" panose="02020603050405020304" pitchFamily="18" charset="0"/>
                <a:ea typeface="Times New Roman" panose="02020603050405020304" pitchFamily="18" charset="0"/>
                <a:cs typeface="Times New Roman" panose="02020603050405020304" pitchFamily="18" charset="0"/>
              </a:rPr>
              <a:t>о</a:t>
            </a:r>
            <a:r>
              <a:rPr kumimoji="0" lang="kk-KZ" altLang="x-none"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гы өтетін аудан</a:t>
            </a:r>
            <a:r>
              <a:rPr lang="en-US" altLang="x-none" dirty="0">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1800" dirty="0">
              <a:effectLst/>
              <a:latin typeface="Times New Roman" panose="02020603050405020304" pitchFamily="18" charset="0"/>
              <a:ea typeface="Batang" panose="020B0503020000020004" pitchFamily="18" charset="-127"/>
              <a:cs typeface="Times New Roman" panose="02020603050405020304" pitchFamily="18" charset="0"/>
            </a:endParaRPr>
          </a:p>
          <a:p>
            <a:endParaRPr lang="kk-KZ" dirty="0">
              <a:latin typeface="Times New Roman" panose="02020603050405020304" pitchFamily="18" charset="0"/>
              <a:ea typeface="Batang" panose="020B0503020000020004" pitchFamily="18" charset="-127"/>
            </a:endParaRPr>
          </a:p>
          <a:p>
            <a:endParaRPr lang="x-none" sz="1800" dirty="0">
              <a:effectLst/>
              <a:latin typeface="Times New Roman" panose="02020603050405020304" pitchFamily="18" charset="0"/>
              <a:ea typeface="Times New Roman" panose="02020603050405020304" pitchFamily="18" charset="0"/>
            </a:endParaRPr>
          </a:p>
          <a:p>
            <a:endParaRPr lang="kk-KZ" sz="1800" dirty="0">
              <a:effectLst/>
              <a:latin typeface="Times New Roman" panose="02020603050405020304" pitchFamily="18" charset="0"/>
              <a:ea typeface="Times New Roman" panose="02020603050405020304" pitchFamily="18" charset="0"/>
            </a:endParaRPr>
          </a:p>
          <a:p>
            <a:endParaRPr lang="kk-KZ" dirty="0">
              <a:latin typeface="Times New Roman" panose="02020603050405020304" pitchFamily="18" charset="0"/>
            </a:endParaRPr>
          </a:p>
          <a:p>
            <a:endParaRPr lang="x-none" dirty="0"/>
          </a:p>
        </p:txBody>
      </p:sp>
      <p:sp>
        <p:nvSpPr>
          <p:cNvPr id="56" name="Rectangle 50">
            <a:extLst>
              <a:ext uri="{FF2B5EF4-FFF2-40B4-BE49-F238E27FC236}">
                <a16:creationId xmlns="" xmlns:a16="http://schemas.microsoft.com/office/drawing/2014/main" id="{B27399A0-1D13-4235-82AD-748109E90275}"/>
              </a:ext>
            </a:extLst>
          </p:cNvPr>
          <p:cNvSpPr>
            <a:spLocks noChangeArrowheads="1"/>
          </p:cNvSpPr>
          <p:nvPr/>
        </p:nvSpPr>
        <p:spPr bwMode="auto">
          <a:xfrm>
            <a:off x="4439620" y="263351"/>
            <a:ext cx="23436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x-non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kk-KZ" altLang="x-none" sz="1800" b="0" i="0" u="none" strike="noStrike" cap="none" normalizeH="0" baseline="0" dirty="0">
              <a:ln>
                <a:noFill/>
              </a:ln>
              <a:solidFill>
                <a:schemeClr val="tx1"/>
              </a:solidFill>
              <a:effectLst/>
              <a:latin typeface="Arial" panose="020B0604020202020204" pitchFamily="34" charset="0"/>
            </a:endParaRPr>
          </a:p>
        </p:txBody>
      </p:sp>
      <p:sp>
        <p:nvSpPr>
          <p:cNvPr id="58" name="Rectangle 52">
            <a:extLst>
              <a:ext uri="{FF2B5EF4-FFF2-40B4-BE49-F238E27FC236}">
                <a16:creationId xmlns="" xmlns:a16="http://schemas.microsoft.com/office/drawing/2014/main" id="{EA7BC1B3-7EA3-4A97-AB1A-E4CFE1B97A1A}"/>
              </a:ext>
            </a:extLst>
          </p:cNvPr>
          <p:cNvSpPr>
            <a:spLocks noChangeArrowheads="1"/>
          </p:cNvSpPr>
          <p:nvPr/>
        </p:nvSpPr>
        <p:spPr bwMode="auto">
          <a:xfrm>
            <a:off x="4414774" y="860252"/>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x-non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kk-KZ" altLang="x-none" sz="1800" b="0" i="0" u="none" strike="noStrike" cap="none" normalizeH="0" baseline="0" dirty="0">
              <a:ln>
                <a:noFill/>
              </a:ln>
              <a:solidFill>
                <a:schemeClr val="tx1"/>
              </a:solidFill>
              <a:effectLst/>
              <a:latin typeface="Arial" panose="020B0604020202020204" pitchFamily="34" charset="0"/>
            </a:endParaRPr>
          </a:p>
        </p:txBody>
      </p:sp>
      <p:sp>
        <p:nvSpPr>
          <p:cNvPr id="60" name="Rectangle 54">
            <a:extLst>
              <a:ext uri="{FF2B5EF4-FFF2-40B4-BE49-F238E27FC236}">
                <a16:creationId xmlns="" xmlns:a16="http://schemas.microsoft.com/office/drawing/2014/main" id="{77660BC7-419B-4651-9D89-9039304283B4}"/>
              </a:ext>
            </a:extLst>
          </p:cNvPr>
          <p:cNvSpPr>
            <a:spLocks noChangeArrowheads="1"/>
          </p:cNvSpPr>
          <p:nvPr/>
        </p:nvSpPr>
        <p:spPr bwMode="auto">
          <a:xfrm>
            <a:off x="43100" y="17742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x-none"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kk-KZ" altLang="x-none" sz="1800" b="0" i="0" u="none" strike="noStrike" cap="none" normalizeH="0" baseline="0">
              <a:ln>
                <a:noFill/>
              </a:ln>
              <a:solidFill>
                <a:schemeClr val="tx1"/>
              </a:solidFill>
              <a:effectLst/>
              <a:latin typeface="Arial" panose="020B0604020202020204" pitchFamily="34" charset="0"/>
            </a:endParaRPr>
          </a:p>
        </p:txBody>
      </p:sp>
      <p:graphicFrame>
        <p:nvGraphicFramePr>
          <p:cNvPr id="61" name="Объект 60">
            <a:extLst>
              <a:ext uri="{FF2B5EF4-FFF2-40B4-BE49-F238E27FC236}">
                <a16:creationId xmlns="" xmlns:a16="http://schemas.microsoft.com/office/drawing/2014/main" id="{902AAC0E-F95A-4F08-8488-050940DE0A4C}"/>
              </a:ext>
            </a:extLst>
          </p:cNvPr>
          <p:cNvGraphicFramePr>
            <a:graphicFrameLocks noChangeAspect="1"/>
          </p:cNvGraphicFramePr>
          <p:nvPr>
            <p:extLst>
              <p:ext uri="{D42A27DB-BD31-4B8C-83A1-F6EECF244321}">
                <p14:modId xmlns:p14="http://schemas.microsoft.com/office/powerpoint/2010/main" val="3956864122"/>
              </p:ext>
            </p:extLst>
          </p:nvPr>
        </p:nvGraphicFramePr>
        <p:xfrm>
          <a:off x="2987824" y="3099711"/>
          <a:ext cx="1012690" cy="837157"/>
        </p:xfrm>
        <a:graphic>
          <a:graphicData uri="http://schemas.openxmlformats.org/presentationml/2006/ole">
            <mc:AlternateContent xmlns:mc="http://schemas.openxmlformats.org/markup-compatibility/2006">
              <mc:Choice xmlns:v="urn:schemas-microsoft-com:vml" Requires="v">
                <p:oleObj spid="_x0000_s2051" r:id="rId3" imgW="469696" imgH="393529" progId="Equation.3">
                  <p:embed/>
                </p:oleObj>
              </mc:Choice>
              <mc:Fallback>
                <p:oleObj r:id="rId3" imgW="469696" imgH="393529" progId="Equation.3">
                  <p:embed/>
                  <p:pic>
                    <p:nvPicPr>
                      <p:cNvPr id="0" name="Object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099711"/>
                        <a:ext cx="1012690" cy="837157"/>
                      </a:xfrm>
                      <a:prstGeom prst="rect">
                        <a:avLst/>
                      </a:prstGeom>
                      <a:noFill/>
                      <a:ln w="38100">
                        <a:solidFill>
                          <a:schemeClr val="accent1"/>
                        </a:solidFill>
                      </a:ln>
                    </p:spPr>
                  </p:pic>
                </p:oleObj>
              </mc:Fallback>
            </mc:AlternateContent>
          </a:graphicData>
        </a:graphic>
      </p:graphicFrame>
      <p:sp>
        <p:nvSpPr>
          <p:cNvPr id="62" name="Rectangle 56">
            <a:extLst>
              <a:ext uri="{FF2B5EF4-FFF2-40B4-BE49-F238E27FC236}">
                <a16:creationId xmlns="" xmlns:a16="http://schemas.microsoft.com/office/drawing/2014/main" id="{5EE9AB42-C9B1-4CED-9449-A80DF01DFF5A}"/>
              </a:ext>
            </a:extLst>
          </p:cNvPr>
          <p:cNvSpPr>
            <a:spLocks noChangeArrowheads="1"/>
          </p:cNvSpPr>
          <p:nvPr/>
        </p:nvSpPr>
        <p:spPr bwMode="auto">
          <a:xfrm>
            <a:off x="-108520" y="-130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sp>
        <p:nvSpPr>
          <p:cNvPr id="67" name="Rectangle 61">
            <a:extLst>
              <a:ext uri="{FF2B5EF4-FFF2-40B4-BE49-F238E27FC236}">
                <a16:creationId xmlns="" xmlns:a16="http://schemas.microsoft.com/office/drawing/2014/main" id="{F350B55C-7876-451E-A1AE-1FC245DE0874}"/>
              </a:ext>
            </a:extLst>
          </p:cNvPr>
          <p:cNvSpPr>
            <a:spLocks noChangeArrowheads="1"/>
          </p:cNvSpPr>
          <p:nvPr/>
        </p:nvSpPr>
        <p:spPr bwMode="auto">
          <a:xfrm>
            <a:off x="43100" y="1097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spTree>
    <p:extLst>
      <p:ext uri="{BB962C8B-B14F-4D97-AF65-F5344CB8AC3E}">
        <p14:creationId xmlns:p14="http://schemas.microsoft.com/office/powerpoint/2010/main" val="427136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59D343EB-C4D0-4421-B74C-7554809FD3C0}"/>
                  </a:ext>
                </a:extLst>
              </p:cNvPr>
              <p:cNvSpPr>
                <a:spLocks noGrp="1"/>
              </p:cNvSpPr>
              <p:nvPr>
                <p:ph sz="quarter" idx="1"/>
              </p:nvPr>
            </p:nvSpPr>
            <p:spPr>
              <a:xfrm>
                <a:off x="457200" y="620688"/>
                <a:ext cx="7931224" cy="6237312"/>
              </a:xfrm>
            </p:spPr>
            <p:txBody>
              <a:bodyPr>
                <a:normAutofit/>
              </a:bodyPr>
              <a:lstStyle/>
              <a:p>
                <a:pPr marL="0" indent="0">
                  <a:buNone/>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Егер ток кез келген аудан арқылы өтетін болса, онда</a:t>
                </a:r>
              </a:p>
              <a:p>
                <a:pPr marL="0" indent="0">
                  <a:buNone/>
                </a:pPr>
                <a:endParaRPr lang="kk-KZ"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x-non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US" sz="2000" dirty="0">
                    <a:effectLst/>
                    <a:latin typeface="Times New Roman" panose="02020603050405020304" pitchFamily="18" charset="0"/>
                    <a:ea typeface="Batang" panose="020B0503020000020004" pitchFamily="18" charset="-127"/>
                    <a:cs typeface="Times New Roman" panose="02020603050405020304" pitchFamily="18" charset="0"/>
                  </a:rPr>
                  <a:t>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Batang" panose="020B0503020000020004" pitchFamily="18" charset="-127"/>
                    <a:cs typeface="Times New Roman" panose="02020603050405020304" pitchFamily="18" charset="0"/>
                  </a:rPr>
                  <a:t> -</a:t>
                </a:r>
                <a:r>
                  <a:rPr lang="ru-RU" sz="2000" dirty="0">
                    <a:effectLst/>
                    <a:latin typeface="Times New Roman" panose="02020603050405020304" pitchFamily="18" charset="0"/>
                    <a:ea typeface="Batang" panose="020B0503020000020004" pitchFamily="18" charset="-127"/>
                    <a:cs typeface="Times New Roman" panose="02020603050405020304" pitchFamily="18" charset="0"/>
                  </a:rPr>
                  <a:t>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бетке нормаль бірлік вектор. </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ХБ</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Ж-де ток тығыздығының   өлшем бірлігі: </a:t>
                </a:r>
              </a:p>
              <a:p>
                <a:pPr marL="0" indent="0">
                  <a:buNone/>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j</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f>
                      <m:fPr>
                        <m:ctrlPr>
                          <a:rPr lang="en-US" sz="2000" i="1" smtClean="0">
                            <a:effectLst/>
                            <a:latin typeface="Cambria Math"/>
                          </a:rPr>
                        </m:ctrlPr>
                      </m:fPr>
                      <m:num>
                        <m:r>
                          <a:rPr lang="en-US" sz="2000" b="0" i="1" smtClean="0">
                            <a:effectLst/>
                            <a:latin typeface="Cambria Math" panose="02040503050406030204" pitchFamily="18" charset="0"/>
                          </a:rPr>
                          <m:t>𝐴</m:t>
                        </m:r>
                      </m:num>
                      <m:den>
                        <m:sSup>
                          <m:sSupPr>
                            <m:ctrlPr>
                              <a:rPr lang="kk-KZ" sz="2000" b="0" i="1" smtClean="0">
                                <a:effectLst/>
                                <a:latin typeface="Cambria Math"/>
                              </a:rPr>
                            </m:ctrlPr>
                          </m:sSupPr>
                          <m:e>
                            <m:r>
                              <a:rPr lang="ru-RU" sz="2000" b="0" i="1" smtClean="0">
                                <a:effectLst/>
                                <a:latin typeface="Cambria Math" panose="02040503050406030204" pitchFamily="18" charset="0"/>
                              </a:rPr>
                              <m:t>м</m:t>
                            </m:r>
                          </m:e>
                          <m:sup>
                            <m:r>
                              <a:rPr lang="ru-RU" sz="2000" b="0" i="1" smtClean="0">
                                <a:effectLst/>
                                <a:latin typeface="Cambria Math" panose="02040503050406030204" pitchFamily="18" charset="0"/>
                              </a:rPr>
                              <m:t>2</m:t>
                            </m:r>
                          </m:sup>
                        </m:sSup>
                      </m:den>
                    </m:f>
                    <m:r>
                      <a:rPr lang="ru-RU" sz="2000" b="0" i="1" smtClean="0">
                        <a:effectLst/>
                        <a:latin typeface="Cambria Math" panose="02040503050406030204" pitchFamily="18" charset="0"/>
                      </a:rPr>
                      <m:t>.</m:t>
                    </m:r>
                  </m:oMath>
                </a14:m>
                <a:endParaRPr lang="kk-KZ" sz="2000" i="1" dirty="0">
                  <a:effectLst/>
                  <a:latin typeface="Times New Roman" panose="02020603050405020304" pitchFamily="18" charset="0"/>
                  <a:ea typeface="Batang" panose="020B0503020000020004" pitchFamily="18" charset="-127"/>
                  <a:cs typeface="Times New Roman" panose="02020603050405020304" pitchFamily="18" charset="0"/>
                </a:endParaRPr>
              </a:p>
              <a:p>
                <a:pPr marL="0" indent="0">
                  <a:buNone/>
                </a:pPr>
                <a:r>
                  <a:rPr lang="ru-RU" sz="2000" dirty="0" err="1">
                    <a:latin typeface="Times New Roman" panose="02020603050405020304" pitchFamily="18" charset="0"/>
                    <a:cs typeface="Times New Roman" panose="02020603050405020304" pitchFamily="18" charset="0"/>
                  </a:rPr>
                  <a:t>Интегралдау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өткізгіштің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қимасы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алынады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Егер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өткізгіштегі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тығыздығы</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тоқ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уақытқа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тәуелді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өзгермесе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өткізгіштегі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стационарлы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аталады</a:t>
                </a:r>
                <a:r>
                  <a:rPr lang="ru-RU" sz="2000" dirty="0">
                    <a:latin typeface="Times New Roman" panose="02020603050405020304" pitchFamily="18" charset="0"/>
                    <a:cs typeface="Times New Roman" panose="02020603050405020304" pitchFamily="18" charset="0"/>
                  </a:rPr>
                  <a:t>. </a:t>
                </a:r>
              </a:p>
              <a:p>
                <a:pPr marL="0" indent="0">
                  <a:buNone/>
                </a:pPr>
                <a:r>
                  <a:rPr lang="ru-RU" sz="2000" dirty="0" err="1">
                    <a:latin typeface="Times New Roman" panose="02020603050405020304" pitchFamily="18" charset="0"/>
                    <a:cs typeface="Times New Roman" panose="02020603050405020304" pitchFamily="18" charset="0"/>
                  </a:rPr>
                  <a:t>Тұрақты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өткізгіштің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қималарындағы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күштері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бірдей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Шындығында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өткізгіштің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S1 </a:t>
                </a:r>
                <a:r>
                  <a:rPr lang="ru-RU" sz="2000" dirty="0" err="1">
                    <a:latin typeface="Times New Roman" panose="02020603050405020304" pitchFamily="18" charset="0"/>
                    <a:cs typeface="Times New Roman" panose="02020603050405020304" pitchFamily="18" charset="0"/>
                  </a:rPr>
                  <a:t>қималарындағы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күштері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әртүрлі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болса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онда</a:t>
                </a:r>
                <a:r>
                  <a:rPr lang="ru-RU" sz="2000" dirty="0">
                    <a:latin typeface="Times New Roman" panose="02020603050405020304" pitchFamily="18" charset="0"/>
                    <a:cs typeface="Times New Roman" panose="02020603050405020304" pitchFamily="18" charset="0"/>
                  </a:rPr>
                  <a:t> осы </a:t>
                </a:r>
                <a:r>
                  <a:rPr lang="ru-RU" sz="2000" dirty="0" err="1">
                    <a:latin typeface="Times New Roman" panose="02020603050405020304" pitchFamily="18" charset="0"/>
                    <a:cs typeface="Times New Roman" panose="02020603050405020304" pitchFamily="18" charset="0"/>
                  </a:rPr>
                  <a:t>қималардың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арасында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орналасқан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зарядтар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уақыт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өтуіне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байланысты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өзгереді</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S1 </a:t>
                </a:r>
                <a:r>
                  <a:rPr lang="ru-RU" sz="2000" dirty="0" err="1">
                    <a:latin typeface="Times New Roman" panose="02020603050405020304" pitchFamily="18" charset="0"/>
                    <a:cs typeface="Times New Roman" panose="02020603050405020304" pitchFamily="18" charset="0"/>
                  </a:rPr>
                  <a:t>бетіне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 </a:t>
                </a:r>
                <a:r>
                  <a:rPr lang="ru-RU" sz="2000" dirty="0" err="1">
                    <a:latin typeface="Times New Roman" panose="02020603050405020304" pitchFamily="18" charset="0"/>
                    <a:cs typeface="Times New Roman" panose="02020603050405020304" pitchFamily="18" charset="0"/>
                  </a:rPr>
                  <a:t>бетінен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шығатын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зарядтардың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шамалары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бірдей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өткізгіштің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ішіндегі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өрісі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болмайды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тоғы</a:t>
                </a:r>
                <a:r>
                  <a:rPr lang="ru-RU" sz="2000" dirty="0">
                    <a:latin typeface="Times New Roman" panose="02020603050405020304" pitchFamily="18" charset="0"/>
                    <a:cs typeface="Times New Roman" panose="02020603050405020304" pitchFamily="18" charset="0"/>
                  </a:rPr>
                  <a:t> бар </a:t>
                </a:r>
                <a:r>
                  <a:rPr lang="ru-RU" sz="2000" dirty="0" err="1">
                    <a:latin typeface="Times New Roman" panose="02020603050405020304" pitchFamily="18" charset="0"/>
                    <a:cs typeface="Times New Roman" panose="02020603050405020304" pitchFamily="18" charset="0"/>
                  </a:rPr>
                  <a:t>ортада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тұйық</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 </a:t>
                </a:r>
                <a:r>
                  <a:rPr lang="ru-RU" sz="2000" dirty="0" err="1">
                    <a:latin typeface="Times New Roman" panose="02020603050405020304" pitchFamily="18" charset="0"/>
                    <a:cs typeface="Times New Roman" panose="02020603050405020304" pitchFamily="18" charset="0"/>
                  </a:rPr>
                  <a:t>бетін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қарастырайық</a:t>
                </a:r>
                <a:r>
                  <a:rPr lang="ru-RU" sz="2000" dirty="0">
                    <a:latin typeface="Times New Roman" panose="02020603050405020304" pitchFamily="18" charset="0"/>
                    <a:cs typeface="Times New Roman" panose="02020603050405020304" pitchFamily="18" charset="0"/>
                  </a:rPr>
                  <a:t>. (1-сызба)</a:t>
                </a:r>
                <a:endParaRPr lang="x-none" sz="2000" dirty="0">
                  <a:latin typeface="Times New Roman" panose="02020603050405020304" pitchFamily="18" charset="0"/>
                  <a:cs typeface="Times New Roman" panose="02020603050405020304" pitchFamily="18" charset="0"/>
                </a:endParaRPr>
              </a:p>
            </p:txBody>
          </p:sp>
        </mc:Choice>
        <mc:Fallback xmlns="">
          <p:sp>
            <p:nvSpPr>
              <p:cNvPr id="3" name="Объект 2">
                <a:extLst>
                  <a:ext uri="{FF2B5EF4-FFF2-40B4-BE49-F238E27FC236}">
                    <a16:creationId xmlns:a16="http://schemas.microsoft.com/office/drawing/2014/main" id="{59D343EB-C4D0-4421-B74C-7554809FD3C0}"/>
                  </a:ext>
                </a:extLst>
              </p:cNvPr>
              <p:cNvSpPr>
                <a:spLocks noGrp="1" noRot="1" noChangeAspect="1" noMove="1" noResize="1" noEditPoints="1" noAdjustHandles="1" noChangeArrowheads="1" noChangeShapeType="1" noTextEdit="1"/>
              </p:cNvSpPr>
              <p:nvPr>
                <p:ph sz="quarter" idx="1"/>
              </p:nvPr>
            </p:nvSpPr>
            <p:spPr>
              <a:xfrm>
                <a:off x="457200" y="620688"/>
                <a:ext cx="7931224" cy="6237312"/>
              </a:xfrm>
              <a:blipFill>
                <a:blip r:embed="rId3"/>
                <a:stretch>
                  <a:fillRect l="-769" t="-587" r="-692"/>
                </a:stretch>
              </a:blipFill>
            </p:spPr>
            <p:txBody>
              <a:bodyPr/>
              <a:lstStyle/>
              <a:p>
                <a:r>
                  <a:rPr lang="ru-KZ">
                    <a:noFill/>
                  </a:rPr>
                  <a:t> </a:t>
                </a:r>
              </a:p>
            </p:txBody>
          </p:sp>
        </mc:Fallback>
      </mc:AlternateContent>
      <p:graphicFrame>
        <p:nvGraphicFramePr>
          <p:cNvPr id="4" name="Объект 3">
            <a:extLst>
              <a:ext uri="{FF2B5EF4-FFF2-40B4-BE49-F238E27FC236}">
                <a16:creationId xmlns="" xmlns:a16="http://schemas.microsoft.com/office/drawing/2014/main" id="{B5B97359-A4D9-42D1-924C-421E89E772FE}"/>
              </a:ext>
            </a:extLst>
          </p:cNvPr>
          <p:cNvGraphicFramePr>
            <a:graphicFrameLocks noChangeAspect="1"/>
          </p:cNvGraphicFramePr>
          <p:nvPr>
            <p:extLst>
              <p:ext uri="{D42A27DB-BD31-4B8C-83A1-F6EECF244321}">
                <p14:modId xmlns:p14="http://schemas.microsoft.com/office/powerpoint/2010/main" val="2603614740"/>
              </p:ext>
            </p:extLst>
          </p:nvPr>
        </p:nvGraphicFramePr>
        <p:xfrm>
          <a:off x="1979712" y="1693816"/>
          <a:ext cx="1651267" cy="446031"/>
        </p:xfrm>
        <a:graphic>
          <a:graphicData uri="http://schemas.openxmlformats.org/presentationml/2006/ole">
            <mc:AlternateContent xmlns:mc="http://schemas.openxmlformats.org/markup-compatibility/2006">
              <mc:Choice xmlns:v="urn:schemas-microsoft-com:vml" Requires="v">
                <p:oleObj spid="_x0000_s3076" r:id="rId4" imgW="1104900" imgH="292100" progId="Equation.3">
                  <p:embed/>
                </p:oleObj>
              </mc:Choice>
              <mc:Fallback>
                <p:oleObj r:id="rId4" imgW="1104900" imgH="292100" progId="Equation.3">
                  <p:embed/>
                  <p:pic>
                    <p:nvPicPr>
                      <p:cNvPr id="68" name="Объект 67">
                        <a:extLst>
                          <a:ext uri="{FF2B5EF4-FFF2-40B4-BE49-F238E27FC236}">
                            <a16:creationId xmlns="" xmlns:a16="http://schemas.microsoft.com/office/drawing/2014/main" id="{463EE02F-04DA-42E7-B306-F065804D3C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1693816"/>
                        <a:ext cx="1651267" cy="446031"/>
                      </a:xfrm>
                      <a:prstGeom prst="rect">
                        <a:avLst/>
                      </a:prstGeom>
                      <a:noFill/>
                    </p:spPr>
                  </p:pic>
                </p:oleObj>
              </mc:Fallback>
            </mc:AlternateContent>
          </a:graphicData>
        </a:graphic>
      </p:graphicFrame>
      <p:graphicFrame>
        <p:nvGraphicFramePr>
          <p:cNvPr id="5" name="Объект 4">
            <a:extLst>
              <a:ext uri="{FF2B5EF4-FFF2-40B4-BE49-F238E27FC236}">
                <a16:creationId xmlns="" xmlns:a16="http://schemas.microsoft.com/office/drawing/2014/main" id="{11435E89-9CED-46DD-BAA3-F68DB19ACC58}"/>
              </a:ext>
            </a:extLst>
          </p:cNvPr>
          <p:cNvGraphicFramePr>
            <a:graphicFrameLocks noChangeAspect="1"/>
          </p:cNvGraphicFramePr>
          <p:nvPr>
            <p:extLst>
              <p:ext uri="{D42A27DB-BD31-4B8C-83A1-F6EECF244321}">
                <p14:modId xmlns:p14="http://schemas.microsoft.com/office/powerpoint/2010/main" val="3362888312"/>
              </p:ext>
            </p:extLst>
          </p:nvPr>
        </p:nvGraphicFramePr>
        <p:xfrm>
          <a:off x="3203847" y="1217538"/>
          <a:ext cx="1584177" cy="476278"/>
        </p:xfrm>
        <a:graphic>
          <a:graphicData uri="http://schemas.openxmlformats.org/presentationml/2006/ole">
            <mc:AlternateContent xmlns:mc="http://schemas.openxmlformats.org/markup-compatibility/2006">
              <mc:Choice xmlns:v="urn:schemas-microsoft-com:vml" Requires="v">
                <p:oleObj spid="_x0000_s3077" r:id="rId6" imgW="622030" imgH="380835" progId="Equation.3">
                  <p:embed/>
                </p:oleObj>
              </mc:Choice>
              <mc:Fallback>
                <p:oleObj r:id="rId6" imgW="622030" imgH="380835" progId="Equation.3">
                  <p:embed/>
                  <p:pic>
                    <p:nvPicPr>
                      <p:cNvPr id="63" name="Объект 62">
                        <a:extLst>
                          <a:ext uri="{FF2B5EF4-FFF2-40B4-BE49-F238E27FC236}">
                            <a16:creationId xmlns="" xmlns:a16="http://schemas.microsoft.com/office/drawing/2014/main" id="{89B0E1CA-D7B6-4EB9-B11D-EE4954564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3847" y="1217538"/>
                        <a:ext cx="1584177" cy="476278"/>
                      </a:xfrm>
                      <a:prstGeom prst="rect">
                        <a:avLst/>
                      </a:prstGeom>
                      <a:noFill/>
                      <a:ln w="38100">
                        <a:solidFill>
                          <a:schemeClr val="accent1"/>
                        </a:solidFill>
                      </a:ln>
                    </p:spPr>
                  </p:pic>
                </p:oleObj>
              </mc:Fallback>
            </mc:AlternateContent>
          </a:graphicData>
        </a:graphic>
      </p:graphicFrame>
    </p:spTree>
    <p:extLst>
      <p:ext uri="{BB962C8B-B14F-4D97-AF65-F5344CB8AC3E}">
        <p14:creationId xmlns:p14="http://schemas.microsoft.com/office/powerpoint/2010/main" val="311728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 xmlns:a16="http://schemas.microsoft.com/office/drawing/2014/main" id="{308512B2-F4CD-4173-A6F1-C85A7E0C1759}"/>
              </a:ext>
            </a:extLst>
          </p:cNvPr>
          <p:cNvPicPr>
            <a:picLocks noGrp="1" noChangeAspect="1"/>
          </p:cNvPicPr>
          <p:nvPr>
            <p:ph sz="quarter" idx="1"/>
          </p:nvPr>
        </p:nvPicPr>
        <p:blipFill rotWithShape="1">
          <a:blip r:embed="rId2"/>
          <a:srcRect l="39674" t="24891" r="42005" b="52824"/>
          <a:stretch/>
        </p:blipFill>
        <p:spPr>
          <a:xfrm>
            <a:off x="2555776" y="188639"/>
            <a:ext cx="2354108" cy="1610705"/>
          </a:xfrm>
        </p:spPr>
      </p:pic>
      <p:sp>
        <p:nvSpPr>
          <p:cNvPr id="8" name="TextBox 7">
            <a:extLst>
              <a:ext uri="{FF2B5EF4-FFF2-40B4-BE49-F238E27FC236}">
                <a16:creationId xmlns="" xmlns:a16="http://schemas.microsoft.com/office/drawing/2014/main" id="{8C9ABBCC-86D6-43D9-9BB4-061E5890496E}"/>
              </a:ext>
            </a:extLst>
          </p:cNvPr>
          <p:cNvSpPr txBox="1"/>
          <p:nvPr/>
        </p:nvSpPr>
        <p:spPr>
          <a:xfrm>
            <a:off x="805428" y="1700808"/>
            <a:ext cx="8208912" cy="338554"/>
          </a:xfrm>
          <a:prstGeom prst="rect">
            <a:avLst/>
          </a:prstGeom>
          <a:noFill/>
        </p:spPr>
        <p:txBody>
          <a:bodyPr wrap="square">
            <a:spAutoFit/>
          </a:bodyPr>
          <a:lstStyle/>
          <a:p>
            <a:r>
              <a:rPr lang="ru-RU" sz="1600" dirty="0">
                <a:latin typeface="Times New Roman" panose="02020603050405020304" pitchFamily="18" charset="0"/>
                <a:cs typeface="Times New Roman" panose="02020603050405020304" pitchFamily="18" charset="0"/>
              </a:rPr>
              <a:t>1-сызба. </a:t>
            </a:r>
            <a:r>
              <a:rPr lang="en-US" sz="1600" dirty="0">
                <a:latin typeface="Times New Roman" panose="02020603050405020304" pitchFamily="18" charset="0"/>
                <a:cs typeface="Times New Roman" panose="02020603050405020304" pitchFamily="18" charset="0"/>
              </a:rPr>
              <a:t>S </a:t>
            </a:r>
            <a:r>
              <a:rPr lang="ru-RU" sz="1600" dirty="0" err="1">
                <a:latin typeface="Times New Roman" panose="02020603050405020304" pitchFamily="18" charset="0"/>
                <a:cs typeface="Times New Roman" panose="02020603050405020304" pitchFamily="18" charset="0"/>
              </a:rPr>
              <a:t>бетпен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шектелген</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V </a:t>
            </a:r>
            <a:r>
              <a:rPr lang="ru-RU" sz="1600" dirty="0" err="1">
                <a:latin typeface="Times New Roman" panose="02020603050405020304" pitchFamily="18" charset="0"/>
                <a:cs typeface="Times New Roman" panose="02020603050405020304" pitchFamily="18" charset="0"/>
              </a:rPr>
              <a:t>көлемнен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шығатын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зарядтың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шамасы</a:t>
            </a:r>
            <a:endParaRPr lang="x-none" sz="16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 xmlns:a16="http://schemas.microsoft.com/office/drawing/2014/main" id="{09BF1110-13A2-48ED-B244-8B8200AED16C}"/>
                  </a:ext>
                </a:extLst>
              </p:cNvPr>
              <p:cNvSpPr txBox="1"/>
              <p:nvPr/>
            </p:nvSpPr>
            <p:spPr>
              <a:xfrm>
                <a:off x="683568" y="2567077"/>
                <a:ext cx="7848872" cy="2278829"/>
              </a:xfrm>
              <a:prstGeom prst="rect">
                <a:avLst/>
              </a:prstGeom>
              <a:noFill/>
            </p:spPr>
            <p:txBody>
              <a:bodyPr wrap="square">
                <a:spAutoFit/>
              </a:bodyPr>
              <a:lstStyle/>
              <a:p>
                <a:r>
                  <a:rPr lang="en-US" dirty="0"/>
                  <a:t> </a:t>
                </a:r>
                <a14:m>
                  <m:oMath xmlns:m="http://schemas.openxmlformats.org/officeDocument/2006/math">
                    <m:nary>
                      <m:naryPr>
                        <m:chr m:val="∮"/>
                        <m:ctrlPr>
                          <a:rPr lang="en-US" i="1" smtClean="0">
                            <a:latin typeface="Cambria Math"/>
                          </a:rPr>
                        </m:ctrlPr>
                      </m:naryPr>
                      <m:sub>
                        <m:r>
                          <m:rPr>
                            <m:brk m:alnAt="23"/>
                          </m:rPr>
                          <a:rPr lang="en-US" b="0" i="1" smtClean="0">
                            <a:latin typeface="Cambria Math" panose="02040503050406030204" pitchFamily="18" charset="0"/>
                          </a:rPr>
                          <m:t>𝑆</m:t>
                        </m:r>
                      </m:sub>
                      <m:sup/>
                      <m:e>
                        <m:acc>
                          <m:accPr>
                            <m:chr m:val="⃗"/>
                            <m:ctrlPr>
                              <a:rPr lang="en-US" i="1" smtClean="0">
                                <a:latin typeface="Cambria Math"/>
                              </a:rPr>
                            </m:ctrlPr>
                          </m:accPr>
                          <m:e>
                            <m:r>
                              <a:rPr lang="en-US" b="0" i="1" smtClean="0">
                                <a:latin typeface="Cambria Math" panose="02040503050406030204" pitchFamily="18" charset="0"/>
                              </a:rPr>
                              <m:t>𝑗</m:t>
                            </m:r>
                          </m:e>
                        </m:acc>
                        <m:r>
                          <m:rPr>
                            <m:brk m:alnAt="23"/>
                          </m:rPr>
                          <a:rPr lang="en-US" b="0" i="1" smtClean="0">
                            <a:latin typeface="Cambria Math" panose="02040503050406030204" pitchFamily="18" charset="0"/>
                          </a:rPr>
                          <m:t>𝑑</m:t>
                        </m:r>
                        <m:acc>
                          <m:accPr>
                            <m:chr m:val="⃗"/>
                            <m:ctrlPr>
                              <a:rPr lang="en-US" b="0" i="1" smtClean="0">
                                <a:latin typeface="Cambria Math"/>
                              </a:rPr>
                            </m:ctrlPr>
                          </m:accPr>
                          <m:e>
                            <m:r>
                              <a:rPr lang="en-US" b="0" i="1" smtClean="0">
                                <a:latin typeface="Cambria Math" panose="02040503050406030204" pitchFamily="18" charset="0"/>
                              </a:rPr>
                              <m:t>𝑆</m:t>
                            </m:r>
                            <m:r>
                              <a:rPr lang="en-US" b="0" i="1" smtClean="0">
                                <a:latin typeface="Cambria Math" panose="02040503050406030204" pitchFamily="18" charset="0"/>
                              </a:rPr>
                              <m:t> </m:t>
                            </m:r>
                          </m:e>
                        </m:acc>
                      </m:e>
                    </m:nary>
                  </m:oMath>
                </a14:m>
                <a:r>
                  <a:rPr lang="en-US" dirty="0"/>
                  <a:t>     </a:t>
                </a:r>
                <a:r>
                  <a:rPr lang="ru-RU" dirty="0"/>
                  <a:t>интегралы </a:t>
                </a:r>
                <a:r>
                  <a:rPr lang="en-US" dirty="0"/>
                  <a:t>S </a:t>
                </a:r>
                <a:r>
                  <a:rPr lang="ru-RU" dirty="0" err="1"/>
                  <a:t>бетпен</a:t>
                </a:r>
                <a:r>
                  <a:rPr lang="ru-RU" dirty="0"/>
                  <a:t> </a:t>
                </a:r>
                <a:r>
                  <a:rPr lang="ru-RU" dirty="0" err="1"/>
                  <a:t>шектелген</a:t>
                </a:r>
                <a:r>
                  <a:rPr lang="ru-RU" dirty="0"/>
                  <a:t> </a:t>
                </a:r>
                <a:r>
                  <a:rPr lang="en-US" dirty="0"/>
                  <a:t>V </a:t>
                </a:r>
                <a:r>
                  <a:rPr lang="ru-RU" dirty="0" err="1"/>
                  <a:t>көлемнен</a:t>
                </a:r>
                <a:r>
                  <a:rPr lang="ru-RU" dirty="0"/>
                  <a:t> </a:t>
                </a:r>
                <a:r>
                  <a:rPr lang="ru-RU" dirty="0" err="1"/>
                  <a:t>бірлік</a:t>
                </a:r>
                <a:r>
                  <a:rPr lang="ru-RU" dirty="0"/>
                  <a:t> </a:t>
                </a:r>
                <a:r>
                  <a:rPr lang="ru-RU" dirty="0" err="1"/>
                  <a:t>уақытта</a:t>
                </a:r>
                <a:r>
                  <a:rPr lang="ru-RU" dirty="0"/>
                  <a:t> </a:t>
                </a:r>
                <a:r>
                  <a:rPr lang="ru-RU" dirty="0" err="1"/>
                  <a:t>шығатын</a:t>
                </a:r>
                <a:r>
                  <a:rPr lang="ru-RU" dirty="0"/>
                  <a:t> </a:t>
                </a:r>
                <a:r>
                  <a:rPr lang="ru-RU" dirty="0" err="1"/>
                  <a:t>зарядтың</a:t>
                </a:r>
                <a:r>
                  <a:rPr lang="ru-RU" dirty="0"/>
                  <a:t> </a:t>
                </a:r>
                <a:r>
                  <a:rPr lang="ru-RU" dirty="0" err="1"/>
                  <a:t>шамасын</a:t>
                </a:r>
                <a:r>
                  <a:rPr lang="ru-RU" dirty="0"/>
                  <a:t> </a:t>
                </a:r>
                <a:r>
                  <a:rPr lang="ru-RU" dirty="0" err="1"/>
                  <a:t>береді</a:t>
                </a:r>
                <a:r>
                  <a:rPr lang="ru-RU" dirty="0"/>
                  <a:t>. </a:t>
                </a:r>
                <a:r>
                  <a:rPr lang="ru-RU" dirty="0" err="1"/>
                  <a:t>Зарядтардың</a:t>
                </a:r>
                <a:r>
                  <a:rPr lang="ru-RU" dirty="0"/>
                  <a:t> </a:t>
                </a:r>
                <a:r>
                  <a:rPr lang="ru-RU" dirty="0" err="1"/>
                  <a:t>сақталу</a:t>
                </a:r>
                <a:r>
                  <a:rPr lang="ru-RU" dirty="0"/>
                  <a:t> </a:t>
                </a:r>
                <a:r>
                  <a:rPr lang="ru-RU" dirty="0" err="1"/>
                  <a:t>заңы</a:t>
                </a:r>
                <a:r>
                  <a:rPr lang="ru-RU" dirty="0"/>
                  <a:t> </a:t>
                </a:r>
                <a:r>
                  <a:rPr lang="ru-RU" dirty="0" err="1"/>
                  <a:t>бойынша</a:t>
                </a:r>
                <a:r>
                  <a:rPr lang="ru-RU" dirty="0"/>
                  <a:t> </a:t>
                </a:r>
                <a:r>
                  <a:rPr lang="ru-RU" dirty="0" err="1"/>
                  <a:t>бұл</a:t>
                </a:r>
                <a:r>
                  <a:rPr lang="ru-RU" dirty="0"/>
                  <a:t> </a:t>
                </a:r>
                <a:r>
                  <a:rPr lang="ru-RU" dirty="0" err="1"/>
                  <a:t>шама</a:t>
                </a:r>
                <a:r>
                  <a:rPr lang="ru-RU" dirty="0"/>
                  <a:t> </a:t>
                </a:r>
                <a:r>
                  <a:rPr lang="en-US" dirty="0"/>
                  <a:t>V </a:t>
                </a:r>
                <a:r>
                  <a:rPr lang="ru-RU" dirty="0" err="1"/>
                  <a:t>көлемдегі</a:t>
                </a:r>
                <a:r>
                  <a:rPr lang="ru-RU" dirty="0"/>
                  <a:t> </a:t>
                </a:r>
                <a:r>
                  <a:rPr lang="ru-RU" dirty="0" err="1"/>
                  <a:t>зарядтың</a:t>
                </a:r>
                <a:r>
                  <a:rPr lang="ru-RU" dirty="0"/>
                  <a:t> </a:t>
                </a:r>
                <a:r>
                  <a:rPr lang="ru-RU" dirty="0" err="1"/>
                  <a:t>кему</a:t>
                </a:r>
                <a:r>
                  <a:rPr lang="ru-RU" dirty="0"/>
                  <a:t> </a:t>
                </a:r>
                <a:r>
                  <a:rPr lang="ru-RU" dirty="0" err="1"/>
                  <a:t>жылдамдығына</a:t>
                </a:r>
                <a:r>
                  <a:rPr lang="ru-RU" dirty="0"/>
                  <a:t> </a:t>
                </a:r>
                <a:r>
                  <a:rPr lang="ru-RU" dirty="0" err="1"/>
                  <a:t>тең</a:t>
                </a:r>
                <a:r>
                  <a:rPr lang="ru-RU" dirty="0"/>
                  <a:t>:</a:t>
                </a:r>
                <a:endParaRPr lang="en-US" dirty="0"/>
              </a:p>
              <a:p>
                <a14:m>
                  <m:oMath xmlns:m="http://schemas.openxmlformats.org/officeDocument/2006/math">
                    <m:nary>
                      <m:naryPr>
                        <m:chr m:val="∮"/>
                        <m:ctrlPr>
                          <a:rPr lang="en-US" i="1">
                            <a:latin typeface="Cambria Math"/>
                          </a:rPr>
                        </m:ctrlPr>
                      </m:naryPr>
                      <m:sub>
                        <m:r>
                          <m:rPr>
                            <m:brk m:alnAt="23"/>
                          </m:rPr>
                          <a:rPr lang="en-US" i="1">
                            <a:latin typeface="Cambria Math" panose="02040503050406030204" pitchFamily="18" charset="0"/>
                          </a:rPr>
                          <m:t>𝑆</m:t>
                        </m:r>
                      </m:sub>
                      <m:sup/>
                      <m:e>
                        <m:acc>
                          <m:accPr>
                            <m:chr m:val="⃗"/>
                            <m:ctrlPr>
                              <a:rPr lang="en-US" i="1">
                                <a:latin typeface="Cambria Math"/>
                              </a:rPr>
                            </m:ctrlPr>
                          </m:accPr>
                          <m:e>
                            <m:r>
                              <a:rPr lang="en-US" i="1">
                                <a:latin typeface="Cambria Math" panose="02040503050406030204" pitchFamily="18" charset="0"/>
                              </a:rPr>
                              <m:t>𝑗</m:t>
                            </m:r>
                          </m:e>
                        </m:acc>
                        <m:r>
                          <m:rPr>
                            <m:brk m:alnAt="23"/>
                          </m:rPr>
                          <a:rPr lang="en-US" i="1">
                            <a:latin typeface="Cambria Math" panose="02040503050406030204" pitchFamily="18" charset="0"/>
                          </a:rPr>
                          <m:t>𝑑</m:t>
                        </m:r>
                        <m:acc>
                          <m:accPr>
                            <m:chr m:val="⃗"/>
                            <m:ctrlPr>
                              <a:rPr lang="en-US" i="1">
                                <a:latin typeface="Cambria Math"/>
                              </a:rPr>
                            </m:ctrlPr>
                          </m:accPr>
                          <m:e>
                            <m:r>
                              <a:rPr lang="en-US" i="1">
                                <a:latin typeface="Cambria Math" panose="02040503050406030204" pitchFamily="18" charset="0"/>
                              </a:rPr>
                              <m:t>𝑆</m:t>
                            </m:r>
                            <m:r>
                              <a:rPr lang="en-US" i="1">
                                <a:latin typeface="Cambria Math" panose="02040503050406030204" pitchFamily="18" charset="0"/>
                              </a:rPr>
                              <m:t> </m:t>
                            </m:r>
                          </m:e>
                        </m:acc>
                      </m:e>
                    </m:nary>
                  </m:oMath>
                </a14:m>
                <a:r>
                  <a:rPr lang="en-US" dirty="0"/>
                  <a:t>= - </a:t>
                </a:r>
                <a14:m>
                  <m:oMath xmlns:m="http://schemas.openxmlformats.org/officeDocument/2006/math">
                    <m:f>
                      <m:fPr>
                        <m:ctrlPr>
                          <a:rPr lang="en-US" i="1" dirty="0" smtClean="0">
                            <a:latin typeface="Cambria Math"/>
                          </a:rPr>
                        </m:ctrlPr>
                      </m:fPr>
                      <m:num>
                        <m:r>
                          <a:rPr lang="en-US" b="0" i="1" dirty="0" smtClean="0">
                            <a:latin typeface="Cambria Math" panose="02040503050406030204" pitchFamily="18" charset="0"/>
                          </a:rPr>
                          <m:t>𝑑𝑞</m:t>
                        </m:r>
                      </m:num>
                      <m:den>
                        <m:r>
                          <a:rPr lang="en-US" b="0" i="1" dirty="0" smtClean="0">
                            <a:latin typeface="Cambria Math" panose="02040503050406030204" pitchFamily="18" charset="0"/>
                          </a:rPr>
                          <m:t>𝑑𝑡</m:t>
                        </m:r>
                      </m:den>
                    </m:f>
                  </m:oMath>
                </a14:m>
                <a:endParaRPr lang="en-US" dirty="0"/>
              </a:p>
              <a:p>
                <a:endParaRPr lang="en-US" dirty="0"/>
              </a:p>
              <a:p>
                <a:endParaRPr lang="en-US" dirty="0"/>
              </a:p>
              <a:p>
                <a:endParaRPr lang="x-none" dirty="0"/>
              </a:p>
            </p:txBody>
          </p:sp>
        </mc:Choice>
        <mc:Fallback xmlns="">
          <p:sp>
            <p:nvSpPr>
              <p:cNvPr id="10" name="TextBox 9">
                <a:extLst>
                  <a:ext uri="{FF2B5EF4-FFF2-40B4-BE49-F238E27FC236}">
                    <a16:creationId xmlns:a16="http://schemas.microsoft.com/office/drawing/2014/main" id="{09BF1110-13A2-48ED-B244-8B8200AED16C}"/>
                  </a:ext>
                </a:extLst>
              </p:cNvPr>
              <p:cNvSpPr txBox="1">
                <a:spLocks noRot="1" noChangeAspect="1" noMove="1" noResize="1" noEditPoints="1" noAdjustHandles="1" noChangeArrowheads="1" noChangeShapeType="1" noTextEdit="1"/>
              </p:cNvSpPr>
              <p:nvPr/>
            </p:nvSpPr>
            <p:spPr>
              <a:xfrm>
                <a:off x="683568" y="2567077"/>
                <a:ext cx="7848872" cy="2278829"/>
              </a:xfrm>
              <a:prstGeom prst="rect">
                <a:avLst/>
              </a:prstGeom>
              <a:blipFill>
                <a:blip r:embed="rId3"/>
                <a:stretch>
                  <a:fillRect l="-5202" t="-20588"/>
                </a:stretch>
              </a:blipFill>
            </p:spPr>
            <p:txBody>
              <a:bodyPr/>
              <a:lstStyle/>
              <a:p>
                <a:r>
                  <a:rPr lang="ru-KZ">
                    <a:noFill/>
                  </a:rPr>
                  <a:t> </a:t>
                </a:r>
              </a:p>
            </p:txBody>
          </p:sp>
        </mc:Fallback>
      </mc:AlternateContent>
    </p:spTree>
    <p:extLst>
      <p:ext uri="{BB962C8B-B14F-4D97-AF65-F5344CB8AC3E}">
        <p14:creationId xmlns:p14="http://schemas.microsoft.com/office/powerpoint/2010/main" val="386278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A5ED70B-76D0-4874-AA6C-1C02B616691F}"/>
              </a:ext>
            </a:extLst>
          </p:cNvPr>
          <p:cNvSpPr>
            <a:spLocks noGrp="1"/>
          </p:cNvSpPr>
          <p:nvPr>
            <p:ph type="title"/>
          </p:nvPr>
        </p:nvSpPr>
        <p:spPr/>
        <p:txBody>
          <a:bodyPr/>
          <a:lstStyle/>
          <a:p>
            <a:endParaRPr lang="x-none"/>
          </a:p>
        </p:txBody>
      </p:sp>
      <p:sp>
        <p:nvSpPr>
          <p:cNvPr id="3" name="Объект 2">
            <a:extLst>
              <a:ext uri="{FF2B5EF4-FFF2-40B4-BE49-F238E27FC236}">
                <a16:creationId xmlns="" xmlns:a16="http://schemas.microsoft.com/office/drawing/2014/main" id="{FA09D5CF-A952-4D43-9FB9-A3D457A0E523}"/>
              </a:ext>
            </a:extLst>
          </p:cNvPr>
          <p:cNvSpPr>
            <a:spLocks noGrp="1"/>
          </p:cNvSpPr>
          <p:nvPr>
            <p:ph sz="quarter" idx="1"/>
          </p:nvPr>
        </p:nvSpPr>
        <p:spPr/>
        <p:txBody>
          <a:bodyPr/>
          <a:lstStyle/>
          <a:p>
            <a:r>
              <a:rPr lang="kk-KZ" sz="2400" dirty="0">
                <a:effectLst/>
                <a:latin typeface="Times New Roman" panose="02020603050405020304" pitchFamily="18" charset="0"/>
                <a:ea typeface="Times New Roman" panose="02020603050405020304" pitchFamily="18" charset="0"/>
              </a:rPr>
              <a:t>Сонымен, өткізгіштік тогының болуының қажетті шарты – қарастырылып отырған ортада еркін электр зарядын тасымалдаушылардың (зарядталған бөлшектердің) және электр өрісінің болуы. П. Друде анықтап, Г. Лоренц дамытқан металдардың өткізгіштігінің  классикалық электрондық теориясы тәжірибелік жолмен ұсынылған электр тогының негізгі заңдарын: Ом және Джоуль-Ленц заңдарын алуға мүмкіндік берді</a:t>
            </a:r>
            <a:endParaRPr lang="x-none" dirty="0"/>
          </a:p>
        </p:txBody>
      </p:sp>
    </p:spTree>
    <p:extLst>
      <p:ext uri="{BB962C8B-B14F-4D97-AF65-F5344CB8AC3E}">
        <p14:creationId xmlns:p14="http://schemas.microsoft.com/office/powerpoint/2010/main" val="553206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DAF81E4-D715-466C-8DE7-EE860967578E}"/>
              </a:ext>
            </a:extLst>
          </p:cNvPr>
          <p:cNvSpPr>
            <a:spLocks noGrp="1"/>
          </p:cNvSpPr>
          <p:nvPr>
            <p:ph type="title"/>
          </p:nvPr>
        </p:nvSpPr>
        <p:spPr/>
        <p:txBody>
          <a:bodyPr>
            <a:normAutofit/>
          </a:bodyPr>
          <a:lstStyle/>
          <a:p>
            <a:r>
              <a:rPr lang="kk-KZ" sz="2400" b="1" dirty="0">
                <a:effectLst/>
                <a:latin typeface="Times New Roman KK EK"/>
                <a:ea typeface="Times New Roman" panose="02020603050405020304" pitchFamily="18" charset="0"/>
              </a:rPr>
              <a:t>2. </a:t>
            </a:r>
            <a:r>
              <a:rPr lang="ca-ES" sz="2400" b="1" dirty="0">
                <a:effectLst/>
                <a:latin typeface="Times New Roman KK EK"/>
                <a:ea typeface="Times New Roman" panose="02020603050405020304" pitchFamily="18" charset="0"/>
              </a:rPr>
              <a:t>Ом заңының дифференциалдық түрі</a:t>
            </a:r>
            <a:r>
              <a:rPr lang="x-none" sz="2400" dirty="0">
                <a:effectLst/>
                <a:latin typeface="Times New Roman" panose="02020603050405020304" pitchFamily="18" charset="0"/>
                <a:ea typeface="Times New Roman" panose="02020603050405020304" pitchFamily="18" charset="0"/>
              </a:rPr>
              <a:t/>
            </a:r>
            <a:br>
              <a:rPr lang="x-none" sz="2400" dirty="0">
                <a:effectLst/>
                <a:latin typeface="Times New Roman" panose="02020603050405020304" pitchFamily="18" charset="0"/>
                <a:ea typeface="Times New Roman" panose="02020603050405020304" pitchFamily="18" charset="0"/>
              </a:rPr>
            </a:br>
            <a:endParaRPr lang="x-none" sz="3600"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3B64E8EB-4A28-4479-8F7D-4F64173A92C9}"/>
                  </a:ext>
                </a:extLst>
              </p:cNvPr>
              <p:cNvSpPr>
                <a:spLocks noGrp="1"/>
              </p:cNvSpPr>
              <p:nvPr>
                <p:ph sz="quarter" idx="1"/>
              </p:nvPr>
            </p:nvSpPr>
            <p:spPr>
              <a:xfrm>
                <a:off x="276672" y="1462088"/>
                <a:ext cx="7467600" cy="4873752"/>
              </a:xfrm>
            </p:spPr>
            <p:txBody>
              <a:bodyPr/>
              <a:lstStyle/>
              <a:p>
                <a:r>
                  <a:rPr lang="kk-KZ" sz="1800" dirty="0">
                    <a:effectLst/>
                    <a:latin typeface="Times New Roman" panose="02020603050405020304" pitchFamily="18" charset="0"/>
                    <a:ea typeface="Times New Roman" panose="02020603050405020304" pitchFamily="18" charset="0"/>
                  </a:rPr>
                  <a:t>Ток тығыздығы үшін Ом заңының өрнегі келесі түрде жазылады: </a:t>
                </a:r>
                <a:endParaRPr lang="x-none" sz="1800" dirty="0">
                  <a:effectLst/>
                  <a:latin typeface="Times New Roman" panose="02020603050405020304" pitchFamily="18" charset="0"/>
                  <a:ea typeface="Times New Roman" panose="02020603050405020304" pitchFamily="18" charset="0"/>
                </a:endParaRPr>
              </a:p>
              <a:p>
                <a:pPr marL="0" indent="0">
                  <a:buNone/>
                </a:pPr>
                <a:r>
                  <a:rPr lang="ru-RU" dirty="0"/>
                  <a:t>                                                               </a:t>
                </a:r>
                <a:r>
                  <a:rPr lang="kk-KZ" sz="1800" dirty="0">
                    <a:effectLst/>
                    <a:latin typeface="Times New Roman" panose="02020603050405020304" pitchFamily="18" charset="0"/>
                    <a:ea typeface="Times New Roman" panose="02020603050405020304" pitchFamily="18" charset="0"/>
                  </a:rPr>
                  <a:t>(5.3)</a:t>
                </a:r>
              </a:p>
              <a:p>
                <a:pPr marL="0" indent="0">
                  <a:buNone/>
                </a:pPr>
                <a:endParaRPr lang="kk-KZ" sz="1800" dirty="0">
                  <a:latin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мұндағы   </a:t>
                </a:r>
                <a14:m>
                  <m:oMath xmlns:m="http://schemas.openxmlformats.org/officeDocument/2006/math">
                    <m:r>
                      <a:rPr lang="ru-RU" sz="1800" b="0" i="0" smtClean="0">
                        <a:latin typeface="Cambria Math" panose="02040503050406030204" pitchFamily="18" charset="0"/>
                        <a:cs typeface="Times New Roman" panose="02020603050405020304" pitchFamily="18" charset="0"/>
                      </a:rPr>
                      <m:t>     </m:t>
                    </m:r>
                    <m:r>
                      <m:rPr>
                        <m:nor/>
                      </m:rPr>
                      <a:rPr lang="kk-KZ" sz="1800">
                        <a:latin typeface="Times New Roman" panose="02020603050405020304" pitchFamily="18" charset="0"/>
                        <a:cs typeface="Times New Roman" panose="02020603050405020304" pitchFamily="18" charset="0"/>
                      </a:rPr>
                      <m:t>және</m:t>
                    </m:r>
                  </m:oMath>
                </a14:m>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векторларының</a:t>
                </a:r>
                <a:r>
                  <a:rPr lang="kk-KZ" sz="1800" dirty="0">
                    <a:effectLst/>
                    <a:latin typeface="Times New Roman" panose="02020603050405020304" pitchFamily="18" charset="0"/>
                    <a:ea typeface="Times New Roman" panose="02020603050405020304" pitchFamily="18" charset="0"/>
                  </a:rPr>
                  <a:t> бағыттары бірдей болғандықтан, соңғы өрнекті мына түрде жазуға болады:</a:t>
                </a:r>
              </a:p>
              <a:p>
                <a:pPr marL="0" indent="0">
                  <a:buNone/>
                </a:pPr>
                <a:endParaRPr lang="kk-KZ" sz="1800" dirty="0">
                  <a:latin typeface="Times New Roman" panose="02020603050405020304" pitchFamily="18" charset="0"/>
                </a:endParaRPr>
              </a:p>
              <a:p>
                <a:pPr marL="0" indent="0">
                  <a:buNone/>
                </a:pPr>
                <a:r>
                  <a:rPr lang="kk-KZ" sz="1800" dirty="0">
                    <a:effectLst/>
                    <a:latin typeface="Times New Roman" panose="02020603050405020304" pitchFamily="18" charset="0"/>
                    <a:ea typeface="Times New Roman" panose="02020603050405020304" pitchFamily="18" charset="0"/>
                  </a:rPr>
                  <a:t>                                                                                                (5.4)</a:t>
                </a:r>
                <a:endParaRPr lang="x-none" dirty="0"/>
              </a:p>
            </p:txBody>
          </p:sp>
        </mc:Choice>
        <mc:Fallback xmlns="">
          <p:sp>
            <p:nvSpPr>
              <p:cNvPr id="3" name="Объект 2">
                <a:extLst>
                  <a:ext uri="{FF2B5EF4-FFF2-40B4-BE49-F238E27FC236}">
                    <a16:creationId xmlns:a16="http://schemas.microsoft.com/office/drawing/2014/main" id="{3B64E8EB-4A28-4479-8F7D-4F64173A92C9}"/>
                  </a:ext>
                </a:extLst>
              </p:cNvPr>
              <p:cNvSpPr>
                <a:spLocks noGrp="1" noRot="1" noChangeAspect="1" noMove="1" noResize="1" noEditPoints="1" noAdjustHandles="1" noChangeArrowheads="1" noChangeShapeType="1" noTextEdit="1"/>
              </p:cNvSpPr>
              <p:nvPr>
                <p:ph sz="quarter" idx="1"/>
              </p:nvPr>
            </p:nvSpPr>
            <p:spPr>
              <a:xfrm>
                <a:off x="276672" y="1462088"/>
                <a:ext cx="7467600" cy="4873752"/>
              </a:xfrm>
              <a:blipFill>
                <a:blip r:embed="rId3"/>
                <a:stretch>
                  <a:fillRect l="-653" t="-751"/>
                </a:stretch>
              </a:blipFill>
            </p:spPr>
            <p:txBody>
              <a:bodyPr/>
              <a:lstStyle/>
              <a:p>
                <a:r>
                  <a:rPr lang="ru-KZ">
                    <a:noFill/>
                  </a:rPr>
                  <a:t> </a:t>
                </a:r>
              </a:p>
            </p:txBody>
          </p:sp>
        </mc:Fallback>
      </mc:AlternateContent>
      <p:sp>
        <p:nvSpPr>
          <p:cNvPr id="4" name="Rectangle 2">
            <a:extLst>
              <a:ext uri="{FF2B5EF4-FFF2-40B4-BE49-F238E27FC236}">
                <a16:creationId xmlns="" xmlns:a16="http://schemas.microsoft.com/office/drawing/2014/main" id="{280ECB25-C9E5-402B-8892-1D311E0EE045}"/>
              </a:ext>
            </a:extLst>
          </p:cNvPr>
          <p:cNvSpPr>
            <a:spLocks noChangeArrowheads="1"/>
          </p:cNvSpPr>
          <p:nvPr/>
        </p:nvSpPr>
        <p:spPr bwMode="auto">
          <a:xfrm>
            <a:off x="-180528" y="-1381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5" name="Объект 4">
            <a:extLst>
              <a:ext uri="{FF2B5EF4-FFF2-40B4-BE49-F238E27FC236}">
                <a16:creationId xmlns="" xmlns:a16="http://schemas.microsoft.com/office/drawing/2014/main" id="{E6E57649-82C6-480F-AE41-3063F2A415DA}"/>
              </a:ext>
            </a:extLst>
          </p:cNvPr>
          <p:cNvGraphicFramePr>
            <a:graphicFrameLocks noChangeAspect="1"/>
          </p:cNvGraphicFramePr>
          <p:nvPr>
            <p:extLst>
              <p:ext uri="{D42A27DB-BD31-4B8C-83A1-F6EECF244321}">
                <p14:modId xmlns:p14="http://schemas.microsoft.com/office/powerpoint/2010/main" val="122507516"/>
              </p:ext>
            </p:extLst>
          </p:nvPr>
        </p:nvGraphicFramePr>
        <p:xfrm>
          <a:off x="2400400" y="1914902"/>
          <a:ext cx="1152128" cy="558868"/>
        </p:xfrm>
        <a:graphic>
          <a:graphicData uri="http://schemas.openxmlformats.org/presentationml/2006/ole">
            <mc:AlternateContent xmlns:mc="http://schemas.openxmlformats.org/markup-compatibility/2006">
              <mc:Choice xmlns:v="urn:schemas-microsoft-com:vml" Requires="v">
                <p:oleObj spid="_x0000_s4102" r:id="rId4" imgW="850531" imgH="418918" progId="Equation.3">
                  <p:embed/>
                </p:oleObj>
              </mc:Choice>
              <mc:Fallback>
                <p:oleObj r:id="rId4" imgW="850531" imgH="418918"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0400" y="1914902"/>
                        <a:ext cx="1152128" cy="558868"/>
                      </a:xfrm>
                      <a:prstGeom prst="rect">
                        <a:avLst/>
                      </a:prstGeom>
                      <a:noFill/>
                      <a:ln w="38100">
                        <a:solidFill>
                          <a:schemeClr val="accent1"/>
                        </a:solidFill>
                      </a:ln>
                    </p:spPr>
                  </p:pic>
                </p:oleObj>
              </mc:Fallback>
            </mc:AlternateContent>
          </a:graphicData>
        </a:graphic>
      </p:graphicFrame>
      <p:sp>
        <p:nvSpPr>
          <p:cNvPr id="11" name="Rectangle 9">
            <a:extLst>
              <a:ext uri="{FF2B5EF4-FFF2-40B4-BE49-F238E27FC236}">
                <a16:creationId xmlns="" xmlns:a16="http://schemas.microsoft.com/office/drawing/2014/main" id="{F7829F01-DF19-4E56-AC6E-B5A67A7F642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13" name="Объект 12">
            <a:extLst>
              <a:ext uri="{FF2B5EF4-FFF2-40B4-BE49-F238E27FC236}">
                <a16:creationId xmlns="" xmlns:a16="http://schemas.microsoft.com/office/drawing/2014/main" id="{31EEF4D6-62AF-46D9-A056-5424C77E90F7}"/>
              </a:ext>
            </a:extLst>
          </p:cNvPr>
          <p:cNvGraphicFramePr>
            <a:graphicFrameLocks noChangeAspect="1"/>
          </p:cNvGraphicFramePr>
          <p:nvPr>
            <p:extLst>
              <p:ext uri="{D42A27DB-BD31-4B8C-83A1-F6EECF244321}">
                <p14:modId xmlns:p14="http://schemas.microsoft.com/office/powerpoint/2010/main" val="777184348"/>
              </p:ext>
            </p:extLst>
          </p:nvPr>
        </p:nvGraphicFramePr>
        <p:xfrm>
          <a:off x="1259633" y="2553391"/>
          <a:ext cx="360040" cy="326334"/>
        </p:xfrm>
        <a:graphic>
          <a:graphicData uri="http://schemas.openxmlformats.org/presentationml/2006/ole">
            <mc:AlternateContent xmlns:mc="http://schemas.openxmlformats.org/markup-compatibility/2006">
              <mc:Choice xmlns:v="urn:schemas-microsoft-com:vml" Requires="v">
                <p:oleObj spid="_x0000_s4103" r:id="rId6" imgW="152268" imgH="203024" progId="Equation.3">
                  <p:embed/>
                </p:oleObj>
              </mc:Choice>
              <mc:Fallback>
                <p:oleObj r:id="rId6" imgW="152268" imgH="203024" progId="Equation.3">
                  <p:embed/>
                  <p:pic>
                    <p:nvPicPr>
                      <p:cNvPr id="12" name="Объект 11">
                        <a:extLst>
                          <a:ext uri="{FF2B5EF4-FFF2-40B4-BE49-F238E27FC236}">
                            <a16:creationId xmlns="" xmlns:a16="http://schemas.microsoft.com/office/drawing/2014/main" id="{6EA51FE6-F113-4B79-BFB8-F19200000C5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9633" y="2553391"/>
                        <a:ext cx="360040" cy="326334"/>
                      </a:xfrm>
                      <a:prstGeom prst="rect">
                        <a:avLst/>
                      </a:prstGeom>
                      <a:noFill/>
                    </p:spPr>
                  </p:pic>
                </p:oleObj>
              </mc:Fallback>
            </mc:AlternateContent>
          </a:graphicData>
        </a:graphic>
      </p:graphicFrame>
      <p:sp>
        <p:nvSpPr>
          <p:cNvPr id="14" name="Rectangle 11">
            <a:extLst>
              <a:ext uri="{FF2B5EF4-FFF2-40B4-BE49-F238E27FC236}">
                <a16:creationId xmlns="" xmlns:a16="http://schemas.microsoft.com/office/drawing/2014/main" id="{7F1717EB-D8F4-442D-BDF3-F86D969F491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15" name="Объект 14">
            <a:extLst>
              <a:ext uri="{FF2B5EF4-FFF2-40B4-BE49-F238E27FC236}">
                <a16:creationId xmlns="" xmlns:a16="http://schemas.microsoft.com/office/drawing/2014/main" id="{D7572467-44CA-4943-923B-83671EB0B936}"/>
              </a:ext>
            </a:extLst>
          </p:cNvPr>
          <p:cNvGraphicFramePr>
            <a:graphicFrameLocks noChangeAspect="1"/>
          </p:cNvGraphicFramePr>
          <p:nvPr>
            <p:extLst>
              <p:ext uri="{D42A27DB-BD31-4B8C-83A1-F6EECF244321}">
                <p14:modId xmlns:p14="http://schemas.microsoft.com/office/powerpoint/2010/main" val="1255754634"/>
              </p:ext>
            </p:extLst>
          </p:nvPr>
        </p:nvGraphicFramePr>
        <p:xfrm>
          <a:off x="2123728" y="2496478"/>
          <a:ext cx="276672" cy="440160"/>
        </p:xfrm>
        <a:graphic>
          <a:graphicData uri="http://schemas.openxmlformats.org/presentationml/2006/ole">
            <mc:AlternateContent xmlns:mc="http://schemas.openxmlformats.org/markup-compatibility/2006">
              <mc:Choice xmlns:v="urn:schemas-microsoft-com:vml" Requires="v">
                <p:oleObj spid="_x0000_s4104" r:id="rId8" imgW="139700" imgH="228600" progId="Equation.3">
                  <p:embed/>
                </p:oleObj>
              </mc:Choice>
              <mc:Fallback>
                <p:oleObj r:id="rId8" imgW="139700" imgH="2286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23728" y="2496478"/>
                        <a:ext cx="276672" cy="440160"/>
                      </a:xfrm>
                      <a:prstGeom prst="rect">
                        <a:avLst/>
                      </a:prstGeom>
                      <a:noFill/>
                    </p:spPr>
                  </p:pic>
                </p:oleObj>
              </mc:Fallback>
            </mc:AlternateContent>
          </a:graphicData>
        </a:graphic>
      </p:graphicFrame>
      <p:sp>
        <p:nvSpPr>
          <p:cNvPr id="16" name="Rectangle 13">
            <a:extLst>
              <a:ext uri="{FF2B5EF4-FFF2-40B4-BE49-F238E27FC236}">
                <a16:creationId xmlns="" xmlns:a16="http://schemas.microsoft.com/office/drawing/2014/main" id="{49A58331-74D3-4A35-8415-1AD725779D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graphicFrame>
        <p:nvGraphicFramePr>
          <p:cNvPr id="17" name="Объект 16">
            <a:extLst>
              <a:ext uri="{FF2B5EF4-FFF2-40B4-BE49-F238E27FC236}">
                <a16:creationId xmlns="" xmlns:a16="http://schemas.microsoft.com/office/drawing/2014/main" id="{FEA30653-D453-4EA1-86FF-27E823FD49CE}"/>
              </a:ext>
            </a:extLst>
          </p:cNvPr>
          <p:cNvGraphicFramePr>
            <a:graphicFrameLocks noChangeAspect="1"/>
          </p:cNvGraphicFramePr>
          <p:nvPr>
            <p:extLst>
              <p:ext uri="{D42A27DB-BD31-4B8C-83A1-F6EECF244321}">
                <p14:modId xmlns:p14="http://schemas.microsoft.com/office/powerpoint/2010/main" val="200542305"/>
              </p:ext>
            </p:extLst>
          </p:nvPr>
        </p:nvGraphicFramePr>
        <p:xfrm>
          <a:off x="2262064" y="3574352"/>
          <a:ext cx="1358374" cy="649223"/>
        </p:xfrm>
        <a:graphic>
          <a:graphicData uri="http://schemas.openxmlformats.org/presentationml/2006/ole">
            <mc:AlternateContent xmlns:mc="http://schemas.openxmlformats.org/markup-compatibility/2006">
              <mc:Choice xmlns:v="urn:schemas-microsoft-com:vml" Requires="v">
                <p:oleObj spid="_x0000_s4105" r:id="rId10" imgW="863225" imgH="418918" progId="Equation.3">
                  <p:embed/>
                </p:oleObj>
              </mc:Choice>
              <mc:Fallback>
                <p:oleObj r:id="rId10" imgW="863225" imgH="418918" progId="Equation.3">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62064" y="3574352"/>
                        <a:ext cx="1358374" cy="649223"/>
                      </a:xfrm>
                      <a:prstGeom prst="rect">
                        <a:avLst/>
                      </a:prstGeom>
                      <a:noFill/>
                      <a:ln w="38100">
                        <a:solidFill>
                          <a:schemeClr val="accent1"/>
                        </a:solidFill>
                      </a:ln>
                    </p:spPr>
                  </p:pic>
                </p:oleObj>
              </mc:Fallback>
            </mc:AlternateContent>
          </a:graphicData>
        </a:graphic>
      </p:graphicFrame>
    </p:spTree>
    <p:extLst>
      <p:ext uri="{BB962C8B-B14F-4D97-AF65-F5344CB8AC3E}">
        <p14:creationId xmlns:p14="http://schemas.microsoft.com/office/powerpoint/2010/main" val="276809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3B34AA8-339B-4145-BA2F-946A2B673C9C}"/>
              </a:ext>
            </a:extLst>
          </p:cNvPr>
          <p:cNvSpPr>
            <a:spLocks noGrp="1"/>
          </p:cNvSpPr>
          <p:nvPr>
            <p:ph type="title"/>
          </p:nvPr>
        </p:nvSpPr>
        <p:spPr/>
        <p:txBody>
          <a:bodyPr>
            <a:normAutofit fontScale="90000"/>
          </a:bodyPr>
          <a:lstStyle/>
          <a:p>
            <a:pPr algn="ctr"/>
            <a:r>
              <a:rPr lang="kk-KZ" sz="2400" b="1" dirty="0">
                <a:effectLst/>
                <a:latin typeface="Times New Roman" panose="02020603050405020304" pitchFamily="18" charset="0"/>
                <a:ea typeface="Times New Roman" panose="02020603050405020304" pitchFamily="18" charset="0"/>
              </a:rPr>
              <a:t>3.  Тармақталған тізбектерге арналған              Кирхгоф ережелері</a:t>
            </a:r>
            <a:r>
              <a:rPr lang="x-none" sz="2400" b="1" dirty="0">
                <a:effectLst/>
                <a:latin typeface="Times New Roman" panose="02020603050405020304" pitchFamily="18" charset="0"/>
                <a:ea typeface="Times New Roman" panose="02020603050405020304" pitchFamily="18" charset="0"/>
              </a:rPr>
              <a:t/>
            </a:r>
            <a:br>
              <a:rPr lang="x-none" sz="2400" b="1" dirty="0">
                <a:effectLst/>
                <a:latin typeface="Times New Roman" panose="02020603050405020304" pitchFamily="18" charset="0"/>
                <a:ea typeface="Times New Roman" panose="02020603050405020304" pitchFamily="18" charset="0"/>
              </a:rPr>
            </a:br>
            <a:endParaRPr lang="x-none" sz="3600" dirty="0"/>
          </a:p>
        </p:txBody>
      </p:sp>
      <p:sp>
        <p:nvSpPr>
          <p:cNvPr id="3" name="Объект 2">
            <a:extLst>
              <a:ext uri="{FF2B5EF4-FFF2-40B4-BE49-F238E27FC236}">
                <a16:creationId xmlns="" xmlns:a16="http://schemas.microsoft.com/office/drawing/2014/main" id="{006FC0E7-99D8-4B88-A4F8-B7A3D87D6106}"/>
              </a:ext>
            </a:extLst>
          </p:cNvPr>
          <p:cNvSpPr>
            <a:spLocks noGrp="1"/>
          </p:cNvSpPr>
          <p:nvPr>
            <p:ph sz="quarter" idx="1"/>
          </p:nvPr>
        </p:nvSpPr>
        <p:spPr>
          <a:xfrm>
            <a:off x="838200" y="1387473"/>
            <a:ext cx="7467600" cy="5195887"/>
          </a:xfrm>
        </p:spPr>
        <p:txBody>
          <a:bodyPr>
            <a:normAutofit fontScale="92500" lnSpcReduction="10000"/>
          </a:bodyPr>
          <a:lstStyle/>
          <a:p>
            <a:r>
              <a:rPr lang="kk-KZ" sz="1800" dirty="0">
                <a:effectLst/>
                <a:latin typeface="Times New Roman" panose="02020603050405020304" pitchFamily="18" charset="0"/>
                <a:ea typeface="Times New Roman" panose="02020603050405020304" pitchFamily="18" charset="0"/>
              </a:rPr>
              <a:t>Күрделі, тармақталған тізбектердегі то</a:t>
            </a:r>
            <a:r>
              <a:rPr lang="kk-KZ" sz="1800" dirty="0">
                <a:effectLst/>
                <a:latin typeface="Times New Roman" panose="02020603050405020304" pitchFamily="18" charset="0"/>
                <a:ea typeface="Batang" panose="020B0503020000020004" pitchFamily="18" charset="-127"/>
              </a:rPr>
              <a:t>к</a:t>
            </a:r>
            <a:r>
              <a:rPr lang="kk-KZ" sz="1800" dirty="0">
                <a:effectLst/>
                <a:latin typeface="Times New Roman" panose="02020603050405020304" pitchFamily="18" charset="0"/>
                <a:ea typeface="Times New Roman" panose="02020603050405020304" pitchFamily="18" charset="0"/>
              </a:rPr>
              <a:t>ты есептеу үшін Кирхгоф екі ереже ұсынды. </a:t>
            </a:r>
            <a:r>
              <a:rPr lang="kk-KZ" sz="1800" dirty="0">
                <a:effectLst/>
                <a:latin typeface="Times New Roman" panose="02020603050405020304" pitchFamily="18" charset="0"/>
                <a:ea typeface="Batang" panose="020B0503020000020004" pitchFamily="18" charset="-127"/>
              </a:rPr>
              <a:t>Т</a:t>
            </a:r>
            <a:r>
              <a:rPr lang="kk-KZ" sz="1800" dirty="0">
                <a:effectLst/>
                <a:latin typeface="Times New Roman" panose="02020603050405020304" pitchFamily="18" charset="0"/>
                <a:ea typeface="Times New Roman" panose="02020603050405020304" pitchFamily="18" charset="0"/>
              </a:rPr>
              <a:t>армақталған тізбек үшін</a:t>
            </a:r>
            <a:r>
              <a:rPr lang="kk-KZ" sz="1800" dirty="0">
                <a:effectLst/>
                <a:latin typeface="Times New Roman" panose="02020603050405020304" pitchFamily="18" charset="0"/>
                <a:ea typeface="Batang" panose="020B0503020000020004" pitchFamily="18" charset="-127"/>
              </a:rPr>
              <a:t> Кирхгофты</a:t>
            </a:r>
            <a:r>
              <a:rPr lang="kk-KZ" sz="1800" dirty="0">
                <a:effectLst/>
                <a:latin typeface="Times New Roman" panose="02020603050405020304" pitchFamily="18" charset="0"/>
                <a:ea typeface="Times New Roman" panose="02020603050405020304" pitchFamily="18" charset="0"/>
              </a:rPr>
              <a:t>ң бірінші ережесі</a:t>
            </a:r>
            <a:r>
              <a:rPr lang="kk-KZ" sz="1800" dirty="0">
                <a:effectLst/>
                <a:latin typeface="Times New Roman" panose="02020603050405020304" pitchFamily="18" charset="0"/>
                <a:ea typeface="Batang" panose="020B0503020000020004" pitchFamily="18" charset="-127"/>
              </a:rPr>
              <a:t>: </a:t>
            </a:r>
            <a:r>
              <a:rPr lang="kk-KZ" sz="1800" dirty="0">
                <a:effectLst/>
                <a:latin typeface="Times New Roman" panose="02020603050405020304" pitchFamily="18" charset="0"/>
                <a:ea typeface="Times New Roman" panose="02020603050405020304" pitchFamily="18" charset="0"/>
              </a:rPr>
              <a:t>түйінде </a:t>
            </a:r>
            <a:r>
              <a:rPr lang="kk-KZ" sz="1800" dirty="0">
                <a:effectLst/>
                <a:latin typeface="Times New Roman" panose="02020603050405020304" pitchFamily="18" charset="0"/>
                <a:ea typeface="Batang" panose="020B0503020000020004" pitchFamily="18" charset="-127"/>
              </a:rPr>
              <a:t>(</a:t>
            </a:r>
            <a:r>
              <a:rPr lang="kk-KZ" sz="1800" dirty="0">
                <a:effectLst/>
                <a:latin typeface="Times New Roman" panose="02020603050405020304" pitchFamily="18" charset="0"/>
                <a:ea typeface="Times New Roman" panose="02020603050405020304" pitchFamily="18" charset="0"/>
              </a:rPr>
              <a:t>үштен кем емес өтгізгіштер түйісетін нүкте</a:t>
            </a:r>
            <a:r>
              <a:rPr lang="kk-KZ" sz="1800" dirty="0">
                <a:effectLst/>
                <a:latin typeface="Times New Roman" panose="02020603050405020304" pitchFamily="18" charset="0"/>
                <a:ea typeface="Batang" panose="020B0503020000020004" pitchFamily="18" charset="-127"/>
              </a:rPr>
              <a:t>д</a:t>
            </a:r>
            <a:r>
              <a:rPr lang="kk-KZ" sz="1800" dirty="0">
                <a:effectLst/>
                <a:latin typeface="Times New Roman" panose="02020603050405020304" pitchFamily="18" charset="0"/>
                <a:ea typeface="Times New Roman" panose="02020603050405020304" pitchFamily="18" charset="0"/>
              </a:rPr>
              <a:t>е</a:t>
            </a:r>
            <a:r>
              <a:rPr lang="kk-KZ" sz="1800" dirty="0">
                <a:effectLst/>
                <a:latin typeface="Times New Roman" panose="02020603050405020304" pitchFamily="18" charset="0"/>
                <a:ea typeface="Batang" panose="020B0503020000020004" pitchFamily="18" charset="-127"/>
              </a:rPr>
              <a:t>)</a:t>
            </a:r>
            <a:r>
              <a:rPr lang="kk-KZ" sz="1800"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Batang" panose="020B0503020000020004" pitchFamily="18" charset="-127"/>
              </a:rPr>
              <a:t>түйіскен</a:t>
            </a:r>
            <a:r>
              <a:rPr lang="kk-KZ" sz="1800" dirty="0">
                <a:effectLst/>
                <a:latin typeface="Times New Roman" panose="02020603050405020304" pitchFamily="18" charset="0"/>
                <a:ea typeface="Times New Roman" panose="02020603050405020304" pitchFamily="18" charset="0"/>
              </a:rPr>
              <a:t> ток күштерінің алгебралық қосындысы нөлге тең</a:t>
            </a:r>
            <a:r>
              <a:rPr lang="kk-KZ" sz="1800" dirty="0">
                <a:effectLst/>
                <a:latin typeface="Times New Roman" panose="02020603050405020304" pitchFamily="18" charset="0"/>
                <a:ea typeface="Batang" panose="020B0503020000020004" pitchFamily="18" charset="-127"/>
              </a:rPr>
              <a:t> болады</a:t>
            </a:r>
            <a:r>
              <a:rPr lang="kk-KZ" sz="1800"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Batang" panose="020B0503020000020004" pitchFamily="18" charset="-127"/>
              </a:rPr>
              <a:t>Шартты т</a:t>
            </a:r>
            <a:r>
              <a:rPr lang="kk-KZ" sz="1800" dirty="0">
                <a:effectLst/>
                <a:latin typeface="Times New Roman" panose="02020603050405020304" pitchFamily="18" charset="0"/>
                <a:ea typeface="Times New Roman" panose="02020603050405020304" pitchFamily="18" charset="0"/>
              </a:rPr>
              <a:t>ү</a:t>
            </a:r>
            <a:r>
              <a:rPr lang="kk-KZ" sz="1800" dirty="0">
                <a:effectLst/>
                <a:latin typeface="Times New Roman" panose="02020603050405020304" pitchFamily="18" charset="0"/>
                <a:ea typeface="Batang" panose="020B0503020000020004" pitchFamily="18" charset="-127"/>
              </a:rPr>
              <a:t>рде</a:t>
            </a:r>
            <a:r>
              <a:rPr lang="kk-KZ" sz="1800" dirty="0">
                <a:effectLst/>
                <a:latin typeface="Times New Roman" panose="02020603050405020304" pitchFamily="18" charset="0"/>
                <a:ea typeface="Times New Roman" panose="02020603050405020304" pitchFamily="18" charset="0"/>
              </a:rPr>
              <a:t> түйінге бағытталған токтар - оң, одан шыққан - теріс </a:t>
            </a:r>
            <a:r>
              <a:rPr lang="kk-KZ" sz="1800" dirty="0">
                <a:effectLst/>
                <a:latin typeface="Times New Roman" panose="02020603050405020304" pitchFamily="18" charset="0"/>
                <a:ea typeface="Batang" panose="020B0503020000020004" pitchFamily="18" charset="-127"/>
              </a:rPr>
              <a:t>деп алынады</a:t>
            </a:r>
            <a:r>
              <a:rPr lang="kk-KZ" sz="1800" dirty="0">
                <a:effectLst/>
                <a:latin typeface="Times New Roman" panose="02020603050405020304" pitchFamily="18" charset="0"/>
                <a:ea typeface="Times New Roman" panose="02020603050405020304" pitchFamily="18" charset="0"/>
              </a:rPr>
              <a:t>. Тұрақты ток тізбегіндегі тү</a:t>
            </a:r>
            <a:r>
              <a:rPr lang="kk-KZ" sz="1800" dirty="0">
                <a:effectLst/>
                <a:latin typeface="Times New Roman" panose="02020603050405020304" pitchFamily="18" charset="0"/>
                <a:ea typeface="Batang" panose="020B0503020000020004" pitchFamily="18" charset="-127"/>
              </a:rPr>
              <a:t>й</a:t>
            </a:r>
            <a:r>
              <a:rPr lang="kk-KZ" sz="1800" dirty="0">
                <a:effectLst/>
                <a:latin typeface="Times New Roman" panose="02020603050405020304" pitchFamily="18" charset="0"/>
                <a:ea typeface="Times New Roman" panose="02020603050405020304" pitchFamily="18" charset="0"/>
              </a:rPr>
              <a:t>інде зарядтардың жиналуы немесе азаюы мүмкін емес деген қорытындыға келеміз . </a:t>
            </a:r>
            <a:r>
              <a:rPr lang="kk-KZ" sz="1800" dirty="0">
                <a:effectLst/>
                <a:latin typeface="Times New Roman" panose="02020603050405020304" pitchFamily="18" charset="0"/>
                <a:ea typeface="Batang" panose="020B0503020000020004" pitchFamily="18" charset="-127"/>
              </a:rPr>
              <a:t>Кирхгофты</a:t>
            </a:r>
            <a:r>
              <a:rPr lang="kk-KZ" sz="1800" dirty="0">
                <a:effectLst/>
                <a:latin typeface="Times New Roman" panose="02020603050405020304" pitchFamily="18" charset="0"/>
                <a:ea typeface="Times New Roman" panose="02020603050405020304" pitchFamily="18" charset="0"/>
              </a:rPr>
              <a:t>ң бірінші ережесінің өрнегі былай болады:</a:t>
            </a:r>
            <a:endParaRPr lang="x-none" sz="1800" dirty="0">
              <a:effectLst/>
              <a:latin typeface="Times New Roman" panose="02020603050405020304" pitchFamily="18" charset="0"/>
              <a:ea typeface="Times New Roman" panose="02020603050405020304" pitchFamily="18" charset="0"/>
            </a:endParaRPr>
          </a:p>
          <a:p>
            <a:pPr marL="0" indent="0">
              <a:buNone/>
            </a:pPr>
            <a:endParaRPr lang="kk-KZ" sz="1800" dirty="0">
              <a:effectLst/>
              <a:latin typeface="Times New Roman" panose="02020603050405020304" pitchFamily="18" charset="0"/>
              <a:ea typeface="Times New Roman" panose="02020603050405020304" pitchFamily="18" charset="0"/>
            </a:endParaRPr>
          </a:p>
          <a:p>
            <a:pPr marL="0" indent="0">
              <a:buNone/>
            </a:pPr>
            <a:r>
              <a:rPr lang="kk-KZ" sz="1800" dirty="0">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(5.5) </a:t>
            </a:r>
          </a:p>
          <a:p>
            <a:pPr marL="0" indent="0">
              <a:buNone/>
            </a:pPr>
            <a:r>
              <a:rPr lang="kk-KZ" sz="1800" dirty="0">
                <a:effectLst/>
                <a:latin typeface="Times New Roman" panose="02020603050405020304" pitchFamily="18" charset="0"/>
                <a:ea typeface="Times New Roman" panose="02020603050405020304" pitchFamily="18" charset="0"/>
              </a:rPr>
              <a:t>мұндағы </a:t>
            </a:r>
            <a:r>
              <a:rPr lang="kk-KZ" sz="1800" i="1" dirty="0">
                <a:effectLst/>
                <a:latin typeface="Times New Roman" panose="02020603050405020304" pitchFamily="18" charset="0"/>
                <a:ea typeface="Times New Roman" panose="02020603050405020304" pitchFamily="18" charset="0"/>
              </a:rPr>
              <a:t>n-</a:t>
            </a:r>
            <a:r>
              <a:rPr lang="kk-KZ" sz="1800" dirty="0">
                <a:effectLst/>
                <a:latin typeface="Times New Roman" panose="02020603050405020304" pitchFamily="18" charset="0"/>
                <a:ea typeface="Times New Roman" panose="02020603050405020304" pitchFamily="18" charset="0"/>
              </a:rPr>
              <a:t> түйінде тоғысатын ток саны. 5.1 -суретте көрсетілген </a:t>
            </a:r>
            <a:r>
              <a:rPr lang="kk-KZ" sz="1800" dirty="0">
                <a:effectLst/>
                <a:latin typeface="Times New Roman" panose="02020603050405020304" pitchFamily="18" charset="0"/>
                <a:ea typeface="Batang" panose="020B0503020000020004" pitchFamily="18" charset="-127"/>
              </a:rPr>
              <a:t>А </a:t>
            </a:r>
            <a:r>
              <a:rPr lang="kk-KZ" sz="1800" dirty="0">
                <a:effectLst/>
                <a:latin typeface="Times New Roman" panose="02020603050405020304" pitchFamily="18" charset="0"/>
                <a:ea typeface="Times New Roman" panose="02020603050405020304" pitchFamily="18" charset="0"/>
              </a:rPr>
              <a:t>түйін</a:t>
            </a:r>
            <a:r>
              <a:rPr lang="kk-KZ" sz="1800" dirty="0">
                <a:effectLst/>
                <a:latin typeface="Times New Roman" panose="02020603050405020304" pitchFamily="18" charset="0"/>
                <a:ea typeface="Batang" panose="020B0503020000020004" pitchFamily="18" charset="-127"/>
              </a:rPr>
              <a:t>і</a:t>
            </a:r>
            <a:r>
              <a:rPr lang="kk-KZ" sz="1800" dirty="0">
                <a:effectLst/>
                <a:latin typeface="Times New Roman" panose="02020603050405020304" pitchFamily="18" charset="0"/>
                <a:ea typeface="Times New Roman" panose="02020603050405020304" pitchFamily="18" charset="0"/>
              </a:rPr>
              <a:t> үшін (5.5) ереже былай жазылады:</a:t>
            </a:r>
            <a:endParaRPr lang="x-none" sz="1800" dirty="0">
              <a:effectLst/>
              <a:latin typeface="Times New Roman" panose="02020603050405020304" pitchFamily="18" charset="0"/>
              <a:ea typeface="Times New Roman" panose="02020603050405020304" pitchFamily="18" charset="0"/>
            </a:endParaRPr>
          </a:p>
          <a:p>
            <a:pPr marL="0" indent="0">
              <a:buNone/>
            </a:pPr>
            <a:r>
              <a:rPr lang="kk-KZ" sz="1800" i="1" dirty="0">
                <a:effectLst/>
                <a:latin typeface="Times New Roman" panose="02020603050405020304" pitchFamily="18" charset="0"/>
                <a:ea typeface="Times New Roman" panose="02020603050405020304" pitchFamily="18" charset="0"/>
              </a:rPr>
              <a:t>     I</a:t>
            </a:r>
            <a:r>
              <a:rPr lang="kk-KZ" sz="1800" i="1" baseline="-25000" dirty="0">
                <a:effectLst/>
                <a:latin typeface="Times New Roman" panose="02020603050405020304" pitchFamily="18" charset="0"/>
                <a:ea typeface="Times New Roman" panose="02020603050405020304" pitchFamily="18" charset="0"/>
              </a:rPr>
              <a:t>1</a:t>
            </a:r>
            <a:r>
              <a:rPr lang="kk-KZ" sz="1800" i="1" dirty="0">
                <a:effectLst/>
                <a:latin typeface="Times New Roman" panose="02020603050405020304" pitchFamily="18" charset="0"/>
                <a:ea typeface="Times New Roman" panose="02020603050405020304" pitchFamily="18" charset="0"/>
              </a:rPr>
              <a:t> – I</a:t>
            </a:r>
            <a:r>
              <a:rPr lang="kk-KZ" sz="1800" i="1" baseline="-25000" dirty="0">
                <a:effectLst/>
                <a:latin typeface="Times New Roman" panose="02020603050405020304" pitchFamily="18" charset="0"/>
                <a:ea typeface="Times New Roman" panose="02020603050405020304" pitchFamily="18" charset="0"/>
              </a:rPr>
              <a:t>2 </a:t>
            </a:r>
            <a:r>
              <a:rPr lang="kk-KZ" sz="1800" i="1" dirty="0">
                <a:effectLst/>
                <a:latin typeface="Times New Roman" panose="02020603050405020304" pitchFamily="18" charset="0"/>
                <a:ea typeface="Times New Roman" panose="02020603050405020304" pitchFamily="18" charset="0"/>
              </a:rPr>
              <a:t>+ I</a:t>
            </a:r>
            <a:r>
              <a:rPr lang="kk-KZ" sz="1800" i="1" baseline="-25000" dirty="0">
                <a:effectLst/>
                <a:latin typeface="Times New Roman" panose="02020603050405020304" pitchFamily="18" charset="0"/>
                <a:ea typeface="Times New Roman" panose="02020603050405020304" pitchFamily="18" charset="0"/>
              </a:rPr>
              <a:t>3</a:t>
            </a:r>
            <a:r>
              <a:rPr lang="kk-KZ" sz="1800" i="1" dirty="0">
                <a:effectLst/>
                <a:latin typeface="Times New Roman" panose="02020603050405020304" pitchFamily="18" charset="0"/>
                <a:ea typeface="Times New Roman" panose="02020603050405020304" pitchFamily="18" charset="0"/>
              </a:rPr>
              <a:t> - I</a:t>
            </a:r>
            <a:r>
              <a:rPr lang="kk-KZ" sz="1800" i="1" baseline="-25000" dirty="0">
                <a:effectLst/>
                <a:latin typeface="Times New Roman" panose="02020603050405020304" pitchFamily="18" charset="0"/>
                <a:ea typeface="Times New Roman" panose="02020603050405020304" pitchFamily="18" charset="0"/>
              </a:rPr>
              <a:t>4 </a:t>
            </a:r>
            <a:r>
              <a:rPr lang="kk-KZ" sz="1800" i="1" dirty="0">
                <a:effectLst/>
                <a:latin typeface="Times New Roman" panose="02020603050405020304" pitchFamily="18" charset="0"/>
                <a:ea typeface="Times New Roman" panose="02020603050405020304" pitchFamily="18" charset="0"/>
              </a:rPr>
              <a:t>+ I</a:t>
            </a:r>
            <a:r>
              <a:rPr lang="kk-KZ" sz="1800" i="1" baseline="-25000" dirty="0">
                <a:effectLst/>
                <a:latin typeface="Times New Roman" panose="02020603050405020304" pitchFamily="18" charset="0"/>
                <a:ea typeface="Times New Roman" panose="02020603050405020304" pitchFamily="18" charset="0"/>
              </a:rPr>
              <a:t>5 </a:t>
            </a:r>
            <a:r>
              <a:rPr lang="kk-KZ" sz="1800" i="1" dirty="0">
                <a:effectLst/>
                <a:latin typeface="Times New Roman" panose="02020603050405020304" pitchFamily="18" charset="0"/>
                <a:ea typeface="Times New Roman" panose="02020603050405020304" pitchFamily="18" charset="0"/>
              </a:rPr>
              <a:t>= 0.   </a:t>
            </a:r>
            <a:endParaRPr lang="x-none" sz="1800" dirty="0">
              <a:effectLst/>
              <a:latin typeface="Times New Roman" panose="02020603050405020304" pitchFamily="18" charset="0"/>
              <a:ea typeface="Times New Roman" panose="02020603050405020304" pitchFamily="18" charset="0"/>
            </a:endParaRPr>
          </a:p>
          <a:p>
            <a:pPr marL="0" indent="0">
              <a:buNone/>
            </a:pPr>
            <a:endParaRPr lang="x-none" sz="1800" dirty="0">
              <a:effectLst/>
              <a:latin typeface="Times New Roman" panose="02020603050405020304" pitchFamily="18" charset="0"/>
              <a:ea typeface="Times New Roman" panose="02020603050405020304" pitchFamily="18" charset="0"/>
            </a:endParaRPr>
          </a:p>
          <a:p>
            <a:pPr marL="0" indent="0">
              <a:buNone/>
            </a:pPr>
            <a:endParaRPr lang="ru-RU" dirty="0"/>
          </a:p>
          <a:p>
            <a:pPr marL="0" indent="0">
              <a:buNone/>
            </a:pPr>
            <a:r>
              <a:rPr lang="kk-KZ" sz="1800" dirty="0">
                <a:effectLst/>
                <a:latin typeface="Times New Roman" panose="02020603050405020304" pitchFamily="18" charset="0"/>
                <a:ea typeface="Times New Roman" panose="02020603050405020304" pitchFamily="18" charset="0"/>
              </a:rPr>
              <a:t>                                                  </a:t>
            </a:r>
          </a:p>
          <a:p>
            <a:pPr marL="0" indent="0">
              <a:buNone/>
            </a:pPr>
            <a:r>
              <a:rPr lang="kk-KZ" sz="1800" dirty="0">
                <a:effectLst/>
                <a:latin typeface="Times New Roman" panose="02020603050405020304" pitchFamily="18" charset="0"/>
                <a:ea typeface="Times New Roman" panose="02020603050405020304" pitchFamily="18" charset="0"/>
              </a:rPr>
              <a:t>                       </a:t>
            </a:r>
          </a:p>
          <a:p>
            <a:pPr marL="0" indent="0">
              <a:buNone/>
            </a:pPr>
            <a:r>
              <a:rPr lang="kk-KZ" sz="1800" dirty="0">
                <a:effectLst/>
                <a:latin typeface="Times New Roman" panose="02020603050405020304" pitchFamily="18" charset="0"/>
                <a:ea typeface="Times New Roman" panose="02020603050405020304" pitchFamily="18" charset="0"/>
              </a:rPr>
              <a:t>                                                       5.1-сурет. Түйіндегі токтардың бағыты</a:t>
            </a:r>
            <a:endParaRPr lang="ru-RU" dirty="0"/>
          </a:p>
        </p:txBody>
      </p:sp>
      <p:sp>
        <p:nvSpPr>
          <p:cNvPr id="4" name="Rectangle 2">
            <a:extLst>
              <a:ext uri="{FF2B5EF4-FFF2-40B4-BE49-F238E27FC236}">
                <a16:creationId xmlns="" xmlns:a16="http://schemas.microsoft.com/office/drawing/2014/main" id="{397E5CC7-AFE1-4018-A700-DE62EBA2970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pic>
        <p:nvPicPr>
          <p:cNvPr id="14" name="Рисунок 13">
            <a:extLst>
              <a:ext uri="{FF2B5EF4-FFF2-40B4-BE49-F238E27FC236}">
                <a16:creationId xmlns="" xmlns:a16="http://schemas.microsoft.com/office/drawing/2014/main" id="{E653F3A9-E9D6-4BA1-AAE8-E38266309705}"/>
              </a:ext>
            </a:extLst>
          </p:cNvPr>
          <p:cNvPicPr>
            <a:picLocks noChangeAspect="1"/>
          </p:cNvPicPr>
          <p:nvPr/>
        </p:nvPicPr>
        <p:blipFill rotWithShape="1">
          <a:blip r:embed="rId3"/>
          <a:srcRect l="45275" t="44400" r="37400" b="24800"/>
          <a:stretch/>
        </p:blipFill>
        <p:spPr>
          <a:xfrm>
            <a:off x="4932040" y="4475809"/>
            <a:ext cx="1584176" cy="1584171"/>
          </a:xfrm>
          <a:prstGeom prst="rect">
            <a:avLst/>
          </a:prstGeom>
        </p:spPr>
      </p:pic>
      <p:graphicFrame>
        <p:nvGraphicFramePr>
          <p:cNvPr id="5" name="Объект 4">
            <a:extLst>
              <a:ext uri="{FF2B5EF4-FFF2-40B4-BE49-F238E27FC236}">
                <a16:creationId xmlns="" xmlns:a16="http://schemas.microsoft.com/office/drawing/2014/main" id="{968ACEAE-91E1-41C3-9F09-0C2DC46DB694}"/>
              </a:ext>
            </a:extLst>
          </p:cNvPr>
          <p:cNvGraphicFramePr>
            <a:graphicFrameLocks noChangeAspect="1"/>
          </p:cNvGraphicFramePr>
          <p:nvPr>
            <p:extLst>
              <p:ext uri="{D42A27DB-BD31-4B8C-83A1-F6EECF244321}">
                <p14:modId xmlns:p14="http://schemas.microsoft.com/office/powerpoint/2010/main" val="3784575750"/>
              </p:ext>
            </p:extLst>
          </p:nvPr>
        </p:nvGraphicFramePr>
        <p:xfrm>
          <a:off x="3985920" y="3297763"/>
          <a:ext cx="944240" cy="687653"/>
        </p:xfrm>
        <a:graphic>
          <a:graphicData uri="http://schemas.openxmlformats.org/presentationml/2006/ole">
            <mc:AlternateContent xmlns:mc="http://schemas.openxmlformats.org/markup-compatibility/2006">
              <mc:Choice xmlns:v="urn:schemas-microsoft-com:vml" Requires="v">
                <p:oleObj spid="_x0000_s5123" r:id="rId4" imgW="583947" imgH="431613" progId="Equation.3">
                  <p:embed/>
                </p:oleObj>
              </mc:Choice>
              <mc:Fallback>
                <p:oleObj r:id="rId4" imgW="583947" imgH="431613"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5920" y="3297763"/>
                        <a:ext cx="944240" cy="687653"/>
                      </a:xfrm>
                      <a:prstGeom prst="rect">
                        <a:avLst/>
                      </a:prstGeom>
                      <a:noFill/>
                      <a:ln w="38100">
                        <a:solidFill>
                          <a:schemeClr val="accent1"/>
                        </a:solidFill>
                      </a:ln>
                    </p:spPr>
                  </p:pic>
                </p:oleObj>
              </mc:Fallback>
            </mc:AlternateContent>
          </a:graphicData>
        </a:graphic>
      </p:graphicFrame>
      <p:sp>
        <p:nvSpPr>
          <p:cNvPr id="6" name="Rectangle 3">
            <a:extLst>
              <a:ext uri="{FF2B5EF4-FFF2-40B4-BE49-F238E27FC236}">
                <a16:creationId xmlns="" xmlns:a16="http://schemas.microsoft.com/office/drawing/2014/main" id="{54DC0F0C-43C6-4CE8-84F5-896342C40A2C}"/>
              </a:ext>
            </a:extLst>
          </p:cNvPr>
          <p:cNvSpPr>
            <a:spLocks noChangeArrowheads="1"/>
          </p:cNvSpPr>
          <p:nvPr/>
        </p:nvSpPr>
        <p:spPr bwMode="auto">
          <a:xfrm>
            <a:off x="0" y="425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x-none"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kk-KZ" altLang="x-non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19618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2543</TotalTime>
  <Words>855</Words>
  <Application>Microsoft Office PowerPoint</Application>
  <PresentationFormat>Экран (4:3)</PresentationFormat>
  <Paragraphs>91</Paragraphs>
  <Slides>12</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4" baseType="lpstr">
      <vt:lpstr>Эркер</vt:lpstr>
      <vt:lpstr>Microsoft Equation 3.0</vt:lpstr>
      <vt:lpstr>Презентация PowerPoint</vt:lpstr>
      <vt:lpstr>Презентация PowerPoint</vt:lpstr>
      <vt:lpstr>1. Ток күші және ток тығыздығы </vt:lpstr>
      <vt:lpstr>Презентация PowerPoint</vt:lpstr>
      <vt:lpstr>Презентация PowerPoint</vt:lpstr>
      <vt:lpstr>Презентация PowerPoint</vt:lpstr>
      <vt:lpstr>Презентация PowerPoint</vt:lpstr>
      <vt:lpstr>2. Ом заңының дифференциалдық түрі </vt:lpstr>
      <vt:lpstr>3.  Тармақталған тізбектерге арналған              Кирхгоф ережелері </vt:lpstr>
      <vt:lpstr>Презентация PowerPoint</vt:lpstr>
      <vt:lpstr>      4.  Тұрақты ток тізбегінің жұмысы мен қуаты. Джоул-Ленц заңы және оның диффренциалдық үлгісі</vt:lpstr>
      <vt:lpstr>Бақылау сұрақтары: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lenovo553</dc:creator>
  <cp:lastModifiedBy>Пользователь Windows</cp:lastModifiedBy>
  <cp:revision>129</cp:revision>
  <dcterms:created xsi:type="dcterms:W3CDTF">2020-10-29T15:07:13Z</dcterms:created>
  <dcterms:modified xsi:type="dcterms:W3CDTF">2021-10-17T14:44:48Z</dcterms:modified>
</cp:coreProperties>
</file>