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13"/>
  </p:notesMasterIdLst>
  <p:sldIdLst>
    <p:sldId id="256" r:id="rId2"/>
    <p:sldId id="300" r:id="rId3"/>
    <p:sldId id="303" r:id="rId4"/>
    <p:sldId id="304" r:id="rId5"/>
    <p:sldId id="305" r:id="rId6"/>
    <p:sldId id="306" r:id="rId7"/>
    <p:sldId id="307" r:id="rId8"/>
    <p:sldId id="308" r:id="rId9"/>
    <p:sldId id="309" r:id="rId10"/>
    <p:sldId id="310" r:id="rId11"/>
    <p:sldId id="311"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41578B-1EDB-4AE4-8A5C-5B3AECEE8C25}" type="datetimeFigureOut">
              <a:rPr lang="ru-RU" smtClean="0"/>
              <a:pPr/>
              <a:t>21.10.2021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83EF75-C417-4A86-9FB5-3F05101D8FA9}" type="slidenum">
              <a:rPr lang="ru-RU" smtClean="0"/>
              <a:pPr/>
              <a:t>‹#›</a:t>
            </a:fld>
            <a:endParaRPr lang="ru-RU"/>
          </a:p>
        </p:txBody>
      </p:sp>
    </p:spTree>
    <p:extLst>
      <p:ext uri="{BB962C8B-B14F-4D97-AF65-F5344CB8AC3E}">
        <p14:creationId xmlns:p14="http://schemas.microsoft.com/office/powerpoint/2010/main" val="966639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21.10.2021</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21.10.2021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21.10.2021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21.10.2021</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21.10.2021</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21.10.2021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21.10.2021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21.10.2021</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21.10.2021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21.10.2021</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21.10.2021</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21.10.2021</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15616" y="188640"/>
            <a:ext cx="7560840" cy="490776"/>
          </a:xfrm>
          <a:prstGeom prst="bevel">
            <a:avLst/>
          </a:prstGeom>
          <a:solidFill>
            <a:schemeClr val="accent4">
              <a:lumMod val="20000"/>
              <a:lumOff val="80000"/>
            </a:schemeClr>
          </a:solidFill>
          <a:effectLst>
            <a:glow rad="228600">
              <a:schemeClr val="accent5">
                <a:satMod val="175000"/>
                <a:alpha val="40000"/>
              </a:schemeClr>
            </a:glow>
            <a:innerShdw blurRad="63500" dist="50800" dir="16200000">
              <a:prstClr val="black">
                <a:alpha val="50000"/>
              </a:prstClr>
            </a:innerShdw>
          </a:effectLst>
        </p:spPr>
        <p:txBody>
          <a:bodyPr wrap="square" rtlCol="0">
            <a:spAutoFit/>
          </a:bodyPr>
          <a:lstStyle/>
          <a:p>
            <a:pPr algn="ctr"/>
            <a:r>
              <a:rPr lang="kk-KZ" b="1" dirty="0" smtClean="0">
                <a:latin typeface="Times New Roman" pitchFamily="18" charset="0"/>
                <a:cs typeface="Times New Roman" pitchFamily="18" charset="0"/>
              </a:rPr>
              <a:t>М.Өтемісов атындағы Батыс Қазақстан университеті</a:t>
            </a:r>
            <a:endParaRPr lang="ru-RU" b="1" dirty="0">
              <a:latin typeface="Times New Roman" pitchFamily="18" charset="0"/>
              <a:cs typeface="Times New Roman" pitchFamily="18" charset="0"/>
            </a:endParaRPr>
          </a:p>
        </p:txBody>
      </p:sp>
      <p:pic>
        <p:nvPicPr>
          <p:cNvPr id="6" name="Рисунок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332656"/>
            <a:ext cx="785786" cy="548595"/>
          </a:xfrm>
          <a:prstGeom prst="rect">
            <a:avLst/>
          </a:prstGeom>
        </p:spPr>
      </p:pic>
      <p:sp>
        <p:nvSpPr>
          <p:cNvPr id="9" name="TextBox 8"/>
          <p:cNvSpPr txBox="1"/>
          <p:nvPr/>
        </p:nvSpPr>
        <p:spPr>
          <a:xfrm>
            <a:off x="2213484" y="2852936"/>
            <a:ext cx="6246948" cy="578882"/>
          </a:xfrm>
          <a:prstGeom prst="flowChartAlternateProcess">
            <a:avLst/>
          </a:prstGeom>
          <a:solidFill>
            <a:schemeClr val="accent4">
              <a:lumMod val="20000"/>
              <a:lumOff val="80000"/>
            </a:schemeClr>
          </a:solidFill>
          <a:effectLst>
            <a:glow rad="63500">
              <a:schemeClr val="accent1">
                <a:satMod val="175000"/>
                <a:alpha val="40000"/>
              </a:schemeClr>
            </a:glow>
          </a:effectLst>
        </p:spPr>
        <p:txBody>
          <a:bodyPr wrap="square" rtlCol="0">
            <a:spAutoFit/>
          </a:bodyPr>
          <a:lstStyle/>
          <a:p>
            <a:pPr algn="ctr"/>
            <a:r>
              <a:rPr lang="kk-KZ" sz="2000" b="1" dirty="0" smtClean="0">
                <a:latin typeface="Times New Roman" pitchFamily="18" charset="0"/>
                <a:cs typeface="Times New Roman" pitchFamily="18" charset="0"/>
              </a:rPr>
              <a:t>  </a:t>
            </a:r>
            <a:r>
              <a:rPr lang="kk-KZ" sz="2800" b="1" dirty="0" smtClean="0">
                <a:latin typeface="Times New Roman" pitchFamily="18" charset="0"/>
                <a:cs typeface="Times New Roman" pitchFamily="18" charset="0"/>
              </a:rPr>
              <a:t>Дәріс 6. </a:t>
            </a:r>
            <a:r>
              <a:rPr lang="kk-KZ" sz="2800" b="1" dirty="0"/>
              <a:t>Электролиттердегі ток</a:t>
            </a:r>
            <a:endParaRPr lang="ru-RU" sz="2800" b="1" dirty="0">
              <a:latin typeface="Times New Roman" pitchFamily="18" charset="0"/>
              <a:cs typeface="Times New Roman" pitchFamily="18" charset="0"/>
            </a:endParaRPr>
          </a:p>
        </p:txBody>
      </p:sp>
      <p:sp>
        <p:nvSpPr>
          <p:cNvPr id="10" name="Прямоугольник 9"/>
          <p:cNvSpPr/>
          <p:nvPr/>
        </p:nvSpPr>
        <p:spPr>
          <a:xfrm>
            <a:off x="3707904" y="6237312"/>
            <a:ext cx="1180131" cy="369332"/>
          </a:xfrm>
          <a:prstGeom prst="rect">
            <a:avLst/>
          </a:prstGeom>
        </p:spPr>
        <p:txBody>
          <a:bodyPr wrap="none">
            <a:spAutoFit/>
          </a:bodyPr>
          <a:lstStyle/>
          <a:p>
            <a:pPr algn="ctr"/>
            <a:r>
              <a:rPr lang="kk-KZ" b="1" dirty="0" smtClean="0">
                <a:latin typeface="Times New Roman" pitchFamily="18" charset="0"/>
                <a:cs typeface="Times New Roman" pitchFamily="18" charset="0"/>
              </a:rPr>
              <a:t>2021 жыл</a:t>
            </a:r>
            <a:endParaRPr lang="ru-RU" b="1" dirty="0">
              <a:latin typeface="Times New Roman" pitchFamily="18" charset="0"/>
              <a:cs typeface="Times New Roman" pitchFamily="18" charset="0"/>
            </a:endParaRPr>
          </a:p>
        </p:txBody>
      </p:sp>
      <p:sp>
        <p:nvSpPr>
          <p:cNvPr id="8" name="TextBox 7"/>
          <p:cNvSpPr txBox="1"/>
          <p:nvPr/>
        </p:nvSpPr>
        <p:spPr>
          <a:xfrm>
            <a:off x="1259632" y="1916832"/>
            <a:ext cx="7344816" cy="523220"/>
          </a:xfrm>
          <a:prstGeom prst="rect">
            <a:avLst/>
          </a:prstGeom>
          <a:noFill/>
        </p:spPr>
        <p:txBody>
          <a:bodyPr wrap="square" rtlCol="0">
            <a:spAutoFit/>
          </a:bodyPr>
          <a:lstStyle/>
          <a:p>
            <a:pPr lvl="0" algn="ctr"/>
            <a:r>
              <a:rPr lang="kk-KZ" sz="2800" b="1" dirty="0"/>
              <a:t>Электр және магнетизм</a:t>
            </a:r>
            <a:endParaRPr lang="ru-RU" dirty="0"/>
          </a:p>
        </p:txBody>
      </p:sp>
      <p:sp>
        <p:nvSpPr>
          <p:cNvPr id="7" name="TextBox 6"/>
          <p:cNvSpPr txBox="1"/>
          <p:nvPr/>
        </p:nvSpPr>
        <p:spPr>
          <a:xfrm>
            <a:off x="3580021" y="5013176"/>
            <a:ext cx="5544616" cy="369332"/>
          </a:xfrm>
          <a:prstGeom prst="rect">
            <a:avLst/>
          </a:prstGeom>
          <a:noFill/>
        </p:spPr>
        <p:txBody>
          <a:bodyPr wrap="square" rtlCol="0">
            <a:spAutoFit/>
          </a:bodyPr>
          <a:lstStyle/>
          <a:p>
            <a:pPr lvl="0" algn="ctr"/>
            <a:r>
              <a:rPr lang="kk-KZ" b="1" dirty="0" smtClean="0">
                <a:latin typeface="Times New Roman" pitchFamily="18" charset="0"/>
                <a:cs typeface="Times New Roman" pitchFamily="18" charset="0"/>
              </a:rPr>
              <a:t>Физ.-мат.ғ.к.ғ доцент Кушеккалиев А.Н.</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sz="quarter" idx="4294967295"/>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692695"/>
            <a:ext cx="8136904" cy="5184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4403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sz="quarter" idx="4294967295"/>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404664"/>
            <a:ext cx="8248512" cy="5544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18661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Багетная рамка 12"/>
          <p:cNvSpPr/>
          <p:nvPr/>
        </p:nvSpPr>
        <p:spPr>
          <a:xfrm>
            <a:off x="2627784" y="188640"/>
            <a:ext cx="4104456" cy="792088"/>
          </a:xfrm>
          <a:prstGeom prst="bevel">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800" b="1" dirty="0" smtClean="0">
                <a:solidFill>
                  <a:schemeClr val="tx1"/>
                </a:solidFill>
                <a:effectLst>
                  <a:glow rad="63500">
                    <a:schemeClr val="accent1">
                      <a:satMod val="175000"/>
                      <a:alpha val="40000"/>
                    </a:schemeClr>
                  </a:glow>
                </a:effectLst>
                <a:latin typeface="Times New Roman" pitchFamily="18" charset="0"/>
                <a:cs typeface="Times New Roman" pitchFamily="18" charset="0"/>
              </a:rPr>
              <a:t>Жоспары:</a:t>
            </a:r>
            <a:endParaRPr lang="ru-RU" sz="2800" b="1" dirty="0">
              <a:solidFill>
                <a:schemeClr val="tx1"/>
              </a:solidFill>
              <a:effectLst>
                <a:glow rad="63500">
                  <a:schemeClr val="accent1">
                    <a:satMod val="175000"/>
                    <a:alpha val="40000"/>
                  </a:schemeClr>
                </a:glow>
              </a:effectLst>
              <a:latin typeface="Times New Roman" pitchFamily="18" charset="0"/>
              <a:cs typeface="Times New Roman" pitchFamily="18" charset="0"/>
            </a:endParaRPr>
          </a:p>
        </p:txBody>
      </p:sp>
      <p:sp>
        <p:nvSpPr>
          <p:cNvPr id="8" name="Вертикальный свиток 7"/>
          <p:cNvSpPr/>
          <p:nvPr/>
        </p:nvSpPr>
        <p:spPr>
          <a:xfrm>
            <a:off x="899592" y="1268760"/>
            <a:ext cx="7488832" cy="4608512"/>
          </a:xfrm>
          <a:prstGeom prst="verticalScroll">
            <a:avLst/>
          </a:prstGeom>
          <a:solidFill>
            <a:schemeClr val="accent5">
              <a:lumMod val="20000"/>
              <a:lumOff val="80000"/>
            </a:schemeClr>
          </a:solidFill>
          <a:effectLst>
            <a:glow rad="101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AutoNum type="arabicPeriod"/>
            </a:pPr>
            <a:r>
              <a:rPr lang="ca-ES" sz="3200" dirty="0" smtClean="0">
                <a:solidFill>
                  <a:schemeClr val="tx1"/>
                </a:solidFill>
              </a:rPr>
              <a:t>Электролиттердегі </a:t>
            </a:r>
            <a:r>
              <a:rPr lang="ca-ES" sz="3200" dirty="0">
                <a:solidFill>
                  <a:schemeClr val="tx1"/>
                </a:solidFill>
              </a:rPr>
              <a:t>электр тоғы</a:t>
            </a:r>
            <a:r>
              <a:rPr lang="ca-ES" sz="3200" i="1" dirty="0">
                <a:solidFill>
                  <a:schemeClr val="tx1"/>
                </a:solidFill>
              </a:rPr>
              <a:t>. </a:t>
            </a:r>
            <a:endParaRPr lang="kk-KZ" sz="3200" i="1" dirty="0" smtClean="0">
              <a:solidFill>
                <a:schemeClr val="tx1"/>
              </a:solidFill>
            </a:endParaRPr>
          </a:p>
          <a:p>
            <a:pPr marL="457200" indent="-457200">
              <a:buAutoNum type="arabicPeriod"/>
            </a:pPr>
            <a:r>
              <a:rPr lang="kk-KZ" sz="3200" dirty="0" smtClean="0">
                <a:solidFill>
                  <a:schemeClr val="tx1"/>
                </a:solidFill>
              </a:rPr>
              <a:t>Газдардың </a:t>
            </a:r>
            <a:r>
              <a:rPr lang="kk-KZ" sz="3200" dirty="0">
                <a:solidFill>
                  <a:schemeClr val="tx1"/>
                </a:solidFill>
              </a:rPr>
              <a:t>электрөткізгіштігі</a:t>
            </a:r>
            <a:r>
              <a:rPr lang="kk-KZ" sz="3200" dirty="0" smtClean="0">
                <a:solidFill>
                  <a:schemeClr val="tx1"/>
                </a:solidFill>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4294967295"/>
          </p:nvPr>
        </p:nvSpPr>
        <p:spPr>
          <a:xfrm>
            <a:off x="683568" y="731520"/>
            <a:ext cx="7848872" cy="4857720"/>
          </a:xfrm>
        </p:spPr>
        <p:txBody>
          <a:bodyPr>
            <a:normAutofit fontScale="92500" lnSpcReduction="10000"/>
          </a:bodyPr>
          <a:lstStyle/>
          <a:p>
            <a:pPr marL="0" indent="0" algn="ctr">
              <a:buNone/>
            </a:pPr>
            <a:r>
              <a:rPr lang="kk-KZ" b="1" dirty="0">
                <a:solidFill>
                  <a:schemeClr val="tx1"/>
                </a:solidFill>
                <a:latin typeface="Times New Roman" panose="02020603050405020304" pitchFamily="18" charset="0"/>
                <a:cs typeface="Times New Roman" panose="02020603050405020304" pitchFamily="18" charset="0"/>
              </a:rPr>
              <a:t>1. </a:t>
            </a:r>
            <a:r>
              <a:rPr lang="ca-ES" b="1" dirty="0">
                <a:solidFill>
                  <a:schemeClr val="tx1"/>
                </a:solidFill>
                <a:latin typeface="Times New Roman" panose="02020603050405020304" pitchFamily="18" charset="0"/>
                <a:cs typeface="Times New Roman" panose="02020603050405020304" pitchFamily="18" charset="0"/>
              </a:rPr>
              <a:t>Электролиттердегі электр тоғы</a:t>
            </a:r>
            <a:r>
              <a:rPr lang="ca-ES" b="1" i="1" dirty="0">
                <a:solidFill>
                  <a:schemeClr val="tx1"/>
                </a:solidFill>
                <a:latin typeface="Times New Roman" panose="02020603050405020304" pitchFamily="18" charset="0"/>
                <a:cs typeface="Times New Roman" panose="02020603050405020304" pitchFamily="18" charset="0"/>
              </a:rPr>
              <a:t>.</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kk-KZ" dirty="0" smtClean="0">
                <a:solidFill>
                  <a:schemeClr val="tx1"/>
                </a:solidFill>
                <a:latin typeface="Times New Roman" panose="02020603050405020304" pitchFamily="18" charset="0"/>
                <a:cs typeface="Times New Roman" panose="02020603050405020304" pitchFamily="18" charset="0"/>
              </a:rPr>
              <a:t>	Ток </a:t>
            </a:r>
            <a:r>
              <a:rPr lang="kk-KZ" dirty="0">
                <a:solidFill>
                  <a:schemeClr val="tx1"/>
                </a:solidFill>
                <a:latin typeface="Times New Roman" panose="02020603050405020304" pitchFamily="18" charset="0"/>
                <a:cs typeface="Times New Roman" panose="02020603050405020304" pitchFamily="18" charset="0"/>
              </a:rPr>
              <a:t>өткенде имиялық түрленуге ұшырайтын заттарды </a:t>
            </a:r>
            <a:r>
              <a:rPr lang="kk-KZ" i="1" dirty="0">
                <a:solidFill>
                  <a:schemeClr val="tx1"/>
                </a:solidFill>
                <a:latin typeface="Times New Roman" panose="02020603050405020304" pitchFamily="18" charset="0"/>
                <a:cs typeface="Times New Roman" panose="02020603050405020304" pitchFamily="18" charset="0"/>
              </a:rPr>
              <a:t>электролиттер немесе екінші текті өткізгіштер</a:t>
            </a:r>
            <a:r>
              <a:rPr lang="kk-KZ" dirty="0">
                <a:solidFill>
                  <a:schemeClr val="tx1"/>
                </a:solidFill>
                <a:latin typeface="Times New Roman" panose="02020603050405020304" pitchFamily="18" charset="0"/>
                <a:cs typeface="Times New Roman" panose="02020603050405020304" pitchFamily="18" charset="0"/>
              </a:rPr>
              <a:t> деп аталады. Бұлардың қатарына тұздардың, сілтілердің және қышқылдардың судағы ерітінділері, сондай-ақ қатты күйінде иондық кристалл болып келетін тұздардыңбалқыламалары жатады. Электолит молекулаларының еріткіш молекулаларының әсерінен иондарға ыдырауын электролиттік диссоциация деп атайды. Элекролиттерде ток тасушылар ролін оң және теріс иондар атқарады. Электролиттердегі ток тығыздығы мынаған тең болады:</a:t>
            </a:r>
            <a:endParaRPr lang="ru-RU" dirty="0">
              <a:solidFill>
                <a:schemeClr val="tx1"/>
              </a:solidFill>
              <a:latin typeface="Times New Roman" panose="02020603050405020304" pitchFamily="18" charset="0"/>
              <a:cs typeface="Times New Roman" panose="02020603050405020304" pitchFamily="18" charset="0"/>
            </a:endParaRPr>
          </a:p>
          <a:p>
            <a:pPr algn="ctr"/>
            <a:r>
              <a:rPr lang="kk-KZ" dirty="0">
                <a:solidFill>
                  <a:schemeClr val="tx1"/>
                </a:solidFill>
                <a:latin typeface="Times New Roman" panose="02020603050405020304" pitchFamily="18" charset="0"/>
                <a:cs typeface="Times New Roman" panose="02020603050405020304" pitchFamily="18" charset="0"/>
              </a:rPr>
              <a:t>j = (n</a:t>
            </a:r>
            <a:r>
              <a:rPr lang="kk-KZ" baseline="30000" dirty="0">
                <a:solidFill>
                  <a:schemeClr val="tx1"/>
                </a:solidFill>
                <a:latin typeface="Times New Roman" panose="02020603050405020304" pitchFamily="18" charset="0"/>
                <a:cs typeface="Times New Roman" panose="02020603050405020304" pitchFamily="18" charset="0"/>
              </a:rPr>
              <a:t>+</a:t>
            </a:r>
            <a:r>
              <a:rPr lang="kk-KZ" dirty="0">
                <a:solidFill>
                  <a:schemeClr val="tx1"/>
                </a:solidFill>
                <a:latin typeface="Times New Roman" panose="02020603050405020304" pitchFamily="18" charset="0"/>
                <a:cs typeface="Times New Roman" panose="02020603050405020304" pitchFamily="18" charset="0"/>
              </a:rPr>
              <a:t> e</a:t>
            </a:r>
            <a:r>
              <a:rPr lang="kk-KZ" baseline="30000" dirty="0">
                <a:solidFill>
                  <a:schemeClr val="tx1"/>
                </a:solidFill>
                <a:latin typeface="Times New Roman" panose="02020603050405020304" pitchFamily="18" charset="0"/>
                <a:cs typeface="Times New Roman" panose="02020603050405020304" pitchFamily="18" charset="0"/>
              </a:rPr>
              <a:t>+</a:t>
            </a:r>
            <a:r>
              <a:rPr lang="kk-KZ" dirty="0">
                <a:solidFill>
                  <a:schemeClr val="tx1"/>
                </a:solidFill>
                <a:latin typeface="Times New Roman" panose="02020603050405020304" pitchFamily="18" charset="0"/>
                <a:cs typeface="Times New Roman" panose="02020603050405020304" pitchFamily="18" charset="0"/>
              </a:rPr>
              <a:t> u</a:t>
            </a:r>
            <a:r>
              <a:rPr lang="kk-KZ" baseline="-25000" dirty="0">
                <a:solidFill>
                  <a:schemeClr val="tx1"/>
                </a:solidFill>
                <a:latin typeface="Times New Roman" panose="02020603050405020304" pitchFamily="18" charset="0"/>
                <a:cs typeface="Times New Roman" panose="02020603050405020304" pitchFamily="18" charset="0"/>
              </a:rPr>
              <a:t>0</a:t>
            </a:r>
            <a:r>
              <a:rPr lang="kk-KZ" baseline="30000" dirty="0">
                <a:solidFill>
                  <a:schemeClr val="tx1"/>
                </a:solidFill>
                <a:latin typeface="Times New Roman" panose="02020603050405020304" pitchFamily="18" charset="0"/>
                <a:cs typeface="Times New Roman" panose="02020603050405020304" pitchFamily="18" charset="0"/>
              </a:rPr>
              <a:t>+</a:t>
            </a:r>
            <a:r>
              <a:rPr lang="kk-KZ" dirty="0">
                <a:solidFill>
                  <a:schemeClr val="tx1"/>
                </a:solidFill>
                <a:latin typeface="Times New Roman" panose="02020603050405020304" pitchFamily="18" charset="0"/>
                <a:cs typeface="Times New Roman" panose="02020603050405020304" pitchFamily="18" charset="0"/>
              </a:rPr>
              <a:t> +n</a:t>
            </a:r>
            <a:r>
              <a:rPr lang="kk-KZ" baseline="30000" dirty="0">
                <a:solidFill>
                  <a:schemeClr val="tx1"/>
                </a:solidFill>
                <a:latin typeface="Times New Roman" panose="02020603050405020304" pitchFamily="18" charset="0"/>
                <a:cs typeface="Times New Roman" panose="02020603050405020304" pitchFamily="18" charset="0"/>
              </a:rPr>
              <a:t>- </a:t>
            </a:r>
            <a:r>
              <a:rPr lang="kk-KZ" dirty="0">
                <a:solidFill>
                  <a:schemeClr val="tx1"/>
                </a:solidFill>
                <a:latin typeface="Times New Roman" panose="02020603050405020304" pitchFamily="18" charset="0"/>
                <a:cs typeface="Times New Roman" panose="02020603050405020304" pitchFamily="18" charset="0"/>
              </a:rPr>
              <a:t>e</a:t>
            </a:r>
            <a:r>
              <a:rPr lang="kk-KZ" baseline="30000" dirty="0">
                <a:solidFill>
                  <a:schemeClr val="tx1"/>
                </a:solidFill>
                <a:latin typeface="Times New Roman" panose="02020603050405020304" pitchFamily="18" charset="0"/>
                <a:cs typeface="Times New Roman" panose="02020603050405020304" pitchFamily="18" charset="0"/>
              </a:rPr>
              <a:t>- </a:t>
            </a:r>
            <a:r>
              <a:rPr lang="kk-KZ" dirty="0">
                <a:solidFill>
                  <a:schemeClr val="tx1"/>
                </a:solidFill>
                <a:latin typeface="Times New Roman" panose="02020603050405020304" pitchFamily="18" charset="0"/>
                <a:cs typeface="Times New Roman" panose="02020603050405020304" pitchFamily="18" charset="0"/>
              </a:rPr>
              <a:t>u</a:t>
            </a:r>
            <a:r>
              <a:rPr lang="kk-KZ" baseline="-25000" dirty="0">
                <a:solidFill>
                  <a:schemeClr val="tx1"/>
                </a:solidFill>
                <a:latin typeface="Times New Roman" panose="02020603050405020304" pitchFamily="18" charset="0"/>
                <a:cs typeface="Times New Roman" panose="02020603050405020304" pitchFamily="18" charset="0"/>
              </a:rPr>
              <a:t>0</a:t>
            </a:r>
            <a:r>
              <a:rPr lang="kk-KZ" baseline="30000" dirty="0">
                <a:solidFill>
                  <a:schemeClr val="tx1"/>
                </a:solidFill>
                <a:latin typeface="Times New Roman" panose="02020603050405020304" pitchFamily="18" charset="0"/>
                <a:cs typeface="Times New Roman" panose="02020603050405020304" pitchFamily="18" charset="0"/>
              </a:rPr>
              <a:t>- </a:t>
            </a:r>
            <a:r>
              <a:rPr lang="kk-KZ" dirty="0">
                <a:solidFill>
                  <a:schemeClr val="tx1"/>
                </a:solidFill>
                <a:latin typeface="Times New Roman" panose="02020603050405020304" pitchFamily="18" charset="0"/>
                <a:cs typeface="Times New Roman" panose="02020603050405020304" pitchFamily="18" charset="0"/>
              </a:rPr>
              <a:t>)E</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kk-KZ" dirty="0">
                <a:solidFill>
                  <a:schemeClr val="tx1"/>
                </a:solidFill>
                <a:latin typeface="Times New Roman" panose="02020603050405020304" pitchFamily="18" charset="0"/>
                <a:cs typeface="Times New Roman" panose="02020603050405020304" pitchFamily="18" charset="0"/>
              </a:rPr>
              <a:t>мұндағы n</a:t>
            </a:r>
            <a:r>
              <a:rPr lang="kk-KZ" baseline="30000" dirty="0">
                <a:solidFill>
                  <a:schemeClr val="tx1"/>
                </a:solidFill>
                <a:latin typeface="Times New Roman" panose="02020603050405020304" pitchFamily="18" charset="0"/>
                <a:cs typeface="Times New Roman" panose="02020603050405020304" pitchFamily="18" charset="0"/>
              </a:rPr>
              <a:t>+  </a:t>
            </a:r>
            <a:r>
              <a:rPr lang="kk-KZ" dirty="0">
                <a:solidFill>
                  <a:schemeClr val="tx1"/>
                </a:solidFill>
                <a:latin typeface="Times New Roman" panose="02020603050405020304" pitchFamily="18" charset="0"/>
                <a:cs typeface="Times New Roman" panose="02020603050405020304" pitchFamily="18" charset="0"/>
              </a:rPr>
              <a:t>және n</a:t>
            </a:r>
            <a:r>
              <a:rPr lang="kk-KZ" baseline="30000" dirty="0">
                <a:solidFill>
                  <a:schemeClr val="tx1"/>
                </a:solidFill>
                <a:latin typeface="Times New Roman" panose="02020603050405020304" pitchFamily="18" charset="0"/>
                <a:cs typeface="Times New Roman" panose="02020603050405020304" pitchFamily="18" charset="0"/>
              </a:rPr>
              <a:t>-  </a:t>
            </a:r>
            <a:r>
              <a:rPr lang="kk-KZ" dirty="0">
                <a:solidFill>
                  <a:schemeClr val="tx1"/>
                </a:solidFill>
                <a:latin typeface="Times New Roman" panose="02020603050405020304" pitchFamily="18" charset="0"/>
                <a:cs typeface="Times New Roman" panose="02020603050405020304" pitchFamily="18" charset="0"/>
              </a:rPr>
              <a:t>–бірлік көлемдегі оң және теріс иондардың концентрациясы; u</a:t>
            </a:r>
            <a:r>
              <a:rPr lang="kk-KZ" baseline="-25000" dirty="0">
                <a:solidFill>
                  <a:schemeClr val="tx1"/>
                </a:solidFill>
                <a:latin typeface="Times New Roman" panose="02020603050405020304" pitchFamily="18" charset="0"/>
                <a:cs typeface="Times New Roman" panose="02020603050405020304" pitchFamily="18" charset="0"/>
              </a:rPr>
              <a:t>0</a:t>
            </a:r>
            <a:r>
              <a:rPr lang="kk-KZ" baseline="30000" dirty="0">
                <a:solidFill>
                  <a:schemeClr val="tx1"/>
                </a:solidFill>
                <a:latin typeface="Times New Roman" panose="02020603050405020304" pitchFamily="18" charset="0"/>
                <a:cs typeface="Times New Roman" panose="02020603050405020304" pitchFamily="18" charset="0"/>
              </a:rPr>
              <a:t>+</a:t>
            </a:r>
            <a:r>
              <a:rPr lang="kk-KZ" dirty="0">
                <a:solidFill>
                  <a:schemeClr val="tx1"/>
                </a:solidFill>
                <a:latin typeface="Times New Roman" panose="02020603050405020304" pitchFamily="18" charset="0"/>
                <a:cs typeface="Times New Roman" panose="02020603050405020304" pitchFamily="18" charset="0"/>
              </a:rPr>
              <a:t> және u</a:t>
            </a:r>
            <a:r>
              <a:rPr lang="kk-KZ" baseline="-25000" dirty="0">
                <a:solidFill>
                  <a:schemeClr val="tx1"/>
                </a:solidFill>
                <a:latin typeface="Times New Roman" panose="02020603050405020304" pitchFamily="18" charset="0"/>
                <a:cs typeface="Times New Roman" panose="02020603050405020304" pitchFamily="18" charset="0"/>
              </a:rPr>
              <a:t>0</a:t>
            </a:r>
            <a:r>
              <a:rPr lang="kk-KZ" baseline="30000" dirty="0">
                <a:solidFill>
                  <a:schemeClr val="tx1"/>
                </a:solidFill>
                <a:latin typeface="Times New Roman" panose="02020603050405020304" pitchFamily="18" charset="0"/>
                <a:cs typeface="Times New Roman" panose="02020603050405020304" pitchFamily="18" charset="0"/>
              </a:rPr>
              <a:t>-</a:t>
            </a:r>
            <a:r>
              <a:rPr lang="kk-KZ" dirty="0">
                <a:solidFill>
                  <a:schemeClr val="tx1"/>
                </a:solidFill>
                <a:latin typeface="Times New Roman" panose="02020603050405020304" pitchFamily="18" charset="0"/>
                <a:cs typeface="Times New Roman" panose="02020603050405020304" pitchFamily="18" charset="0"/>
              </a:rPr>
              <a:t> – оң және теріс иондардың қозғалғыштығы. </a:t>
            </a: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0697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4294967295"/>
          </p:nvPr>
        </p:nvSpPr>
        <p:spPr>
          <a:xfrm>
            <a:off x="791072" y="445770"/>
            <a:ext cx="7416824" cy="5289768"/>
          </a:xfrm>
        </p:spPr>
        <p:txBody>
          <a:bodyPr>
            <a:normAutofit lnSpcReduction="10000"/>
          </a:bodyPr>
          <a:lstStyle/>
          <a:p>
            <a:pPr algn="just"/>
            <a:endParaRPr lang="kk-KZ"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kk-KZ" dirty="0" smtClean="0">
                <a:solidFill>
                  <a:schemeClr val="tx1"/>
                </a:solidFill>
                <a:latin typeface="Times New Roman" panose="02020603050405020304" pitchFamily="18" charset="0"/>
                <a:cs typeface="Times New Roman" panose="02020603050405020304" pitchFamily="18" charset="0"/>
              </a:rPr>
              <a:t>	Электролиз </a:t>
            </a:r>
            <a:r>
              <a:rPr lang="kk-KZ" dirty="0">
                <a:solidFill>
                  <a:schemeClr val="tx1"/>
                </a:solidFill>
                <a:latin typeface="Times New Roman" panose="02020603050405020304" pitchFamily="18" charset="0"/>
                <a:cs typeface="Times New Roman" panose="02020603050405020304" pitchFamily="18" charset="0"/>
              </a:rPr>
              <a:t>заңдарын тәжірибие жүзінде 1836 жылы Фарадей тағайындаған. Фарадейдің бірінші заңы былай дейді: </a:t>
            </a:r>
            <a:r>
              <a:rPr lang="kk-KZ" i="1" dirty="0">
                <a:solidFill>
                  <a:schemeClr val="tx1"/>
                </a:solidFill>
                <a:latin typeface="Times New Roman" panose="02020603050405020304" pitchFamily="18" charset="0"/>
                <a:cs typeface="Times New Roman" panose="02020603050405020304" pitchFamily="18" charset="0"/>
              </a:rPr>
              <a:t>электролиз кезінде электродта бөлініп шығатын зат мөлшері электролит арқылы өткен зарядқа пропорционал болады</a:t>
            </a:r>
            <a:r>
              <a:rPr lang="kk-KZ" i="1" dirty="0" smtClean="0">
                <a:solidFill>
                  <a:schemeClr val="tx1"/>
                </a:solidFill>
                <a:latin typeface="Times New Roman" panose="02020603050405020304" pitchFamily="18" charset="0"/>
                <a:cs typeface="Times New Roman" panose="02020603050405020304" pitchFamily="18" charset="0"/>
              </a:rPr>
              <a:t>:</a:t>
            </a:r>
          </a:p>
          <a:p>
            <a:pPr marL="0" indent="0" algn="just">
              <a:buNone/>
            </a:pP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kk-KZ"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kk-KZ" dirty="0" smtClean="0">
                <a:solidFill>
                  <a:schemeClr val="tx1"/>
                </a:solidFill>
                <a:latin typeface="Times New Roman" panose="02020603050405020304" pitchFamily="18" charset="0"/>
                <a:cs typeface="Times New Roman" panose="02020603050405020304" pitchFamily="18" charset="0"/>
              </a:rPr>
              <a:t>мұнда </a:t>
            </a:r>
            <a:r>
              <a:rPr lang="kk-KZ" i="1" dirty="0">
                <a:solidFill>
                  <a:schemeClr val="tx1"/>
                </a:solidFill>
                <a:latin typeface="Times New Roman" panose="02020603050405020304" pitchFamily="18" charset="0"/>
                <a:cs typeface="Times New Roman" panose="02020603050405020304" pitchFamily="18" charset="0"/>
              </a:rPr>
              <a:t>m</a:t>
            </a:r>
            <a:r>
              <a:rPr lang="kk-KZ" dirty="0">
                <a:solidFill>
                  <a:schemeClr val="tx1"/>
                </a:solidFill>
                <a:latin typeface="Times New Roman" panose="02020603050405020304" pitchFamily="18" charset="0"/>
                <a:cs typeface="Times New Roman" panose="02020603050405020304" pitchFamily="18" charset="0"/>
              </a:rPr>
              <a:t> – бөлініп шыққан зат массасы, </a:t>
            </a:r>
            <a:r>
              <a:rPr lang="kk-KZ" i="1" dirty="0">
                <a:solidFill>
                  <a:schemeClr val="tx1"/>
                </a:solidFill>
                <a:latin typeface="Times New Roman" panose="02020603050405020304" pitchFamily="18" charset="0"/>
                <a:cs typeface="Times New Roman" panose="02020603050405020304" pitchFamily="18" charset="0"/>
              </a:rPr>
              <a:t>K</a:t>
            </a:r>
            <a:r>
              <a:rPr lang="kk-KZ" dirty="0">
                <a:solidFill>
                  <a:schemeClr val="tx1"/>
                </a:solidFill>
                <a:latin typeface="Times New Roman" panose="02020603050405020304" pitchFamily="18" charset="0"/>
                <a:cs typeface="Times New Roman" panose="02020603050405020304" pitchFamily="18" charset="0"/>
              </a:rPr>
              <a:t> – зат табиғатына байланысты коэффициент,бұл электрохимиялық эквивалент деп аталады. Фарадей екінші заңы заттың электрохимиялық эквиваленті </a:t>
            </a:r>
            <a:r>
              <a:rPr lang="kk-KZ" i="1" dirty="0">
                <a:solidFill>
                  <a:schemeClr val="tx1"/>
                </a:solidFill>
                <a:latin typeface="Times New Roman" panose="02020603050405020304" pitchFamily="18" charset="0"/>
                <a:cs typeface="Times New Roman" panose="02020603050405020304" pitchFamily="18" charset="0"/>
              </a:rPr>
              <a:t>К</a:t>
            </a:r>
            <a:r>
              <a:rPr lang="kk-KZ" dirty="0">
                <a:solidFill>
                  <a:schemeClr val="tx1"/>
                </a:solidFill>
                <a:latin typeface="Times New Roman" panose="02020603050405020304" pitchFamily="18" charset="0"/>
                <a:cs typeface="Times New Roman" panose="02020603050405020304" pitchFamily="18" charset="0"/>
              </a:rPr>
              <a:t>-ні оның химиялық эквиваленті </a:t>
            </a:r>
            <a:r>
              <a:rPr lang="kk-KZ" i="1" dirty="0">
                <a:solidFill>
                  <a:schemeClr val="tx1"/>
                </a:solidFill>
                <a:latin typeface="Times New Roman" panose="02020603050405020304" pitchFamily="18" charset="0"/>
                <a:cs typeface="Times New Roman" panose="02020603050405020304" pitchFamily="18" charset="0"/>
              </a:rPr>
              <a:t>А/z-</a:t>
            </a:r>
            <a:r>
              <a:rPr lang="kk-KZ" dirty="0">
                <a:solidFill>
                  <a:schemeClr val="tx1"/>
                </a:solidFill>
                <a:latin typeface="Times New Roman" panose="02020603050405020304" pitchFamily="18" charset="0"/>
                <a:cs typeface="Times New Roman" panose="02020603050405020304" pitchFamily="18" charset="0"/>
              </a:rPr>
              <a:t>пен ( </a:t>
            </a:r>
            <a:r>
              <a:rPr lang="kk-KZ" i="1" dirty="0">
                <a:solidFill>
                  <a:schemeClr val="tx1"/>
                </a:solidFill>
                <a:latin typeface="Times New Roman" panose="02020603050405020304" pitchFamily="18" charset="0"/>
                <a:cs typeface="Times New Roman" panose="02020603050405020304" pitchFamily="18" charset="0"/>
              </a:rPr>
              <a:t>А</a:t>
            </a:r>
            <a:r>
              <a:rPr lang="kk-KZ" dirty="0">
                <a:solidFill>
                  <a:schemeClr val="tx1"/>
                </a:solidFill>
                <a:latin typeface="Times New Roman" panose="02020603050405020304" pitchFamily="18" charset="0"/>
                <a:cs typeface="Times New Roman" panose="02020603050405020304" pitchFamily="18" charset="0"/>
              </a:rPr>
              <a:t>-мольдік масса, </a:t>
            </a:r>
            <a:r>
              <a:rPr lang="kk-KZ" i="1" dirty="0">
                <a:solidFill>
                  <a:schemeClr val="tx1"/>
                </a:solidFill>
                <a:latin typeface="Times New Roman" panose="02020603050405020304" pitchFamily="18" charset="0"/>
                <a:cs typeface="Times New Roman" panose="02020603050405020304" pitchFamily="18" charset="0"/>
              </a:rPr>
              <a:t>z-</a:t>
            </a:r>
            <a:r>
              <a:rPr lang="kk-KZ" dirty="0">
                <a:solidFill>
                  <a:schemeClr val="tx1"/>
                </a:solidFill>
                <a:latin typeface="Times New Roman" panose="02020603050405020304" pitchFamily="18" charset="0"/>
                <a:cs typeface="Times New Roman" panose="02020603050405020304" pitchFamily="18" charset="0"/>
              </a:rPr>
              <a:t>берілген зат валенттілігі) байланыстырады.</a:t>
            </a:r>
            <a:endParaRPr lang="ru-RU" dirty="0">
              <a:solidFill>
                <a:schemeClr val="tx1"/>
              </a:solidFill>
              <a:latin typeface="Times New Roman" panose="02020603050405020304" pitchFamily="18" charset="0"/>
              <a:cs typeface="Times New Roman" panose="02020603050405020304" pitchFamily="18" charset="0"/>
            </a:endParaRPr>
          </a:p>
        </p:txBody>
      </p:sp>
      <p:sp>
        <p:nvSpPr>
          <p:cNvPr id="2" name="Rectangle 2"/>
          <p:cNvSpPr>
            <a:spLocks noChangeArrowheads="1"/>
          </p:cNvSpPr>
          <p:nvPr/>
        </p:nvSpPr>
        <p:spPr bwMode="auto">
          <a:xfrm>
            <a:off x="-180528" y="-285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4" name="Объект 3"/>
          <p:cNvGraphicFramePr>
            <a:graphicFrameLocks noChangeAspect="1"/>
          </p:cNvGraphicFramePr>
          <p:nvPr>
            <p:extLst>
              <p:ext uri="{D42A27DB-BD31-4B8C-83A1-F6EECF244321}">
                <p14:modId xmlns:p14="http://schemas.microsoft.com/office/powerpoint/2010/main" val="246175760"/>
              </p:ext>
            </p:extLst>
          </p:nvPr>
        </p:nvGraphicFramePr>
        <p:xfrm>
          <a:off x="3649216" y="2855218"/>
          <a:ext cx="2142120" cy="573782"/>
        </p:xfrm>
        <a:graphic>
          <a:graphicData uri="http://schemas.openxmlformats.org/presentationml/2006/ole">
            <mc:AlternateContent xmlns:mc="http://schemas.openxmlformats.org/markup-compatibility/2006">
              <mc:Choice xmlns:v="urn:schemas-microsoft-com:vml" Requires="v">
                <p:oleObj spid="_x0000_s1029" name="Уравнение" r:id="rId3" imgW="1054100" imgH="279400" progId="Equation.3">
                  <p:embed/>
                </p:oleObj>
              </mc:Choice>
              <mc:Fallback>
                <p:oleObj name="Уравнение" r:id="rId3" imgW="1054100" imgH="2794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49216" y="2855218"/>
                        <a:ext cx="2142120" cy="573782"/>
                      </a:xfrm>
                      <a:prstGeom prst="rect">
                        <a:avLst/>
                      </a:prstGeom>
                      <a:noFill/>
                    </p:spPr>
                  </p:pic>
                </p:oleObj>
              </mc:Fallback>
            </mc:AlternateContent>
          </a:graphicData>
        </a:graphic>
      </p:graphicFrame>
    </p:spTree>
    <p:extLst>
      <p:ext uri="{BB962C8B-B14F-4D97-AF65-F5344CB8AC3E}">
        <p14:creationId xmlns:p14="http://schemas.microsoft.com/office/powerpoint/2010/main" val="4072360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4294967295"/>
          </p:nvPr>
        </p:nvSpPr>
        <p:spPr>
          <a:xfrm>
            <a:off x="611560" y="731520"/>
            <a:ext cx="7992888" cy="5145752"/>
          </a:xfrm>
        </p:spPr>
        <p:txBody>
          <a:bodyPr>
            <a:normAutofit/>
          </a:bodyPr>
          <a:lstStyle/>
          <a:p>
            <a:pPr marL="0" indent="0" algn="just">
              <a:buNone/>
            </a:pPr>
            <a:r>
              <a:rPr lang="kk-KZ" dirty="0" smtClean="0">
                <a:solidFill>
                  <a:schemeClr val="tx1"/>
                </a:solidFill>
                <a:latin typeface="Times New Roman" panose="02020603050405020304" pitchFamily="18" charset="0"/>
                <a:cs typeface="Times New Roman" panose="02020603050405020304" pitchFamily="18" charset="0"/>
              </a:rPr>
              <a:t>	Бұл </a:t>
            </a:r>
            <a:r>
              <a:rPr lang="kk-KZ" dirty="0">
                <a:solidFill>
                  <a:schemeClr val="tx1"/>
                </a:solidFill>
                <a:latin typeface="Times New Roman" panose="02020603050405020304" pitchFamily="18" charset="0"/>
                <a:cs typeface="Times New Roman" panose="02020603050405020304" pitchFamily="18" charset="0"/>
              </a:rPr>
              <a:t>заң былай айтылады: </a:t>
            </a:r>
            <a:r>
              <a:rPr lang="kk-KZ" i="1" dirty="0">
                <a:solidFill>
                  <a:schemeClr val="tx1"/>
                </a:solidFill>
                <a:latin typeface="Times New Roman" panose="02020603050405020304" pitchFamily="18" charset="0"/>
                <a:cs typeface="Times New Roman" panose="02020603050405020304" pitchFamily="18" charset="0"/>
              </a:rPr>
              <a:t>барлық заттардың электрохимиялық эквивалеті олардың химиялық эквивалентіне пропорционал.</a:t>
            </a:r>
            <a:r>
              <a:rPr lang="kk-KZ" dirty="0">
                <a:solidFill>
                  <a:schemeClr val="tx1"/>
                </a:solidFill>
                <a:latin typeface="Times New Roman" panose="02020603050405020304" pitchFamily="18" charset="0"/>
                <a:cs typeface="Times New Roman" panose="02020603050405020304" pitchFamily="18" charset="0"/>
              </a:rPr>
              <a:t> Пропорционалдық коэффициент </a:t>
            </a:r>
            <a:r>
              <a:rPr lang="kk-KZ" i="1" dirty="0">
                <a:solidFill>
                  <a:schemeClr val="tx1"/>
                </a:solidFill>
                <a:latin typeface="Times New Roman" panose="02020603050405020304" pitchFamily="18" charset="0"/>
                <a:cs typeface="Times New Roman" panose="02020603050405020304" pitchFamily="18" charset="0"/>
              </a:rPr>
              <a:t>1/F</a:t>
            </a:r>
            <a:r>
              <a:rPr lang="kk-KZ" dirty="0">
                <a:solidFill>
                  <a:schemeClr val="tx1"/>
                </a:solidFill>
                <a:latin typeface="Times New Roman" panose="02020603050405020304" pitchFamily="18" charset="0"/>
                <a:cs typeface="Times New Roman" panose="02020603050405020304" pitchFamily="18" charset="0"/>
              </a:rPr>
              <a:t> түрінде жазылады. </a:t>
            </a:r>
            <a:r>
              <a:rPr lang="kk-KZ" i="1" dirty="0">
                <a:solidFill>
                  <a:schemeClr val="tx1"/>
                </a:solidFill>
                <a:latin typeface="Times New Roman" panose="02020603050405020304" pitchFamily="18" charset="0"/>
                <a:cs typeface="Times New Roman" panose="02020603050405020304" pitchFamily="18" charset="0"/>
              </a:rPr>
              <a:t>F</a:t>
            </a:r>
            <a:r>
              <a:rPr lang="kk-KZ" dirty="0">
                <a:solidFill>
                  <a:schemeClr val="tx1"/>
                </a:solidFill>
                <a:latin typeface="Times New Roman" panose="02020603050405020304" pitchFamily="18" charset="0"/>
                <a:cs typeface="Times New Roman" panose="02020603050405020304" pitchFamily="18" charset="0"/>
              </a:rPr>
              <a:t>– шамасы </a:t>
            </a:r>
            <a:r>
              <a:rPr lang="kk-KZ" i="1" dirty="0">
                <a:solidFill>
                  <a:schemeClr val="tx1"/>
                </a:solidFill>
                <a:latin typeface="Times New Roman" panose="02020603050405020304" pitchFamily="18" charset="0"/>
                <a:cs typeface="Times New Roman" panose="02020603050405020304" pitchFamily="18" charset="0"/>
              </a:rPr>
              <a:t>Фарадей саны</a:t>
            </a:r>
            <a:r>
              <a:rPr lang="kk-KZ" dirty="0">
                <a:solidFill>
                  <a:schemeClr val="tx1"/>
                </a:solidFill>
                <a:latin typeface="Times New Roman" panose="02020603050405020304" pitchFamily="18" charset="0"/>
                <a:cs typeface="Times New Roman" panose="02020603050405020304" pitchFamily="18" charset="0"/>
              </a:rPr>
              <a:t> деп аталады. Фарадей екінші заңы былай өрнектеледі</a:t>
            </a:r>
            <a:r>
              <a:rPr lang="kk-KZ" dirty="0" smtClean="0">
                <a:solidFill>
                  <a:schemeClr val="tx1"/>
                </a:solidFill>
                <a:latin typeface="Times New Roman" panose="02020603050405020304" pitchFamily="18" charset="0"/>
                <a:cs typeface="Times New Roman" panose="02020603050405020304" pitchFamily="18" charset="0"/>
              </a:rPr>
              <a:t>:</a:t>
            </a:r>
          </a:p>
          <a:p>
            <a:pPr algn="just"/>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kk-KZ"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kk-KZ" dirty="0">
                <a:latin typeface="Times New Roman" panose="02020603050405020304" pitchFamily="18" charset="0"/>
                <a:cs typeface="Times New Roman" panose="02020603050405020304" pitchFamily="18" charset="0"/>
              </a:rPr>
              <a:t>	</a:t>
            </a:r>
            <a:r>
              <a:rPr lang="kk-KZ" dirty="0" smtClean="0">
                <a:solidFill>
                  <a:schemeClr val="tx1"/>
                </a:solidFill>
                <a:latin typeface="Times New Roman" panose="02020603050405020304" pitchFamily="18" charset="0"/>
                <a:cs typeface="Times New Roman" panose="02020603050405020304" pitchFamily="18" charset="0"/>
              </a:rPr>
              <a:t>Электролиз </a:t>
            </a:r>
            <a:r>
              <a:rPr lang="kk-KZ" dirty="0">
                <a:solidFill>
                  <a:schemeClr val="tx1"/>
                </a:solidFill>
                <a:latin typeface="Times New Roman" panose="02020603050405020304" pitchFamily="18" charset="0"/>
                <a:cs typeface="Times New Roman" panose="02020603050405020304" pitchFamily="18" charset="0"/>
              </a:rPr>
              <a:t>техниканың сан алуан салаларында қолданылады. Оларға: гальванопластинка, гальваностегия, электрометаллургия, электролиттік жылтырата өңдеу, ауыр су алу, электролиттік конденсаторлар, галвани элементері, аккумуляторлар жатады.  </a:t>
            </a:r>
            <a:endParaRPr lang="ru-RU" dirty="0">
              <a:solidFill>
                <a:schemeClr val="tx1"/>
              </a:solidFill>
              <a:latin typeface="Times New Roman" panose="02020603050405020304" pitchFamily="18" charset="0"/>
              <a:cs typeface="Times New Roman" panose="02020603050405020304" pitchFamily="18" charset="0"/>
            </a:endParaRPr>
          </a:p>
          <a:p>
            <a:endParaRPr lang="ru-RU" dirty="0"/>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4" name="Объект 3"/>
          <p:cNvGraphicFramePr>
            <a:graphicFrameLocks noChangeAspect="1"/>
          </p:cNvGraphicFramePr>
          <p:nvPr>
            <p:extLst>
              <p:ext uri="{D42A27DB-BD31-4B8C-83A1-F6EECF244321}">
                <p14:modId xmlns:p14="http://schemas.microsoft.com/office/powerpoint/2010/main" val="684085043"/>
              </p:ext>
            </p:extLst>
          </p:nvPr>
        </p:nvGraphicFramePr>
        <p:xfrm>
          <a:off x="3444627" y="2678435"/>
          <a:ext cx="1415405" cy="794953"/>
        </p:xfrm>
        <a:graphic>
          <a:graphicData uri="http://schemas.openxmlformats.org/presentationml/2006/ole">
            <mc:AlternateContent xmlns:mc="http://schemas.openxmlformats.org/markup-compatibility/2006">
              <mc:Choice xmlns:v="urn:schemas-microsoft-com:vml" Requires="v">
                <p:oleObj spid="_x0000_s2052" name="Уравнение" r:id="rId3" imgW="685800" imgH="393700" progId="Equation.3">
                  <p:embed/>
                </p:oleObj>
              </mc:Choice>
              <mc:Fallback>
                <p:oleObj name="Уравнение" r:id="rId3" imgW="685800" imgH="3937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44627" y="2678435"/>
                        <a:ext cx="1415405" cy="794953"/>
                      </a:xfrm>
                      <a:prstGeom prst="rect">
                        <a:avLst/>
                      </a:prstGeom>
                      <a:noFill/>
                    </p:spPr>
                  </p:pic>
                </p:oleObj>
              </mc:Fallback>
            </mc:AlternateContent>
          </a:graphicData>
        </a:graphic>
      </p:graphicFrame>
    </p:spTree>
    <p:extLst>
      <p:ext uri="{BB962C8B-B14F-4D97-AF65-F5344CB8AC3E}">
        <p14:creationId xmlns:p14="http://schemas.microsoft.com/office/powerpoint/2010/main" val="3342132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4294967295"/>
          </p:nvPr>
        </p:nvSpPr>
        <p:spPr>
          <a:xfrm>
            <a:off x="827584" y="620688"/>
            <a:ext cx="7704856" cy="4896544"/>
          </a:xfrm>
        </p:spPr>
        <p:txBody>
          <a:bodyPr>
            <a:normAutofit fontScale="85000" lnSpcReduction="20000"/>
          </a:bodyPr>
          <a:lstStyle/>
          <a:p>
            <a:pPr marL="0" indent="0" algn="ctr">
              <a:buNone/>
            </a:pPr>
            <a:r>
              <a:rPr lang="kk-KZ" b="1" dirty="0">
                <a:solidFill>
                  <a:schemeClr val="tx1"/>
                </a:solidFill>
                <a:latin typeface="Times New Roman" panose="02020603050405020304" pitchFamily="18" charset="0"/>
                <a:cs typeface="Times New Roman" panose="02020603050405020304" pitchFamily="18" charset="0"/>
              </a:rPr>
              <a:t>2. Газдардың электрөткізгіштігі</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kk-KZ" dirty="0" smtClean="0">
                <a:solidFill>
                  <a:schemeClr val="tx1"/>
                </a:solidFill>
                <a:latin typeface="Times New Roman" panose="02020603050405020304" pitchFamily="18" charset="0"/>
                <a:cs typeface="Times New Roman" panose="02020603050405020304" pitchFamily="18" charset="0"/>
              </a:rPr>
              <a:t>	Газды </a:t>
            </a:r>
            <a:r>
              <a:rPr lang="kk-KZ" dirty="0">
                <a:solidFill>
                  <a:schemeClr val="tx1"/>
                </a:solidFill>
                <a:latin typeface="Times New Roman" panose="02020603050405020304" pitchFamily="18" charset="0"/>
                <a:cs typeface="Times New Roman" panose="02020603050405020304" pitchFamily="18" charset="0"/>
              </a:rPr>
              <a:t>ортада қалыпты жағдайда еркін зарядтар болмайды, орта электр тогын өткізбейді, оның молекулалары электрлік бейтарап. Газ молекулаларын иондаса (мысалы, рентген сәулелерімен), онда газдан электр тогы өтуі мүмкін. Бұл процесс газ разряды деп аталады, ал сыртқы иондаушы әсерінен болған разряд өздік емес разряд деп аталды. Ток күші  әраттас зарядталған электродтар арасындағы  кернеуге байланысты (6.1-сурет).</a:t>
            </a:r>
            <a:endParaRPr lang="ru-RU" dirty="0">
              <a:solidFill>
                <a:schemeClr val="tx1"/>
              </a:solidFill>
              <a:latin typeface="Times New Roman" panose="02020603050405020304" pitchFamily="18" charset="0"/>
              <a:cs typeface="Times New Roman" panose="02020603050405020304" pitchFamily="18" charset="0"/>
            </a:endParaRPr>
          </a:p>
          <a:p>
            <a:pPr algn="just"/>
            <a:r>
              <a:rPr lang="kk-KZ" dirty="0">
                <a:solidFill>
                  <a:schemeClr val="tx1"/>
                </a:solidFill>
                <a:latin typeface="Times New Roman" panose="02020603050405020304" pitchFamily="18" charset="0"/>
                <a:cs typeface="Times New Roman" panose="02020603050405020304" pitchFamily="18" charset="0"/>
              </a:rPr>
              <a:t>                                  </a:t>
            </a:r>
            <a:r>
              <a:rPr lang="kk-KZ" dirty="0">
                <a:latin typeface="Times New Roman" panose="02020603050405020304" pitchFamily="18" charset="0"/>
                <a:cs typeface="Times New Roman" panose="02020603050405020304" pitchFamily="18" charset="0"/>
              </a:rPr>
              <a:t>I              </a:t>
            </a:r>
            <a:endParaRPr lang="ru-RU" dirty="0">
              <a:solidFill>
                <a:schemeClr val="tx1"/>
              </a:solidFill>
              <a:latin typeface="Times New Roman" panose="02020603050405020304" pitchFamily="18" charset="0"/>
              <a:cs typeface="Times New Roman" panose="02020603050405020304" pitchFamily="18" charset="0"/>
            </a:endParaRPr>
          </a:p>
          <a:p>
            <a:pPr algn="just"/>
            <a:r>
              <a:rPr lang="ru-RU" dirty="0">
                <a:solidFill>
                  <a:schemeClr val="tx1"/>
                </a:solidFill>
                <a:latin typeface="Times New Roman" panose="02020603050405020304" pitchFamily="18" charset="0"/>
                <a:cs typeface="Times New Roman" panose="02020603050405020304" pitchFamily="18" charset="0"/>
              </a:rPr>
              <a:t/>
            </a:r>
            <a:br>
              <a:rPr lang="ru-RU" dirty="0">
                <a:solidFill>
                  <a:schemeClr val="tx1"/>
                </a:solidFill>
                <a:latin typeface="Times New Roman" panose="02020603050405020304" pitchFamily="18" charset="0"/>
                <a:cs typeface="Times New Roman" panose="02020603050405020304" pitchFamily="18" charset="0"/>
              </a:rPr>
            </a:br>
            <a:endParaRPr lang="ru-RU" dirty="0" smtClean="0">
              <a:solidFill>
                <a:schemeClr val="tx1"/>
              </a:solidFill>
              <a:latin typeface="Times New Roman" panose="02020603050405020304" pitchFamily="18" charset="0"/>
              <a:cs typeface="Times New Roman" panose="02020603050405020304" pitchFamily="18" charset="0"/>
            </a:endParaRPr>
          </a:p>
          <a:p>
            <a:pPr algn="just"/>
            <a:endParaRPr lang="ru-RU" dirty="0">
              <a:solidFill>
                <a:schemeClr val="tx1"/>
              </a:solidFill>
              <a:latin typeface="Times New Roman" panose="02020603050405020304" pitchFamily="18" charset="0"/>
              <a:cs typeface="Times New Roman" panose="02020603050405020304" pitchFamily="18" charset="0"/>
            </a:endParaRPr>
          </a:p>
          <a:p>
            <a:pPr algn="just"/>
            <a:endParaRPr lang="ru-RU" dirty="0" smtClean="0">
              <a:solidFill>
                <a:schemeClr val="tx1"/>
              </a:solidFill>
              <a:latin typeface="Times New Roman" panose="02020603050405020304" pitchFamily="18" charset="0"/>
              <a:cs typeface="Times New Roman" panose="02020603050405020304" pitchFamily="18" charset="0"/>
            </a:endParaRPr>
          </a:p>
          <a:p>
            <a:pPr marL="0" indent="0" algn="just">
              <a:buNone/>
            </a:pPr>
            <a:endParaRPr lang="kk-KZ" dirty="0" smtClean="0">
              <a:solidFill>
                <a:schemeClr val="tx1"/>
              </a:solidFill>
              <a:latin typeface="Times New Roman" panose="02020603050405020304" pitchFamily="18" charset="0"/>
              <a:cs typeface="Times New Roman" panose="02020603050405020304" pitchFamily="18" charset="0"/>
            </a:endParaRPr>
          </a:p>
          <a:p>
            <a:pPr marL="0" indent="0" algn="just">
              <a:buNone/>
            </a:pPr>
            <a:endParaRPr lang="kk-KZ"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kk-KZ" dirty="0" smtClean="0">
                <a:solidFill>
                  <a:schemeClr val="tx1"/>
                </a:solidFill>
                <a:latin typeface="Times New Roman" panose="02020603050405020304" pitchFamily="18" charset="0"/>
                <a:cs typeface="Times New Roman" panose="02020603050405020304" pitchFamily="18" charset="0"/>
              </a:rPr>
              <a:t>6.1-сурет</a:t>
            </a:r>
            <a:r>
              <a:rPr lang="kk-KZ" dirty="0">
                <a:solidFill>
                  <a:schemeClr val="tx1"/>
                </a:solidFill>
                <a:latin typeface="Times New Roman" panose="02020603050405020304" pitchFamily="18" charset="0"/>
                <a:cs typeface="Times New Roman" panose="02020603050405020304" pitchFamily="18" charset="0"/>
              </a:rPr>
              <a:t>. Өздік емес өткізгіштіктің вольт-амперлік сипаттамасы</a:t>
            </a:r>
            <a:endParaRPr lang="ru-RU" dirty="0">
              <a:solidFill>
                <a:schemeClr val="tx1"/>
              </a:solidFill>
              <a:latin typeface="Times New Roman" panose="02020603050405020304" pitchFamily="18" charset="0"/>
              <a:cs typeface="Times New Roman" panose="02020603050405020304" pitchFamily="18" charset="0"/>
            </a:endParaRPr>
          </a:p>
          <a:p>
            <a:pPr algn="just"/>
            <a:endParaRPr lang="ru-RU" dirty="0">
              <a:solidFill>
                <a:schemeClr val="tx1"/>
              </a:solidFill>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4346" y="2924944"/>
            <a:ext cx="2451829" cy="1883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66517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4294967295"/>
          </p:nvPr>
        </p:nvSpPr>
        <p:spPr>
          <a:xfrm>
            <a:off x="827584" y="731520"/>
            <a:ext cx="7560840" cy="5145752"/>
          </a:xfrm>
        </p:spPr>
        <p:txBody>
          <a:bodyPr>
            <a:normAutofit fontScale="92500"/>
          </a:bodyPr>
          <a:lstStyle/>
          <a:p>
            <a:pPr marL="0" indent="0" algn="just">
              <a:buNone/>
            </a:pPr>
            <a:r>
              <a:rPr lang="kk-KZ" dirty="0" smtClean="0">
                <a:solidFill>
                  <a:schemeClr val="tx1"/>
                </a:solidFill>
                <a:latin typeface="Times New Roman" panose="02020603050405020304" pitchFamily="18" charset="0"/>
                <a:cs typeface="Times New Roman" panose="02020603050405020304" pitchFamily="18" charset="0"/>
              </a:rPr>
              <a:t>	Бастапқыда </a:t>
            </a:r>
            <a:r>
              <a:rPr lang="kk-KZ" dirty="0">
                <a:solidFill>
                  <a:schemeClr val="tx1"/>
                </a:solidFill>
                <a:latin typeface="Times New Roman" panose="02020603050405020304" pitchFamily="18" charset="0"/>
                <a:cs typeface="Times New Roman" panose="02020603050405020304" pitchFamily="18" charset="0"/>
              </a:rPr>
              <a:t>ол түзу сызықты заңдылықпен өзгереді де, осы бөліктегі ток тығыздығы келесі өрнекпен анықталады:</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kk-KZ" dirty="0">
                <a:solidFill>
                  <a:schemeClr val="tx1"/>
                </a:solidFill>
                <a:latin typeface="Times New Roman" panose="02020603050405020304" pitchFamily="18" charset="0"/>
                <a:cs typeface="Times New Roman" panose="02020603050405020304" pitchFamily="18" charset="0"/>
              </a:rPr>
              <a:t>                                             </a:t>
            </a:r>
            <a:r>
              <a:rPr lang="ru-RU" dirty="0">
                <a:solidFill>
                  <a:schemeClr val="tx1"/>
                </a:solidFill>
                <a:latin typeface="Times New Roman" panose="02020603050405020304" pitchFamily="18" charset="0"/>
                <a:cs typeface="Times New Roman" panose="02020603050405020304" pitchFamily="18" charset="0"/>
              </a:rPr>
              <a:t> </a:t>
            </a:r>
            <a:r>
              <a:rPr lang="kk-KZ" dirty="0" smtClean="0">
                <a:solidFill>
                  <a:schemeClr val="tx1"/>
                </a:solidFill>
                <a:latin typeface="Times New Roman" panose="02020603050405020304" pitchFamily="18" charset="0"/>
                <a:cs typeface="Times New Roman" panose="02020603050405020304" pitchFamily="18" charset="0"/>
              </a:rPr>
              <a:t>                                     </a:t>
            </a:r>
            <a:r>
              <a:rPr lang="kk-KZ" dirty="0">
                <a:solidFill>
                  <a:schemeClr val="tx1"/>
                </a:solidFill>
                <a:latin typeface="Times New Roman" panose="02020603050405020304" pitchFamily="18" charset="0"/>
                <a:cs typeface="Times New Roman" panose="02020603050405020304" pitchFamily="18" charset="0"/>
              </a:rPr>
              <a:t>(6.1)     </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kk-KZ" dirty="0" smtClean="0">
                <a:solidFill>
                  <a:schemeClr val="tx1"/>
                </a:solidFill>
                <a:latin typeface="Times New Roman" panose="02020603050405020304" pitchFamily="18" charset="0"/>
                <a:cs typeface="Times New Roman" panose="02020603050405020304" pitchFamily="18" charset="0"/>
              </a:rPr>
              <a:t>      мұндағы   </a:t>
            </a:r>
            <a:r>
              <a:rPr lang="kk-KZ" i="1" dirty="0" smtClean="0">
                <a:solidFill>
                  <a:schemeClr val="tx1"/>
                </a:solidFill>
                <a:latin typeface="Times New Roman" panose="02020603050405020304" pitchFamily="18" charset="0"/>
                <a:cs typeface="Times New Roman" panose="02020603050405020304" pitchFamily="18" charset="0"/>
              </a:rPr>
              <a:t> </a:t>
            </a:r>
            <a:r>
              <a:rPr lang="kk-KZ" dirty="0">
                <a:solidFill>
                  <a:schemeClr val="tx1"/>
                </a:solidFill>
                <a:latin typeface="Times New Roman" panose="02020603050405020304" pitchFamily="18" charset="0"/>
                <a:cs typeface="Times New Roman" panose="02020603050405020304" pitchFamily="18" charset="0"/>
              </a:rPr>
              <a:t>– элементар заряд,  – иондар жұбының концентрациясы; </a:t>
            </a:r>
            <a:r>
              <a:rPr lang="kk-KZ" i="1" baseline="-25000" dirty="0">
                <a:solidFill>
                  <a:schemeClr val="tx1"/>
                </a:solidFill>
                <a:latin typeface="Times New Roman" panose="02020603050405020304" pitchFamily="18" charset="0"/>
                <a:cs typeface="Times New Roman" panose="02020603050405020304" pitchFamily="18" charset="0"/>
              </a:rPr>
              <a:t> </a:t>
            </a:r>
            <a:r>
              <a:rPr lang="kk-KZ" dirty="0">
                <a:solidFill>
                  <a:schemeClr val="tx1"/>
                </a:solidFill>
                <a:latin typeface="Times New Roman" panose="02020603050405020304" pitchFamily="18" charset="0"/>
                <a:cs typeface="Times New Roman" panose="02020603050405020304" pitchFamily="18" charset="0"/>
              </a:rPr>
              <a:t> және  </a:t>
            </a:r>
            <a:r>
              <a:rPr lang="kk-KZ" i="1" baseline="-25000" dirty="0">
                <a:solidFill>
                  <a:schemeClr val="tx1"/>
                </a:solidFill>
                <a:latin typeface="Times New Roman" panose="02020603050405020304" pitchFamily="18" charset="0"/>
                <a:cs typeface="Times New Roman" panose="02020603050405020304" pitchFamily="18" charset="0"/>
              </a:rPr>
              <a:t> </a:t>
            </a:r>
            <a:r>
              <a:rPr lang="kk-KZ" dirty="0">
                <a:solidFill>
                  <a:schemeClr val="tx1"/>
                </a:solidFill>
                <a:latin typeface="Times New Roman" panose="02020603050405020304" pitchFamily="18" charset="0"/>
                <a:cs typeface="Times New Roman" panose="02020603050405020304" pitchFamily="18" charset="0"/>
              </a:rPr>
              <a:t>– оң және теріс иондардың қозғалғыштығы (бірлік кернеуліктегі иондардың жылдамдығы); </a:t>
            </a:r>
            <a:r>
              <a:rPr lang="kk-KZ" i="1" dirty="0">
                <a:solidFill>
                  <a:schemeClr val="tx1"/>
                </a:solidFill>
                <a:latin typeface="Times New Roman" panose="02020603050405020304" pitchFamily="18" charset="0"/>
                <a:cs typeface="Times New Roman" panose="02020603050405020304" pitchFamily="18" charset="0"/>
              </a:rPr>
              <a:t>E</a:t>
            </a:r>
            <a:r>
              <a:rPr lang="kk-KZ" dirty="0">
                <a:solidFill>
                  <a:schemeClr val="tx1"/>
                </a:solidFill>
                <a:latin typeface="Times New Roman" panose="02020603050405020304" pitchFamily="18" charset="0"/>
                <a:cs typeface="Times New Roman" panose="02020603050405020304" pitchFamily="18" charset="0"/>
              </a:rPr>
              <a:t> – электродтар арасындағы электр өрісінің кернеулігі.  </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kk-KZ" dirty="0">
                <a:latin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cs typeface="Times New Roman" panose="02020603050405020304" pitchFamily="18" charset="0"/>
              </a:rPr>
              <a:t>    </a:t>
            </a:r>
            <a:r>
              <a:rPr lang="kk-KZ" dirty="0" smtClean="0">
                <a:solidFill>
                  <a:schemeClr val="tx1"/>
                </a:solidFill>
                <a:latin typeface="Times New Roman" panose="02020603050405020304" pitchFamily="18" charset="0"/>
                <a:cs typeface="Times New Roman" panose="02020603050405020304" pitchFamily="18" charset="0"/>
              </a:rPr>
              <a:t>(</a:t>
            </a:r>
            <a:r>
              <a:rPr lang="kk-KZ" dirty="0">
                <a:solidFill>
                  <a:schemeClr val="tx1"/>
                </a:solidFill>
                <a:latin typeface="Times New Roman" panose="02020603050405020304" pitchFamily="18" charset="0"/>
                <a:cs typeface="Times New Roman" panose="02020603050405020304" pitchFamily="18" charset="0"/>
              </a:rPr>
              <a:t>6.1) өрнектегі </a:t>
            </a:r>
            <a:r>
              <a:rPr lang="en-US" i="1" dirty="0">
                <a:solidFill>
                  <a:schemeClr val="tx1"/>
                </a:solidFill>
                <a:latin typeface="Times New Roman" panose="02020603050405020304" pitchFamily="18" charset="0"/>
                <a:cs typeface="Times New Roman" panose="02020603050405020304" pitchFamily="18" charset="0"/>
              </a:rPr>
              <a:t>γ</a:t>
            </a:r>
            <a:r>
              <a:rPr lang="kk-KZ" i="1" dirty="0">
                <a:solidFill>
                  <a:schemeClr val="tx1"/>
                </a:solidFill>
                <a:latin typeface="Times New Roman" panose="02020603050405020304" pitchFamily="18" charset="0"/>
                <a:cs typeface="Times New Roman" panose="02020603050405020304" pitchFamily="18" charset="0"/>
              </a:rPr>
              <a:t> = qn</a:t>
            </a:r>
            <a:r>
              <a:rPr lang="kk-KZ" i="1" baseline="-25000" dirty="0">
                <a:solidFill>
                  <a:schemeClr val="tx1"/>
                </a:solidFill>
                <a:latin typeface="Times New Roman" panose="02020603050405020304" pitchFamily="18" charset="0"/>
                <a:cs typeface="Times New Roman" panose="02020603050405020304" pitchFamily="18" charset="0"/>
              </a:rPr>
              <a:t>o</a:t>
            </a:r>
            <a:r>
              <a:rPr lang="kk-KZ" i="1" dirty="0">
                <a:solidFill>
                  <a:schemeClr val="tx1"/>
                </a:solidFill>
                <a:latin typeface="Times New Roman" panose="02020603050405020304" pitchFamily="18" charset="0"/>
                <a:cs typeface="Times New Roman" panose="02020603050405020304" pitchFamily="18" charset="0"/>
              </a:rPr>
              <a:t>(u</a:t>
            </a:r>
            <a:r>
              <a:rPr lang="kk-KZ" i="1" baseline="-25000" dirty="0">
                <a:solidFill>
                  <a:schemeClr val="tx1"/>
                </a:solidFill>
                <a:latin typeface="Times New Roman" panose="02020603050405020304" pitchFamily="18" charset="0"/>
                <a:cs typeface="Times New Roman" panose="02020603050405020304" pitchFamily="18" charset="0"/>
              </a:rPr>
              <a:t>+</a:t>
            </a:r>
            <a:r>
              <a:rPr lang="kk-KZ" i="1" dirty="0">
                <a:solidFill>
                  <a:schemeClr val="tx1"/>
                </a:solidFill>
                <a:latin typeface="Times New Roman" panose="02020603050405020304" pitchFamily="18" charset="0"/>
                <a:cs typeface="Times New Roman" panose="02020603050405020304" pitchFamily="18" charset="0"/>
              </a:rPr>
              <a:t> + u</a:t>
            </a:r>
            <a:r>
              <a:rPr lang="kk-KZ" i="1" baseline="-25000" dirty="0">
                <a:solidFill>
                  <a:schemeClr val="tx1"/>
                </a:solidFill>
                <a:latin typeface="Times New Roman" panose="02020603050405020304" pitchFamily="18" charset="0"/>
                <a:cs typeface="Times New Roman" panose="02020603050405020304" pitchFamily="18" charset="0"/>
              </a:rPr>
              <a:t>-</a:t>
            </a:r>
            <a:r>
              <a:rPr lang="kk-KZ" i="1" dirty="0">
                <a:solidFill>
                  <a:schemeClr val="tx1"/>
                </a:solidFill>
                <a:latin typeface="Times New Roman" panose="02020603050405020304" pitchFamily="18" charset="0"/>
                <a:cs typeface="Times New Roman" panose="02020603050405020304" pitchFamily="18" charset="0"/>
              </a:rPr>
              <a:t>)</a:t>
            </a:r>
            <a:r>
              <a:rPr lang="kk-KZ" dirty="0">
                <a:solidFill>
                  <a:schemeClr val="tx1"/>
                </a:solidFill>
                <a:latin typeface="Times New Roman" panose="02020603050405020304" pitchFamily="18" charset="0"/>
                <a:cs typeface="Times New Roman" panose="02020603050405020304" pitchFamily="18" charset="0"/>
              </a:rPr>
              <a:t>-тұрақты коэффициент. Сондықтан (6.1)     өрнегі Ом заңы болып табылады, яғни </a:t>
            </a:r>
            <a:endParaRPr lang="ru-RU" dirty="0">
              <a:solidFill>
                <a:schemeClr val="tx1"/>
              </a:solidFill>
              <a:latin typeface="Times New Roman" panose="02020603050405020304" pitchFamily="18" charset="0"/>
              <a:cs typeface="Times New Roman" panose="02020603050405020304" pitchFamily="18" charset="0"/>
            </a:endParaRPr>
          </a:p>
          <a:p>
            <a:pPr marL="0" indent="0" algn="ctr">
              <a:buNone/>
            </a:pPr>
            <a:r>
              <a:rPr lang="kk-KZ" i="1" dirty="0" smtClean="0">
                <a:solidFill>
                  <a:schemeClr val="tx1"/>
                </a:solidFill>
                <a:latin typeface="Times New Roman" panose="02020603050405020304" pitchFamily="18" charset="0"/>
                <a:cs typeface="Times New Roman" panose="02020603050405020304" pitchFamily="18" charset="0"/>
              </a:rPr>
              <a:t>      = </a:t>
            </a:r>
            <a:r>
              <a:rPr lang="en-US" i="1" dirty="0">
                <a:solidFill>
                  <a:schemeClr val="tx1"/>
                </a:solidFill>
                <a:latin typeface="Times New Roman" panose="02020603050405020304" pitchFamily="18" charset="0"/>
                <a:cs typeface="Times New Roman" panose="02020603050405020304" pitchFamily="18" charset="0"/>
              </a:rPr>
              <a:t>γ</a:t>
            </a:r>
            <a:r>
              <a:rPr lang="kk-KZ" i="1" dirty="0">
                <a:solidFill>
                  <a:schemeClr val="tx1"/>
                </a:solidFill>
                <a:latin typeface="Times New Roman" panose="02020603050405020304" pitchFamily="18" charset="0"/>
                <a:cs typeface="Times New Roman" panose="02020603050405020304" pitchFamily="18" charset="0"/>
              </a:rPr>
              <a:t> E ,</a:t>
            </a:r>
            <a:endParaRPr lang="ru-RU" dirty="0">
              <a:solidFill>
                <a:schemeClr val="tx1"/>
              </a:solidFill>
              <a:latin typeface="Times New Roman" panose="02020603050405020304" pitchFamily="18" charset="0"/>
              <a:cs typeface="Times New Roman" panose="02020603050405020304" pitchFamily="18" charset="0"/>
            </a:endParaRPr>
          </a:p>
          <a:p>
            <a:pPr marL="0" indent="0" algn="just">
              <a:buNone/>
            </a:pPr>
            <a:r>
              <a:rPr lang="kk-KZ" dirty="0">
                <a:solidFill>
                  <a:schemeClr val="tx1"/>
                </a:solidFill>
                <a:latin typeface="Times New Roman" panose="02020603050405020304" pitchFamily="18" charset="0"/>
                <a:cs typeface="Times New Roman" panose="02020603050405020304" pitchFamily="18" charset="0"/>
              </a:rPr>
              <a:t>мұндағы  </a:t>
            </a:r>
            <a:r>
              <a:rPr lang="kk-KZ" dirty="0" smtClean="0">
                <a:solidFill>
                  <a:schemeClr val="tx1"/>
                </a:solidFill>
                <a:latin typeface="Times New Roman" panose="02020603050405020304" pitchFamily="18" charset="0"/>
                <a:cs typeface="Times New Roman" panose="02020603050405020304" pitchFamily="18" charset="0"/>
              </a:rPr>
              <a:t>           -</a:t>
            </a:r>
            <a:r>
              <a:rPr lang="kk-KZ" dirty="0">
                <a:solidFill>
                  <a:schemeClr val="tx1"/>
                </a:solidFill>
                <a:latin typeface="Times New Roman" panose="02020603050405020304" pitchFamily="18" charset="0"/>
                <a:cs typeface="Times New Roman" panose="02020603050405020304" pitchFamily="18" charset="0"/>
              </a:rPr>
              <a:t>газдардың меншікті электр өткізгіштігі. </a:t>
            </a:r>
            <a:endParaRPr lang="ru-RU" dirty="0">
              <a:solidFill>
                <a:schemeClr val="tx1"/>
              </a:solidFill>
              <a:latin typeface="Times New Roman" panose="02020603050405020304" pitchFamily="18" charset="0"/>
              <a:cs typeface="Times New Roman" panose="02020603050405020304" pitchFamily="18" charset="0"/>
            </a:endParaRPr>
          </a:p>
          <a:p>
            <a:endParaRPr lang="ru-RU"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1880" y="1555091"/>
            <a:ext cx="2055957" cy="432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9952" y="4778246"/>
            <a:ext cx="269839" cy="404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752" y="5157192"/>
            <a:ext cx="336037"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81815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4294967295"/>
          </p:nvPr>
        </p:nvSpPr>
        <p:spPr>
          <a:xfrm>
            <a:off x="755576" y="731520"/>
            <a:ext cx="7776864" cy="5289768"/>
          </a:xfrm>
        </p:spPr>
        <p:txBody>
          <a:bodyPr>
            <a:normAutofit lnSpcReduction="10000"/>
          </a:bodyPr>
          <a:lstStyle/>
          <a:p>
            <a:pPr marL="0" indent="0" algn="just">
              <a:buNone/>
            </a:pPr>
            <a:r>
              <a:rPr lang="kk-KZ" dirty="0" smtClean="0">
                <a:solidFill>
                  <a:schemeClr val="tx1"/>
                </a:solidFill>
                <a:latin typeface="Times New Roman" panose="02020603050405020304" pitchFamily="18" charset="0"/>
                <a:cs typeface="Times New Roman" panose="02020603050405020304" pitchFamily="18" charset="0"/>
              </a:rPr>
              <a:t>	Егер </a:t>
            </a:r>
            <a:r>
              <a:rPr lang="kk-KZ" dirty="0">
                <a:solidFill>
                  <a:schemeClr val="tx1"/>
                </a:solidFill>
                <a:latin typeface="Times New Roman" panose="02020603050405020304" pitchFamily="18" charset="0"/>
                <a:cs typeface="Times New Roman" panose="02020603050405020304" pitchFamily="18" charset="0"/>
              </a:rPr>
              <a:t>сыртқы әсер тоқтаған кезде де газ разряды жүре берсе, онда бұл процесс өздік газ разряды деп аталады. Оны  теріс зарядталған электрод – К катод бетінен жекелеген электрондардың ыршып шығуы арқылы түсіндіруге болады (6.2-сурет).   </a:t>
            </a:r>
            <a:endParaRPr lang="ru-RU" dirty="0">
              <a:solidFill>
                <a:schemeClr val="tx1"/>
              </a:solidFill>
              <a:latin typeface="Times New Roman" panose="02020603050405020304" pitchFamily="18" charset="0"/>
              <a:cs typeface="Times New Roman" panose="02020603050405020304" pitchFamily="18" charset="0"/>
            </a:endParaRPr>
          </a:p>
          <a:p>
            <a:pPr algn="just"/>
            <a:r>
              <a:rPr lang="ru-RU" dirty="0">
                <a:solidFill>
                  <a:schemeClr val="tx1"/>
                </a:solidFill>
                <a:latin typeface="Times New Roman" panose="02020603050405020304" pitchFamily="18" charset="0"/>
                <a:cs typeface="Times New Roman" panose="02020603050405020304" pitchFamily="18" charset="0"/>
              </a:rPr>
              <a:t/>
            </a:r>
            <a:br>
              <a:rPr lang="ru-RU" dirty="0">
                <a:solidFill>
                  <a:schemeClr val="tx1"/>
                </a:solidFill>
                <a:latin typeface="Times New Roman" panose="02020603050405020304" pitchFamily="18" charset="0"/>
                <a:cs typeface="Times New Roman" panose="02020603050405020304" pitchFamily="18" charset="0"/>
              </a:rPr>
            </a:br>
            <a:endParaRPr lang="ru-RU" dirty="0">
              <a:solidFill>
                <a:schemeClr val="tx1"/>
              </a:solidFill>
              <a:latin typeface="Times New Roman" panose="02020603050405020304" pitchFamily="18" charset="0"/>
              <a:cs typeface="Times New Roman" panose="02020603050405020304" pitchFamily="18" charset="0"/>
            </a:endParaRPr>
          </a:p>
          <a:p>
            <a:pPr algn="just"/>
            <a:endParaRPr lang="kk-KZ" dirty="0" smtClean="0">
              <a:solidFill>
                <a:schemeClr val="tx1"/>
              </a:solidFill>
              <a:latin typeface="Times New Roman" panose="02020603050405020304" pitchFamily="18" charset="0"/>
              <a:cs typeface="Times New Roman" panose="02020603050405020304" pitchFamily="18" charset="0"/>
            </a:endParaRPr>
          </a:p>
          <a:p>
            <a:pPr algn="just"/>
            <a:endParaRPr lang="kk-KZ" dirty="0">
              <a:solidFill>
                <a:schemeClr val="tx1"/>
              </a:solidFill>
              <a:latin typeface="Times New Roman" panose="02020603050405020304" pitchFamily="18" charset="0"/>
              <a:cs typeface="Times New Roman" panose="02020603050405020304" pitchFamily="18" charset="0"/>
            </a:endParaRPr>
          </a:p>
          <a:p>
            <a:pPr algn="just"/>
            <a:endParaRPr lang="kk-KZ" dirty="0" smtClean="0">
              <a:solidFill>
                <a:schemeClr val="tx1"/>
              </a:solidFill>
              <a:latin typeface="Times New Roman" panose="02020603050405020304" pitchFamily="18" charset="0"/>
              <a:cs typeface="Times New Roman" panose="02020603050405020304" pitchFamily="18" charset="0"/>
            </a:endParaRPr>
          </a:p>
          <a:p>
            <a:pPr algn="just"/>
            <a:endParaRPr lang="kk-KZ" dirty="0" smtClean="0">
              <a:solidFill>
                <a:schemeClr val="tx1"/>
              </a:solidFill>
              <a:latin typeface="Times New Roman" panose="02020603050405020304" pitchFamily="18" charset="0"/>
              <a:cs typeface="Times New Roman" panose="02020603050405020304" pitchFamily="18" charset="0"/>
            </a:endParaRPr>
          </a:p>
          <a:p>
            <a:pPr marL="0" indent="0" algn="ctr">
              <a:buNone/>
            </a:pPr>
            <a:r>
              <a:rPr lang="kk-KZ" dirty="0" smtClean="0">
                <a:solidFill>
                  <a:schemeClr val="tx1"/>
                </a:solidFill>
                <a:latin typeface="Times New Roman" panose="02020603050405020304" pitchFamily="18" charset="0"/>
                <a:cs typeface="Times New Roman" panose="02020603050405020304" pitchFamily="18" charset="0"/>
              </a:rPr>
              <a:t>6.2-сурет</a:t>
            </a:r>
            <a:r>
              <a:rPr lang="kk-KZ" dirty="0">
                <a:solidFill>
                  <a:schemeClr val="tx1"/>
                </a:solidFill>
                <a:latin typeface="Times New Roman" panose="02020603050405020304" pitchFamily="18" charset="0"/>
                <a:cs typeface="Times New Roman" panose="02020603050405020304" pitchFamily="18" charset="0"/>
              </a:rPr>
              <a:t>. Ионизатор көмегімен өздік газ разрядын бақылау сұлбасы</a:t>
            </a:r>
            <a:endParaRPr lang="ru-RU" dirty="0">
              <a:solidFill>
                <a:schemeClr val="tx1"/>
              </a:solidFill>
              <a:latin typeface="Times New Roman" panose="02020603050405020304" pitchFamily="18" charset="0"/>
              <a:cs typeface="Times New Roman" panose="02020603050405020304" pitchFamily="18" charset="0"/>
            </a:endParaRPr>
          </a:p>
          <a:p>
            <a:r>
              <a:rPr lang="kk-KZ" dirty="0">
                <a:solidFill>
                  <a:schemeClr val="tx1"/>
                </a:solidFill>
              </a:rPr>
              <a:t> </a:t>
            </a:r>
            <a:endParaRPr lang="ru-RU" dirty="0">
              <a:solidFill>
                <a:schemeClr val="tx1"/>
              </a:solidFill>
            </a:endParaRPr>
          </a:p>
          <a:p>
            <a:endParaRPr lang="ru-RU" dirty="0">
              <a:solidFill>
                <a:schemeClr val="tx1"/>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5896" y="2492896"/>
            <a:ext cx="2088232" cy="1789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8619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4294967295"/>
          </p:nvPr>
        </p:nvSpPr>
        <p:spPr>
          <a:xfrm>
            <a:off x="755576" y="731520"/>
            <a:ext cx="7776864" cy="5361776"/>
          </a:xfrm>
        </p:spPr>
        <p:txBody>
          <a:bodyPr>
            <a:normAutofit/>
          </a:bodyPr>
          <a:lstStyle/>
          <a:p>
            <a:pPr marL="0" indent="0" algn="just">
              <a:buNone/>
            </a:pPr>
            <a:r>
              <a:rPr lang="kk-KZ" dirty="0" smtClean="0">
                <a:solidFill>
                  <a:schemeClr val="tx1"/>
                </a:solidFill>
                <a:latin typeface="Times New Roman" panose="02020603050405020304" pitchFamily="18" charset="0"/>
                <a:cs typeface="Times New Roman" panose="02020603050405020304" pitchFamily="18" charset="0"/>
              </a:rPr>
              <a:t>	Электродтар </a:t>
            </a:r>
            <a:r>
              <a:rPr lang="kk-KZ" dirty="0">
                <a:solidFill>
                  <a:schemeClr val="tx1"/>
                </a:solidFill>
                <a:latin typeface="Times New Roman" panose="02020603050405020304" pitchFamily="18" charset="0"/>
                <a:cs typeface="Times New Roman" panose="02020603050405020304" pitchFamily="18" charset="0"/>
              </a:rPr>
              <a:t>арасындағы электр өрісі күшті болған кезде электрондар жылдамдығы жоғарылайды да олар газ атомдарын иондайды. Атомнан босаған электрон бастапқы электронмен бірге А электродқа (анодқа) қарай ұмтылып, үдетіліп екінші ретті иондауды жүзеге асырады. Пайда болған электрондар үдей қозғалады және т.с.с. Яғни, электрондар саны жедел өседі. 6.2-суретке қарасақ, К электроды бетінен ұшып шығатын электрондар саны </a:t>
            </a:r>
            <a:r>
              <a:rPr lang="kk-KZ" i="1" dirty="0">
                <a:solidFill>
                  <a:schemeClr val="tx1"/>
                </a:solidFill>
                <a:latin typeface="Times New Roman" panose="02020603050405020304" pitchFamily="18" charset="0"/>
                <a:cs typeface="Times New Roman" panose="02020603050405020304" pitchFamily="18" charset="0"/>
              </a:rPr>
              <a:t>N</a:t>
            </a:r>
            <a:r>
              <a:rPr lang="kk-KZ" i="1" baseline="-25000" dirty="0">
                <a:solidFill>
                  <a:schemeClr val="tx1"/>
                </a:solidFill>
                <a:latin typeface="Times New Roman" panose="02020603050405020304" pitchFamily="18" charset="0"/>
                <a:cs typeface="Times New Roman" panose="02020603050405020304" pitchFamily="18" charset="0"/>
              </a:rPr>
              <a:t>o </a:t>
            </a:r>
            <a:r>
              <a:rPr lang="kk-KZ" dirty="0">
                <a:solidFill>
                  <a:schemeClr val="tx1"/>
                </a:solidFill>
                <a:latin typeface="Times New Roman" panose="02020603050405020304" pitchFamily="18" charset="0"/>
                <a:cs typeface="Times New Roman" panose="02020603050405020304" pitchFamily="18" charset="0"/>
              </a:rPr>
              <a:t>болсын. Катодтан </a:t>
            </a:r>
            <a:r>
              <a:rPr lang="kk-KZ" i="1" dirty="0">
                <a:solidFill>
                  <a:schemeClr val="tx1"/>
                </a:solidFill>
                <a:latin typeface="Times New Roman" panose="02020603050405020304" pitchFamily="18" charset="0"/>
                <a:cs typeface="Times New Roman" panose="02020603050405020304" pitchFamily="18" charset="0"/>
              </a:rPr>
              <a:t>X </a:t>
            </a:r>
            <a:r>
              <a:rPr lang="kk-KZ" dirty="0">
                <a:solidFill>
                  <a:schemeClr val="tx1"/>
                </a:solidFill>
                <a:latin typeface="Times New Roman" panose="02020603050405020304" pitchFamily="18" charset="0"/>
                <a:cs typeface="Times New Roman" panose="02020603050405020304" pitchFamily="18" charset="0"/>
              </a:rPr>
              <a:t>қашықтықта орналасқан </a:t>
            </a:r>
            <a:r>
              <a:rPr lang="kk-KZ" i="1" dirty="0">
                <a:solidFill>
                  <a:schemeClr val="tx1"/>
                </a:solidFill>
                <a:latin typeface="Times New Roman" panose="02020603050405020304" pitchFamily="18" charset="0"/>
                <a:cs typeface="Times New Roman" panose="02020603050405020304" pitchFamily="18" charset="0"/>
              </a:rPr>
              <a:t>dx </a:t>
            </a:r>
            <a:r>
              <a:rPr lang="kk-KZ" dirty="0">
                <a:solidFill>
                  <a:schemeClr val="tx1"/>
                </a:solidFill>
                <a:latin typeface="Times New Roman" panose="02020603050405020304" pitchFamily="18" charset="0"/>
                <a:cs typeface="Times New Roman" panose="02020603050405020304" pitchFamily="18" charset="0"/>
              </a:rPr>
              <a:t>қабатына дейін ұшып жететін электрондар саны </a:t>
            </a:r>
            <a:r>
              <a:rPr lang="kk-KZ" i="1" dirty="0">
                <a:solidFill>
                  <a:schemeClr val="tx1"/>
                </a:solidFill>
                <a:latin typeface="Times New Roman" panose="02020603050405020304" pitchFamily="18" charset="0"/>
                <a:cs typeface="Times New Roman" panose="02020603050405020304" pitchFamily="18" charset="0"/>
              </a:rPr>
              <a:t>N&gt;N</a:t>
            </a:r>
            <a:r>
              <a:rPr lang="kk-KZ" i="1" baseline="-25000" dirty="0">
                <a:solidFill>
                  <a:schemeClr val="tx1"/>
                </a:solidFill>
                <a:latin typeface="Times New Roman" panose="02020603050405020304" pitchFamily="18" charset="0"/>
                <a:cs typeface="Times New Roman" panose="02020603050405020304" pitchFamily="18" charset="0"/>
              </a:rPr>
              <a:t>o</a:t>
            </a:r>
            <a:r>
              <a:rPr lang="kk-KZ" dirty="0">
                <a:solidFill>
                  <a:schemeClr val="tx1"/>
                </a:solidFill>
                <a:latin typeface="Times New Roman" panose="02020603050405020304" pitchFamily="18" charset="0"/>
                <a:cs typeface="Times New Roman" panose="02020603050405020304" pitchFamily="18" charset="0"/>
              </a:rPr>
              <a:t>. Онда </a:t>
            </a:r>
            <a:r>
              <a:rPr lang="kk-KZ" i="1" dirty="0">
                <a:solidFill>
                  <a:schemeClr val="tx1"/>
                </a:solidFill>
                <a:latin typeface="Times New Roman" panose="02020603050405020304" pitchFamily="18" charset="0"/>
                <a:cs typeface="Times New Roman" panose="02020603050405020304" pitchFamily="18" charset="0"/>
              </a:rPr>
              <a:t>dx </a:t>
            </a:r>
            <a:r>
              <a:rPr lang="kk-KZ" dirty="0">
                <a:solidFill>
                  <a:schemeClr val="tx1"/>
                </a:solidFill>
                <a:latin typeface="Times New Roman" panose="02020603050405020304" pitchFamily="18" charset="0"/>
                <a:cs typeface="Times New Roman" panose="02020603050405020304" pitchFamily="18" charset="0"/>
              </a:rPr>
              <a:t>қабатындағы электрон </a:t>
            </a:r>
            <a:r>
              <a:rPr lang="kk-KZ" dirty="0" smtClean="0">
                <a:solidFill>
                  <a:schemeClr val="tx1"/>
                </a:solidFill>
                <a:latin typeface="Times New Roman" panose="02020603050405020304" pitchFamily="18" charset="0"/>
                <a:cs typeface="Times New Roman" panose="02020603050405020304" pitchFamily="18" charset="0"/>
              </a:rPr>
              <a:t>саны: </a:t>
            </a:r>
            <a:endParaRPr lang="ru-RU"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kk-KZ" dirty="0" smtClean="0">
                <a:solidFill>
                  <a:schemeClr val="tx1"/>
                </a:solidFill>
                <a:latin typeface="Times New Roman" panose="02020603050405020304" pitchFamily="18" charset="0"/>
                <a:cs typeface="Times New Roman" panose="02020603050405020304" pitchFamily="18" charset="0"/>
              </a:rPr>
              <a:t>                                                                        </a:t>
            </a:r>
          </a:p>
          <a:p>
            <a:pPr marL="0" indent="0" algn="just">
              <a:buNone/>
            </a:pPr>
            <a:r>
              <a:rPr lang="kk-KZ" dirty="0" smtClean="0">
                <a:solidFill>
                  <a:schemeClr val="tx1"/>
                </a:solidFill>
                <a:latin typeface="Times New Roman" panose="02020603050405020304" pitchFamily="18" charset="0"/>
                <a:cs typeface="Times New Roman" panose="02020603050405020304" pitchFamily="18" charset="0"/>
              </a:rPr>
              <a:t>                                                                              (</a:t>
            </a:r>
            <a:r>
              <a:rPr lang="kk-KZ" dirty="0">
                <a:solidFill>
                  <a:schemeClr val="tx1"/>
                </a:solidFill>
                <a:latin typeface="Times New Roman" panose="02020603050405020304" pitchFamily="18" charset="0"/>
                <a:cs typeface="Times New Roman" panose="02020603050405020304" pitchFamily="18" charset="0"/>
              </a:rPr>
              <a:t>6.3) </a:t>
            </a:r>
            <a:endParaRPr lang="ru-RU" dirty="0">
              <a:solidFill>
                <a:schemeClr val="tx1"/>
              </a:solidFill>
              <a:latin typeface="Times New Roman" panose="02020603050405020304" pitchFamily="18" charset="0"/>
              <a:cs typeface="Times New Roman" panose="02020603050405020304" pitchFamily="18"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8912" y="4941168"/>
            <a:ext cx="1684987" cy="432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587913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2108</TotalTime>
  <Words>42</Words>
  <Application>Microsoft Office PowerPoint</Application>
  <PresentationFormat>Экран (4:3)</PresentationFormat>
  <Paragraphs>47</Paragraphs>
  <Slides>11</Slides>
  <Notes>0</Notes>
  <HiddenSlides>0</HiddenSlides>
  <MMClips>0</MMClips>
  <ScaleCrop>false</ScaleCrop>
  <HeadingPairs>
    <vt:vector size="8" baseType="variant">
      <vt:variant>
        <vt:lpstr>Использованные шрифты</vt:lpstr>
      </vt:variant>
      <vt:variant>
        <vt:i4>5</vt:i4>
      </vt:variant>
      <vt:variant>
        <vt:lpstr>Тема</vt:lpstr>
      </vt:variant>
      <vt:variant>
        <vt:i4>1</vt:i4>
      </vt:variant>
      <vt:variant>
        <vt:lpstr>Внедренные серверы OLE</vt:lpstr>
      </vt:variant>
      <vt:variant>
        <vt:i4>1</vt:i4>
      </vt:variant>
      <vt:variant>
        <vt:lpstr>Заголовки слайдов</vt:lpstr>
      </vt:variant>
      <vt:variant>
        <vt:i4>11</vt:i4>
      </vt:variant>
    </vt:vector>
  </HeadingPairs>
  <TitlesOfParts>
    <vt:vector size="18" baseType="lpstr">
      <vt:lpstr>Calibri</vt:lpstr>
      <vt:lpstr>Century Schoolbook</vt:lpstr>
      <vt:lpstr>Times New Roman</vt:lpstr>
      <vt:lpstr>Wingdings</vt:lpstr>
      <vt:lpstr>Wingdings 2</vt:lpstr>
      <vt:lpstr>Эркер</vt:lpstr>
      <vt:lpstr>Уравнение</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lenovo553</dc:creator>
  <cp:lastModifiedBy>Пользователь Windows</cp:lastModifiedBy>
  <cp:revision>123</cp:revision>
  <dcterms:created xsi:type="dcterms:W3CDTF">2020-10-29T15:07:13Z</dcterms:created>
  <dcterms:modified xsi:type="dcterms:W3CDTF">2021-10-21T09:27:10Z</dcterms:modified>
</cp:coreProperties>
</file>