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notesMasterIdLst>
    <p:notesMasterId r:id="rId16"/>
  </p:notesMasterIdLst>
  <p:sldIdLst>
    <p:sldId id="256" r:id="rId3"/>
    <p:sldId id="300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3" r:id="rId14"/>
    <p:sldId id="32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578B-1EDB-4AE4-8A5C-5B3AECEE8C25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EF75-C417-4A86-9FB5-3F05101D8F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63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C258E-7F39-4976-A152-B57B53D3760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67CF-8AC3-46E2-9A09-AEF2EF3BB401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7C50F-8200-432F-999B-40B3E76470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D1693-ACDB-4A78-A410-BC55B5F3A7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49C200-2D78-4DB7-BB82-8F7F58FA996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73ABA-EDE3-46C8-AB3A-EFD3EC47F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B02C5-2C40-4A26-B786-8D00AB98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1F32E-3D9D-4D88-8B84-7B7AFBC4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3FE41-C25D-4B27-9B5F-E64BFD3B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EB91D4-3124-4B5C-883C-FF0AC709258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91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0600-B4FC-41BB-B381-4E7D592B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7C79E-E7F3-48C5-9C51-D837ED6E4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71E1A-F088-446C-BD8B-CA2A1BAB1AE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14EED5-786A-4A93-809D-ABA0E6AF6D68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5E57BE-C1D9-45B8-A4B3-9730DB58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90A05A-753D-4B3A-988E-4A94855C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3C7CE5-7E70-406D-91B4-53B84B5D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B9FB0D-A1EE-4404-AC9E-36EE0DE51CF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217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D4F9-65A1-400C-816E-039E0FDC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3566-377F-40A0-8902-1C3079A3A16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4E116-7DC1-4C55-B03E-16A1E1307F2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7A5107-59F9-4361-A4D0-B71B2F92DD0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5534F5-AA72-4D2A-9D45-A2625FE6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03C7C0-D6DC-482F-ADC5-A0877A16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BD04493-7C61-4664-B75D-4AB3725D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36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5D1E-82E5-4295-AE8A-B2642E706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AC1A8-61A3-4D7D-B44B-9A6AAD1330D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781AA-2689-4B57-934A-695E07ADA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D2F56-A5A9-4FA1-9359-B8720BF9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4EB6A-A035-47AB-A15A-17229709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5124F-937B-4550-86DD-4EBC65DD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78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0600-B4FC-41BB-B381-4E7D592B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7C79E-E7F3-48C5-9C51-D837ED6E4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71E1A-F088-446C-BD8B-CA2A1BAB1AE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14EED5-786A-4A93-809D-ABA0E6AF6D68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5E57BE-C1D9-45B8-A4B3-9730DB58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90A05A-753D-4B3A-988E-4A94855C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3C7CE5-7E70-406D-91B4-53B84B5D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177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67CF-8AC3-46E2-9A09-AEF2EF3BB401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7C50F-8200-432F-999B-40B3E76470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D1693-ACDB-4A78-A410-BC55B5F3A7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49C200-2D78-4DB7-BB82-8F7F58FA996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73ABA-EDE3-46C8-AB3A-EFD3EC47F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B02C5-2C40-4A26-B786-8D00AB98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1F32E-3D9D-4D88-8B84-7B7AFBC4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3FE41-C25D-4B27-9B5F-E64BFD3B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61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54" r:id="rId12"/>
    <p:sldLayoutId id="2147483755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188640"/>
            <a:ext cx="7560840" cy="49077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М.Өтемісов атындағы Батыс Қазақстан университеті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85786" cy="5485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3484" y="2852936"/>
            <a:ext cx="5437112" cy="1055608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Дәріс 7. Магнит өрісі. Ампер заңы. Био-Савар-Лаплас заңы.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623731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2021 жыл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594" y="183467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Электр және магнетизм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2157" y="5074443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Физ.-мат.ғ.к.ғ доцент Кушеккалиев А.Н.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>
            <a:extLst>
              <a:ext uri="{FF2B5EF4-FFF2-40B4-BE49-F238E27FC236}">
                <a16:creationId xmlns:a16="http://schemas.microsoft.com/office/drawing/2014/main" id="{2BFAA8AB-F855-4201-BB8D-29A37F91F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251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20DB332C-B525-4486-80B3-A3C47D97A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022A07F6-0682-4A16-970D-ABA307B48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6" name="Rectangle 16">
            <a:extLst>
              <a:ext uri="{FF2B5EF4-FFF2-40B4-BE49-F238E27FC236}">
                <a16:creationId xmlns:a16="http://schemas.microsoft.com/office/drawing/2014/main" id="{BAD34B71-A61C-4C16-A91E-17BED44C5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8" name="Rectangle 18">
            <a:extLst>
              <a:ext uri="{FF2B5EF4-FFF2-40B4-BE49-F238E27FC236}">
                <a16:creationId xmlns:a16="http://schemas.microsoft.com/office/drawing/2014/main" id="{A6DC169D-3F38-49D2-BE72-89AF1E176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3" name="Rectangle 23">
            <a:extLst>
              <a:ext uri="{FF2B5EF4-FFF2-40B4-BE49-F238E27FC236}">
                <a16:creationId xmlns:a16="http://schemas.microsoft.com/office/drawing/2014/main" id="{FF8A28BB-FC5C-4C90-9796-B4F825AA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E09F6825-68CC-4F51-8BF0-88B698A8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7406"/>
            <a:ext cx="885828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k-KZ" sz="2000" dirty="0" smtClean="0"/>
              <a:t>Берілген тұйық контур бойымен       векторының циркуляциясы деп мына  интегралды айтады:</a:t>
            </a:r>
            <a:endParaRPr lang="ru-RU" sz="2000" dirty="0" smtClean="0"/>
          </a:p>
          <a:p>
            <a:r>
              <a:rPr lang="kk-KZ" sz="2000" dirty="0" smtClean="0"/>
              <a:t>			</a:t>
            </a:r>
            <a:endParaRPr lang="ru-RU" sz="2000" dirty="0" smtClean="0"/>
          </a:p>
          <a:p>
            <a:r>
              <a:rPr lang="kk-KZ" sz="2000" dirty="0" smtClean="0"/>
              <a:t> </a:t>
            </a:r>
          </a:p>
          <a:p>
            <a:endParaRPr lang="ru-RU" sz="2000" dirty="0" smtClean="0"/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701754"/>
              </p:ext>
            </p:extLst>
          </p:nvPr>
        </p:nvGraphicFramePr>
        <p:xfrm>
          <a:off x="3976361" y="1414461"/>
          <a:ext cx="452779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Формула" r:id="rId3" imgW="152280" imgH="266400" progId="Equation.3">
                  <p:embed/>
                </p:oleObj>
              </mc:Choice>
              <mc:Fallback>
                <p:oleObj name="Формула" r:id="rId3" imgW="152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361" y="1414461"/>
                        <a:ext cx="452779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637048"/>
              </p:ext>
            </p:extLst>
          </p:nvPr>
        </p:nvGraphicFramePr>
        <p:xfrm>
          <a:off x="3039726" y="2269372"/>
          <a:ext cx="3064548" cy="102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Формула" r:id="rId5" imgW="1041120" imgH="342720" progId="Equation.3">
                  <p:embed/>
                </p:oleObj>
              </mc:Choice>
              <mc:Fallback>
                <p:oleObj name="Формула" r:id="rId5" imgW="1041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726" y="2269372"/>
                        <a:ext cx="3064548" cy="102151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686742"/>
              </p:ext>
            </p:extLst>
          </p:nvPr>
        </p:nvGraphicFramePr>
        <p:xfrm>
          <a:off x="1259632" y="3789040"/>
          <a:ext cx="5974860" cy="796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Формула" r:id="rId7" imgW="2387520" imgH="279360" progId="Equation.3">
                  <p:embed/>
                </p:oleObj>
              </mc:Choice>
              <mc:Fallback>
                <p:oleObj name="Формула" r:id="rId7" imgW="23875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789040"/>
                        <a:ext cx="5974860" cy="7966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193528"/>
              </p:ext>
            </p:extLst>
          </p:nvPr>
        </p:nvGraphicFramePr>
        <p:xfrm>
          <a:off x="2651942" y="5013176"/>
          <a:ext cx="384011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Формула" r:id="rId9" imgW="1079280" imgH="431640" progId="Equation.3">
                  <p:embed/>
                </p:oleObj>
              </mc:Choice>
              <mc:Fallback>
                <p:oleObj name="Формула" r:id="rId9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942" y="5013176"/>
                        <a:ext cx="3840115" cy="7920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838200" y="184522"/>
            <a:ext cx="7467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/>
              <a:t>3. 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Вакуумдағы магнит өрісі үшін В векторының циркуляциясы. Толық ток заңы.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00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Rectangle 18">
            <a:extLst>
              <a:ext uri="{FF2B5EF4-FFF2-40B4-BE49-F238E27FC236}">
                <a16:creationId xmlns:a16="http://schemas.microsoft.com/office/drawing/2014/main" id="{FC338882-1E2C-4DC5-9C2E-401696EC3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7" name="Text Box 19">
            <a:extLst>
              <a:ext uri="{FF2B5EF4-FFF2-40B4-BE49-F238E27FC236}">
                <a16:creationId xmlns:a16="http://schemas.microsoft.com/office/drawing/2014/main" id="{7D360167-8029-4F2C-9944-4BB9C0E84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0213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35741" y="1621863"/>
            <a:ext cx="8472518" cy="491174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/>
              <a:t>   dS ауданы арқылы өтетін магнит индукциясыныңағыны (не магнит ағыны)деп     магнит индукциясын ds ауданы мен ауданға түсірілген нормаль және магнит индукциясы векторының арасындағы </a:t>
            </a:r>
            <a:r>
              <a:rPr lang="ru-RU" dirty="0" smtClean="0">
                <a:sym typeface="Symbol"/>
              </a:rPr>
              <a:t></a:t>
            </a:r>
            <a:r>
              <a:rPr lang="kk-KZ" dirty="0" smtClean="0"/>
              <a:t> бұрышының косинусына көбейткенге тең скаляр физикалық шаманы айтады:</a:t>
            </a:r>
            <a:endParaRPr lang="ru-RU" dirty="0" smtClean="0"/>
          </a:p>
          <a:p>
            <a:pPr algn="ctr">
              <a:buNone/>
            </a:pPr>
            <a:r>
              <a:rPr lang="kk-KZ" i="1" dirty="0" smtClean="0">
                <a:solidFill>
                  <a:srgbClr val="FF0000"/>
                </a:solidFill>
              </a:rPr>
              <a:t>    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ru-RU" i="1" dirty="0" smtClean="0">
                <a:solidFill>
                  <a:srgbClr val="FF0000"/>
                </a:solidFill>
              </a:rPr>
              <a:t>Ф=   </a:t>
            </a:r>
            <a:r>
              <a:rPr lang="kk-KZ" i="1" dirty="0" smtClean="0">
                <a:solidFill>
                  <a:srgbClr val="FF0000"/>
                </a:solidFill>
              </a:rPr>
              <a:t>dS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kk-KZ" i="1" dirty="0" smtClean="0">
                <a:solidFill>
                  <a:srgbClr val="FF0000"/>
                </a:solidFill>
              </a:rPr>
              <a:t>=BScos</a:t>
            </a:r>
            <a:r>
              <a:rPr lang="en-US" i="1" dirty="0" smtClean="0">
                <a:solidFill>
                  <a:srgbClr val="FF0000"/>
                </a:solidFill>
              </a:rPr>
              <a:t>α</a:t>
            </a:r>
            <a:r>
              <a:rPr lang="kk-KZ" i="1" dirty="0" smtClean="0">
                <a:solidFill>
                  <a:srgbClr val="FF0000"/>
                </a:solidFill>
              </a:rPr>
              <a:t>,	</a:t>
            </a:r>
            <a:r>
              <a:rPr lang="kk-KZ" dirty="0" smtClean="0"/>
              <a:t>              </a:t>
            </a:r>
            <a:endParaRPr lang="ru-RU" dirty="0" smtClean="0"/>
          </a:p>
          <a:p>
            <a:pPr algn="just">
              <a:buNone/>
            </a:pPr>
            <a:r>
              <a:rPr lang="kk-KZ" dirty="0" smtClean="0"/>
              <a:t>    мұндағы </a:t>
            </a:r>
            <a:r>
              <a:rPr lang="kk-KZ" i="1" dirty="0" smtClean="0"/>
              <a:t>B</a:t>
            </a:r>
            <a:r>
              <a:rPr lang="kk-KZ" i="1" baseline="-25000" dirty="0" smtClean="0"/>
              <a:t>n</a:t>
            </a:r>
            <a:r>
              <a:rPr lang="kk-KZ" dirty="0" smtClean="0"/>
              <a:t> = Bcos</a:t>
            </a:r>
            <a:r>
              <a:rPr lang="kk-KZ" dirty="0" smtClean="0">
                <a:sym typeface="Symbol"/>
              </a:rPr>
              <a:t></a:t>
            </a:r>
            <a:r>
              <a:rPr lang="kk-KZ" dirty="0" smtClean="0"/>
              <a:t>–  	векторының dS ауданына     түсірілген нормаль бағытына түсірілген проекциясы, </a:t>
            </a:r>
            <a:r>
              <a:rPr lang="kk-KZ" dirty="0" smtClean="0">
                <a:sym typeface="Symbol"/>
              </a:rPr>
              <a:t></a:t>
            </a:r>
            <a:r>
              <a:rPr lang="kk-KZ" dirty="0" smtClean="0"/>
              <a:t> – мен      векторларының арасындағы бұрыш.</a:t>
            </a:r>
            <a:endParaRPr lang="ru-RU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43185"/>
              </p:ext>
            </p:extLst>
          </p:nvPr>
        </p:nvGraphicFramePr>
        <p:xfrm>
          <a:off x="6444208" y="2455862"/>
          <a:ext cx="7381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Формула" r:id="rId3" imgW="152280" imgH="266400" progId="Equation.3">
                  <p:embed/>
                </p:oleObj>
              </mc:Choice>
              <mc:Fallback>
                <p:oleObj name="Формула" r:id="rId3" imgW="152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455862"/>
                        <a:ext cx="73818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60897"/>
              </p:ext>
            </p:extLst>
          </p:nvPr>
        </p:nvGraphicFramePr>
        <p:xfrm>
          <a:off x="3563888" y="4149080"/>
          <a:ext cx="7381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Формула" r:id="rId5" imgW="152280" imgH="266400" progId="Equation.3">
                  <p:embed/>
                </p:oleObj>
              </mc:Choice>
              <mc:Fallback>
                <p:oleObj name="Формула" r:id="rId5" imgW="152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149080"/>
                        <a:ext cx="738188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078913"/>
              </p:ext>
            </p:extLst>
          </p:nvPr>
        </p:nvGraphicFramePr>
        <p:xfrm>
          <a:off x="184146" y="4581128"/>
          <a:ext cx="571504" cy="49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7" imgW="139680" imgH="279360" progId="Equation.3">
                  <p:embed/>
                </p:oleObj>
              </mc:Choice>
              <mc:Fallback>
                <p:oleObj name="Формула" r:id="rId7" imgW="139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46" y="4581128"/>
                        <a:ext cx="571504" cy="495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670432"/>
              </p:ext>
            </p:extLst>
          </p:nvPr>
        </p:nvGraphicFramePr>
        <p:xfrm>
          <a:off x="1763688" y="4869160"/>
          <a:ext cx="7381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9" imgW="152280" imgH="266400" progId="Equation.3">
                  <p:embed/>
                </p:oleObj>
              </mc:Choice>
              <mc:Fallback>
                <p:oleObj name="Формула" r:id="rId9" imgW="152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869160"/>
                        <a:ext cx="738188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135856"/>
              </p:ext>
            </p:extLst>
          </p:nvPr>
        </p:nvGraphicFramePr>
        <p:xfrm>
          <a:off x="6948264" y="1412776"/>
          <a:ext cx="7381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10" imgW="152280" imgH="266400" progId="Equation.3">
                  <p:embed/>
                </p:oleObj>
              </mc:Choice>
              <mc:Fallback>
                <p:oleObj name="Формула" r:id="rId10" imgW="152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412776"/>
                        <a:ext cx="738188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7504" y="184522"/>
            <a:ext cx="8198296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4. 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 индукциясы векторының ағыны. Магнит өрісі үшін Гаусс теоремасы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17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>
            <a:extLst>
              <a:ext uri="{FF2B5EF4-FFF2-40B4-BE49-F238E27FC236}">
                <a16:creationId xmlns:a16="http://schemas.microsoft.com/office/drawing/2014/main" id="{570AA789-10B0-4E03-A614-8EAD4AD82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27D4472C-A6C7-421D-8350-1D63CB3E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8C551785-F65E-49B2-A333-94E88383F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5C024349-3E21-40AA-9AD1-ADE78C3BA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1643050"/>
            <a:ext cx="87154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kk-KZ" sz="2400" i="1" dirty="0" smtClean="0"/>
              <a:t>Магнит өрісі    үшін Гаусс теоремасы:</a:t>
            </a:r>
            <a:r>
              <a:rPr lang="kk-KZ" sz="2400" dirty="0" smtClean="0"/>
              <a:t> кез келген тұйық бет арқылы өтетін магнит индукция векторының ағыны нөлге тең:</a:t>
            </a:r>
            <a:endParaRPr lang="ru-RU" sz="2400" dirty="0" smtClean="0"/>
          </a:p>
          <a:p>
            <a:pPr algn="just"/>
            <a:r>
              <a:rPr lang="kk-KZ" sz="2400" dirty="0" smtClean="0"/>
              <a:t>		 </a:t>
            </a:r>
          </a:p>
          <a:p>
            <a:pPr algn="just"/>
            <a:endParaRPr lang="kk-KZ" sz="2400" dirty="0" smtClean="0"/>
          </a:p>
          <a:p>
            <a:pPr algn="just"/>
            <a:endParaRPr lang="kk-KZ" sz="2400" dirty="0" smtClean="0"/>
          </a:p>
          <a:p>
            <a:pPr algn="just"/>
            <a:r>
              <a:rPr lang="kk-KZ" sz="2400" dirty="0" smtClean="0"/>
              <a:t>Бұл тұжырым табиғатта магнит зарядтарының жоқ екендігін және магнит индукция сызықтарының тұйықталғандығын көрсетеді. </a:t>
            </a:r>
            <a:endParaRPr lang="ru-RU" sz="2400" dirty="0"/>
          </a:p>
        </p:txBody>
      </p:sp>
      <p:sp>
        <p:nvSpPr>
          <p:cNvPr id="73743" name="Rectangle 15">
            <a:extLst>
              <a:ext uri="{FF2B5EF4-FFF2-40B4-BE49-F238E27FC236}">
                <a16:creationId xmlns:a16="http://schemas.microsoft.com/office/drawing/2014/main" id="{B7101C0B-AD88-4B08-99B0-733D97E53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45" name="Rectangle 17">
            <a:extLst>
              <a:ext uri="{FF2B5EF4-FFF2-40B4-BE49-F238E27FC236}">
                <a16:creationId xmlns:a16="http://schemas.microsoft.com/office/drawing/2014/main" id="{71FD85FD-6C83-4AAD-8006-B9C956FCF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47" name="Rectangle 19">
            <a:extLst>
              <a:ext uri="{FF2B5EF4-FFF2-40B4-BE49-F238E27FC236}">
                <a16:creationId xmlns:a16="http://schemas.microsoft.com/office/drawing/2014/main" id="{E1FAFFEE-87E1-4485-8309-17622C2F9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252862"/>
              </p:ext>
            </p:extLst>
          </p:nvPr>
        </p:nvGraphicFramePr>
        <p:xfrm>
          <a:off x="3071802" y="2500306"/>
          <a:ext cx="2354270" cy="100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Формула" r:id="rId3" imgW="1282680" imgH="482400" progId="Equation.3">
                  <p:embed/>
                </p:oleObj>
              </mc:Choice>
              <mc:Fallback>
                <p:oleObj name="Формула" r:id="rId3" imgW="1282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500306"/>
                        <a:ext cx="2354270" cy="100013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741506"/>
              </p:ext>
            </p:extLst>
          </p:nvPr>
        </p:nvGraphicFramePr>
        <p:xfrm>
          <a:off x="2267744" y="1556792"/>
          <a:ext cx="44614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Формула" r:id="rId5" imgW="152280" imgH="266400" progId="Equation.3">
                  <p:embed/>
                </p:oleObj>
              </mc:Choice>
              <mc:Fallback>
                <p:oleObj name="Формула" r:id="rId5" imgW="152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556792"/>
                        <a:ext cx="446148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57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504" y="184522"/>
            <a:ext cx="8198296" cy="16561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5. 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 өрісінде тогы бар өткізгішті. Орын ауыстырғанда атқарылатын жұмыс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kk-KZ" dirty="0"/>
              <a:t>Өткізгіш бөлігіне әсер ететін күш  оңға қарай бағыттылған, ол F = ІВ</a:t>
            </a:r>
            <a:r>
              <a:rPr lang="kk-KZ" i="1" dirty="0"/>
              <a:t>l</a:t>
            </a:r>
            <a:r>
              <a:rPr lang="kk-KZ" dirty="0"/>
              <a:t>, мұндағы  </a:t>
            </a:r>
            <a:r>
              <a:rPr lang="kk-KZ" i="1" dirty="0"/>
              <a:t>l</a:t>
            </a:r>
            <a:r>
              <a:rPr lang="kk-KZ" dirty="0"/>
              <a:t> – өткізгіш бөлігінің ұзындығы.</a:t>
            </a:r>
            <a:endParaRPr lang="ru-RU" dirty="0"/>
          </a:p>
          <a:p>
            <a:pPr algn="just"/>
            <a:r>
              <a:rPr lang="kk-KZ" dirty="0"/>
              <a:t>Өткізгіш бөлігі dx -қа орын ауыстырғанда, Ампер күші оң жұмыс атқарады:</a:t>
            </a:r>
            <a:endParaRPr lang="ru-RU" dirty="0"/>
          </a:p>
          <a:p>
            <a:pPr marL="0" indent="0" algn="ctr">
              <a:buNone/>
            </a:pPr>
            <a:endParaRPr lang="kk-KZ" sz="2800" i="1" dirty="0" smtClean="0"/>
          </a:p>
          <a:p>
            <a:pPr marL="0" indent="0" algn="ctr">
              <a:buNone/>
            </a:pPr>
            <a:r>
              <a:rPr lang="kk-KZ" sz="2800" i="1" dirty="0" smtClean="0"/>
              <a:t>dA </a:t>
            </a:r>
            <a:r>
              <a:rPr lang="kk-KZ" sz="2800" i="1" dirty="0"/>
              <a:t>= Fdx =І Bldx = ІBdS = ІdФ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180" y="4437112"/>
            <a:ext cx="75608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 магнит өрісінде тогы бар өткізгішті орын ауыстырғанда істелетін жұмыс - ток күшін қозғалатын өткізгішті қиып өтетін магнит ағынына көбейткенге тең: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			dA </a:t>
            </a:r>
            <a:r>
              <a:rPr lang="kk-KZ" sz="2800" i="1" dirty="0">
                <a:latin typeface="Times New Roman" pitchFamily="18" charset="0"/>
                <a:cs typeface="Times New Roman" pitchFamily="18" charset="0"/>
              </a:rPr>
              <a:t>= ІdФ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7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агетная рамка 12"/>
          <p:cNvSpPr/>
          <p:nvPr/>
        </p:nvSpPr>
        <p:spPr>
          <a:xfrm>
            <a:off x="2627784" y="188640"/>
            <a:ext cx="4104456" cy="792088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ru-RU" sz="28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23528" y="1124744"/>
            <a:ext cx="8712968" cy="5472608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 өрісі.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Ампер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заңы. Параллель токтардың әсерлесуі. </a:t>
            </a:r>
          </a:p>
          <a:p>
            <a:pPr marL="457200" indent="-457200" algn="just">
              <a:buAutoNum type="arabicPeriod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Био-Савар-Лаплас заңы және оны қолдану</a:t>
            </a:r>
          </a:p>
          <a:p>
            <a:pPr marL="457200" indent="-457200" algn="just">
              <a:buFontTx/>
              <a:buAutoNum type="arabicPeriod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Толық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 заңы. </a:t>
            </a: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өрісі үшін Гаусс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теоремасы.</a:t>
            </a:r>
          </a:p>
          <a:p>
            <a:pPr marL="457200" indent="-457200" algn="just">
              <a:buFontTx/>
              <a:buAutoNum type="arabicPeriod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өрісінде тогы бар өткізгішті. Орын ауыстырғанда атқарылатын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971656" cy="1619672"/>
          </a:xfrm>
        </p:spPr>
        <p:txBody>
          <a:bodyPr>
            <a:normAutofit/>
          </a:bodyPr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Магнит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өрісі. Магнит өрісінің тогы бар өткізгіштерге әсері. Ампер заңы. Параллель токтардың әсерлесуі.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108808F-FCEC-4850-9D62-DD261169ED3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814705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en-US" sz="2000" dirty="0">
              <a:solidFill>
                <a:srgbClr val="0066FF"/>
              </a:solidFill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ru-RU" altLang="en-US" sz="2000" dirty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9F6C8245-5EA9-408A-957D-0CB657220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208962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en-US" sz="2400" dirty="0">
              <a:solidFill>
                <a:srgbClr val="66FF33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DA9DBD8-6CE9-456C-AD80-3AAA8C7C4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17687"/>
            <a:ext cx="8208962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kk-KZ" dirty="0" smtClean="0"/>
              <a:t>	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Тәжірибе, тогы бар  өткізгішке магнит өрісі тарапынын күш әсер ететіндігін көрсетеді. Магнит өрісінде орналасқан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ток элементіне әсер етуші күш Ампер ашқан заңмен өрнектеледі. Ампер заңының математикалық өрнегі: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pPr algn="just"/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мұндағы І – ток күші, –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 элементі орналасқан нүктедегі магнит индукциясы. Ампер күші әруақытта  және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 векторлары жатқан жазықтыққа перпендикуляр болады.Ампер күшінің бағытын жалпы векторлық көбейту ережесі (бұрғы ережесі) бойынша анықтауға болады. Практикада Ампер күшінің бағытын сол қол ережесімен анықтайды. </a:t>
            </a:r>
            <a:endParaRPr lang="ru-RU" altLang="en-US" sz="2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193634"/>
              </p:ext>
            </p:extLst>
          </p:nvPr>
        </p:nvGraphicFramePr>
        <p:xfrm>
          <a:off x="2699792" y="3479001"/>
          <a:ext cx="2659405" cy="85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4" imgW="977760" imgH="431640" progId="Equation.3">
                  <p:embed/>
                </p:oleObj>
              </mc:Choice>
              <mc:Fallback>
                <p:oleObj name="Формула" r:id="rId4" imgW="977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479001"/>
                        <a:ext cx="2659405" cy="85884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4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Text Box 9">
            <a:extLst>
              <a:ext uri="{FF2B5EF4-FFF2-40B4-BE49-F238E27FC236}">
                <a16:creationId xmlns:a16="http://schemas.microsoft.com/office/drawing/2014/main" id="{CF009A31-448F-4C5E-8115-FB82E497A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349500"/>
            <a:ext cx="511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1995" name="Rectangle 11">
            <a:extLst>
              <a:ext uri="{FF2B5EF4-FFF2-40B4-BE49-F238E27FC236}">
                <a16:creationId xmlns:a16="http://schemas.microsoft.com/office/drawing/2014/main" id="{A30CD142-4E20-467E-8494-D3F9957B3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41994" name="Object 10">
            <a:extLst>
              <a:ext uri="{FF2B5EF4-FFF2-40B4-BE49-F238E27FC236}">
                <a16:creationId xmlns:a16="http://schemas.microsoft.com/office/drawing/2014/main" id="{97495DFF-59E5-43AB-82DF-F708BC2645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7938" y="1196975"/>
          <a:ext cx="22209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3" imgW="1619640" imgH="380520" progId="Equation.3">
                  <p:embed/>
                </p:oleObj>
              </mc:Choice>
              <mc:Fallback>
                <p:oleObj name="Формула" r:id="rId3" imgW="1619640" imgH="380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1196975"/>
                        <a:ext cx="22209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6" name="Text Box 12">
            <a:extLst>
              <a:ext uri="{FF2B5EF4-FFF2-40B4-BE49-F238E27FC236}">
                <a16:creationId xmlns:a16="http://schemas.microsoft.com/office/drawing/2014/main" id="{EB0D72DC-E20A-494D-B612-51F27E492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060575"/>
            <a:ext cx="3960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2400" dirty="0">
                <a:latin typeface="Times New Roman" pitchFamily="18" charset="0"/>
                <a:cs typeface="Times New Roman" pitchFamily="18" charset="0"/>
              </a:rPr>
              <a:t>Ампер күшінің модулі</a:t>
            </a:r>
          </a:p>
        </p:txBody>
      </p:sp>
      <p:sp>
        <p:nvSpPr>
          <p:cNvPr id="41998" name="Rectangle 14">
            <a:extLst>
              <a:ext uri="{FF2B5EF4-FFF2-40B4-BE49-F238E27FC236}">
                <a16:creationId xmlns:a16="http://schemas.microsoft.com/office/drawing/2014/main" id="{BEC19941-82A9-44B2-A8AC-C9D14EFEB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41997" name="Object 13">
            <a:extLst>
              <a:ext uri="{FF2B5EF4-FFF2-40B4-BE49-F238E27FC236}">
                <a16:creationId xmlns:a16="http://schemas.microsoft.com/office/drawing/2014/main" id="{765D6C57-B567-4172-9B85-9F2C6782A5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2997200"/>
          <a:ext cx="26098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5" imgW="1896120" imgH="266400" progId="Equation.3">
                  <p:embed/>
                </p:oleObj>
              </mc:Choice>
              <mc:Fallback>
                <p:oleObj name="Формула" r:id="rId5" imgW="18961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997200"/>
                        <a:ext cx="26098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Text Box 15">
            <a:extLst>
              <a:ext uri="{FF2B5EF4-FFF2-40B4-BE49-F238E27FC236}">
                <a16:creationId xmlns:a16="http://schemas.microsoft.com/office/drawing/2014/main" id="{11EA7C2D-6144-4765-BACA-B33D3824F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573463"/>
            <a:ext cx="367347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2600" dirty="0"/>
              <a:t>Ампер күшінің бағыты</a:t>
            </a:r>
          </a:p>
        </p:txBody>
      </p:sp>
      <p:sp>
        <p:nvSpPr>
          <p:cNvPr id="42000" name="Text Box 16">
            <a:extLst>
              <a:ext uri="{FF2B5EF4-FFF2-40B4-BE49-F238E27FC236}">
                <a16:creationId xmlns:a16="http://schemas.microsoft.com/office/drawing/2014/main" id="{6DDAEE85-6CC3-498C-B868-792BDBF86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4559300"/>
            <a:ext cx="7704137" cy="18928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None/>
            </a:pPr>
            <a:r>
              <a:rPr lang="ru-RU" alt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сол қол ережесімен </a:t>
            </a:r>
            <a:r>
              <a:rPr lang="ru-RU" altLang="en-US" sz="2600" dirty="0">
                <a:latin typeface="Times New Roman" pitchFamily="18" charset="0"/>
                <a:cs typeface="Times New Roman" pitchFamily="18" charset="0"/>
              </a:rPr>
              <a:t>анықталады: егер сол қолдың алақанын </a:t>
            </a:r>
            <a:r>
              <a:rPr lang="ru-RU" altLang="en-US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en-US" sz="2600" dirty="0">
                <a:latin typeface="Times New Roman" pitchFamily="18" charset="0"/>
                <a:cs typeface="Times New Roman" pitchFamily="18" charset="0"/>
              </a:rPr>
              <a:t> векторы енетіндей етіп орналастырса, ал төрт саусақты өткізгіштегі тоқтың бағытымен орналастырса, онда бас бармақтың бағыты </a:t>
            </a:r>
            <a:r>
              <a:rPr lang="ru-RU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Ампер</a:t>
            </a:r>
            <a:r>
              <a:rPr lang="ru-RU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күшінің </a:t>
            </a:r>
            <a:r>
              <a:rPr lang="ru-RU" altLang="en-US" sz="2600" dirty="0">
                <a:latin typeface="Times New Roman" pitchFamily="18" charset="0"/>
                <a:cs typeface="Times New Roman" pitchFamily="18" charset="0"/>
              </a:rPr>
              <a:t>бағытын көрсетеді.</a:t>
            </a:r>
          </a:p>
        </p:txBody>
      </p:sp>
      <p:sp>
        <p:nvSpPr>
          <p:cNvPr id="42001" name="Text Box 17">
            <a:extLst>
              <a:ext uri="{FF2B5EF4-FFF2-40B4-BE49-F238E27FC236}">
                <a16:creationId xmlns:a16="http://schemas.microsoft.com/office/drawing/2014/main" id="{C26CE7EF-8D5D-4456-8AB9-6BB073218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76250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/>
          </a:p>
        </p:txBody>
      </p:sp>
      <p:pic>
        <p:nvPicPr>
          <p:cNvPr id="42005" name="Picture 21">
            <a:extLst>
              <a:ext uri="{FF2B5EF4-FFF2-40B4-BE49-F238E27FC236}">
                <a16:creationId xmlns:a16="http://schemas.microsoft.com/office/drawing/2014/main" id="{38BFACEB-081A-4E37-B5C1-D59BC9436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993775"/>
            <a:ext cx="4032250" cy="345757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2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741D18CF-65E3-48CF-9082-D9F6A05E4A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altLang="en-US" sz="2000" dirty="0">
              <a:solidFill>
                <a:srgbClr val="0066FF"/>
              </a:solidFill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ru-RU" altLang="en-US" sz="2000" dirty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66E67EA3-8A4F-41AC-B340-A26E9AA1B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26" y="332656"/>
            <a:ext cx="8298314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kk-KZ" sz="2000" i="1" dirty="0" smtClean="0"/>
              <a:t>	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Ампер заңының көмегімен екі параллель, шексіз ұзын, түзу  токтардың әсерлесу күшін төмендегі өрнек арқылы анықтауға болады: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/>
              <a:t>.		</a:t>
            </a:r>
          </a:p>
          <a:p>
            <a:endParaRPr lang="ru-RU" sz="2000" dirty="0" smtClean="0"/>
          </a:p>
          <a:p>
            <a:pPr algn="just"/>
            <a:r>
              <a:rPr lang="kk-KZ" sz="2000" dirty="0" smtClean="0"/>
              <a:t>	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Бұл формула Бірліктердің Халықаралық Жүйесіндегі (БХЖ)  негізгі электрлік өлшем бірлігі – амперді анықтау үшін негізгі өрнек болып табылады. Ампер – екі шексіз ұзын, түзу, параллель өте кіші дөңгелек қимасы бар, вакуумда 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=1) бір-бірінен 1 метр қашықтықта орналасқан және әр метр ұзындығында Н күшімен әсерлесетін өткізгіштер арқылы ағатын, өзгермейтін ток күшіне тең шама. Магнит тұрақтысы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kk-KZ" sz="23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-дің сандық мәнін есептеп шығарайық. Екі параллель өткізгіш вакуумда 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=1) орналасатын болса, онда өткізгіштің бірлік ұзындығындағы әсерлесу күші:</a:t>
            </a:r>
          </a:p>
          <a:p>
            <a:endParaRPr lang="kk-KZ" sz="2000" dirty="0" smtClean="0"/>
          </a:p>
          <a:p>
            <a:endParaRPr lang="ru-RU" sz="2000" dirty="0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342439"/>
              </p:ext>
            </p:extLst>
          </p:nvPr>
        </p:nvGraphicFramePr>
        <p:xfrm>
          <a:off x="3995936" y="1268760"/>
          <a:ext cx="250033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3" imgW="1079280" imgH="406080" progId="Equation.3">
                  <p:embed/>
                </p:oleObj>
              </mc:Choice>
              <mc:Fallback>
                <p:oleObj name="Формула" r:id="rId3" imgW="1079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268760"/>
                        <a:ext cx="2500330" cy="78581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56959"/>
              </p:ext>
            </p:extLst>
          </p:nvPr>
        </p:nvGraphicFramePr>
        <p:xfrm>
          <a:off x="3779912" y="5733256"/>
          <a:ext cx="3429024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5" imgW="990360" imgH="406080" progId="Equation.3">
                  <p:embed/>
                </p:oleObj>
              </mc:Choice>
              <mc:Fallback>
                <p:oleObj name="Формула" r:id="rId5" imgW="9903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733256"/>
                        <a:ext cx="3429024" cy="78581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4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741D18CF-65E3-48CF-9082-D9F6A05E4A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altLang="en-US" sz="2000" dirty="0">
              <a:solidFill>
                <a:srgbClr val="0066FF"/>
              </a:solidFill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ru-RU" altLang="en-US" sz="2000" dirty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66E67EA3-8A4F-41AC-B340-A26E9AA1B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82" y="260648"/>
            <a:ext cx="8593168" cy="60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Ампердің анықтамасына сәйкес, І</a:t>
            </a:r>
            <a:r>
              <a:rPr lang="kk-KZ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= І</a:t>
            </a:r>
            <a:r>
              <a:rPr lang="kk-K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=1А  және  R = 1м  үшін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болады. Осыларды формулаға қоятын болсақ:</a:t>
            </a:r>
          </a:p>
          <a:p>
            <a:pPr>
              <a:lnSpc>
                <a:spcPct val="150000"/>
              </a:lnSpc>
            </a:pPr>
            <a:endParaRPr lang="kk-KZ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		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бұдан: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kk-KZ" sz="2000" dirty="0" smtClean="0"/>
              <a:t>.		</a:t>
            </a:r>
          </a:p>
          <a:p>
            <a:endParaRPr lang="ru-RU" sz="2000" dirty="0" smtClean="0"/>
          </a:p>
          <a:p>
            <a:r>
              <a:rPr lang="kk-KZ" sz="2000" dirty="0" smtClean="0"/>
              <a:t>	</a:t>
            </a:r>
          </a:p>
          <a:p>
            <a:endParaRPr lang="kk-KZ" sz="2000" dirty="0"/>
          </a:p>
          <a:p>
            <a:endParaRPr lang="kk-KZ" sz="2000" dirty="0" smtClean="0"/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мұндағы генри (Гн) – индуктивтіліктің өлшем бірлігі.</a:t>
            </a:r>
          </a:p>
          <a:p>
            <a:endParaRPr lang="kk-KZ" sz="2000" dirty="0" smtClean="0"/>
          </a:p>
          <a:p>
            <a:endParaRPr lang="ru-RU" sz="2000" dirty="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98777"/>
              </p:ext>
            </p:extLst>
          </p:nvPr>
        </p:nvGraphicFramePr>
        <p:xfrm>
          <a:off x="2987823" y="1556791"/>
          <a:ext cx="2767511" cy="86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Формула" r:id="rId3" imgW="1002960" imgH="393480" progId="Equation.3">
                  <p:embed/>
                </p:oleObj>
              </mc:Choice>
              <mc:Fallback>
                <p:oleObj name="Формула" r:id="rId3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556791"/>
                        <a:ext cx="2767511" cy="864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881955"/>
              </p:ext>
            </p:extLst>
          </p:nvPr>
        </p:nvGraphicFramePr>
        <p:xfrm>
          <a:off x="2699791" y="2852936"/>
          <a:ext cx="343238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Формула" r:id="rId5" imgW="1460160" imgH="406080" progId="Equation.3">
                  <p:embed/>
                </p:oleObj>
              </mc:Choice>
              <mc:Fallback>
                <p:oleObj name="Формула" r:id="rId5" imgW="14601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1" y="2852936"/>
                        <a:ext cx="3432381" cy="7920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742160"/>
              </p:ext>
            </p:extLst>
          </p:nvPr>
        </p:nvGraphicFramePr>
        <p:xfrm>
          <a:off x="2214546" y="3857628"/>
          <a:ext cx="4105848" cy="795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7" imgW="2031840" imgH="393480" progId="Equation.3">
                  <p:embed/>
                </p:oleObj>
              </mc:Choice>
              <mc:Fallback>
                <p:oleObj name="Формула" r:id="rId7" imgW="2031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857628"/>
                        <a:ext cx="4105848" cy="79550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4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29A7E670-AC77-4D36-97A4-07CD8470925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2656"/>
            <a:ext cx="8501122" cy="14684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	Ампер заңы сонымен бірге, магнит индукциясының (В) өлшем бірлігін анықтауға мүмкіндік береді. Егер тогы бар өткізгіштің элементі магнит өрісінің бағытына перпендикуляр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болса, онда Ампер заңы былай жазылады: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					dF=ІBdl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бұдан: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EFC8C673-FD84-4867-97EC-9EFD37046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51" y="3645024"/>
            <a:ext cx="8462993" cy="221457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Магнит индукциясының өлшем  бірлігі  – тесла (Тл). 1 Тл - өріс бағытына перпендикуляр орналасқан түзу сызықты өткізгіш арқылы 1 А ток ағатын болса, сол өткізгіштің әрбір  метр ұзындығына 1 Н күшпен әсер ететін біртекті магнит өрісінің индукциясы: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ru-RU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579381"/>
              </p:ext>
            </p:extLst>
          </p:nvPr>
        </p:nvGraphicFramePr>
        <p:xfrm>
          <a:off x="3275856" y="2592149"/>
          <a:ext cx="2304256" cy="88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Формула" r:id="rId4" imgW="520560" imgH="393480" progId="Equation.3">
                  <p:embed/>
                </p:oleObj>
              </mc:Choice>
              <mc:Fallback>
                <p:oleObj name="Формула" r:id="rId4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592149"/>
                        <a:ext cx="2304256" cy="885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3707"/>
              </p:ext>
            </p:extLst>
          </p:nvPr>
        </p:nvGraphicFramePr>
        <p:xfrm>
          <a:off x="3357554" y="5661248"/>
          <a:ext cx="2391438" cy="91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6" imgW="812520" imgH="431640" progId="Equation.3">
                  <p:embed/>
                </p:oleObj>
              </mc:Choice>
              <mc:Fallback>
                <p:oleObj name="Формула" r:id="rId6" imgW="812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661248"/>
                        <a:ext cx="2391438" cy="91102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24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Text Box 6">
            <a:extLst>
              <a:ext uri="{FF2B5EF4-FFF2-40B4-BE49-F238E27FC236}">
                <a16:creationId xmlns:a16="http://schemas.microsoft.com/office/drawing/2014/main" id="{3BEF2068-3053-471D-BBA2-882286827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357563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1CED2B06-B490-4486-B4A4-9EEA01E7F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4032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8931" name="Text Box 19">
            <a:extLst>
              <a:ext uri="{FF2B5EF4-FFF2-40B4-BE49-F238E27FC236}">
                <a16:creationId xmlns:a16="http://schemas.microsoft.com/office/drawing/2014/main" id="{34A6BA92-9E6F-49DA-9098-9B153B315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1071592"/>
            <a:ext cx="8715436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kk-KZ" sz="1800" dirty="0" smtClean="0"/>
              <a:t>	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1720 жылы дат физигі Х. Эрстед тогы бар өткізгіштердің магнит стрелкасына әсерін байқап, оны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магнит өрісі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деп атады. Бұл ғалымдардың зерттеулері бойынша, барлық жағдайларда магнит өрісінің индукциясы , осы  өрісті тудыратын токқа І тура пропорционал, ал индукциясы анықталатын нүктеге дейінгі арақашықтықтың квадратына кері пропорционал болады екен. Тәжірибеден алынған нәтижелерді тұжырымдап, Лаплас ұзындығы dl ток элементінен пайда болатын магнит өрісінің индукциясын анықтайтын өрнекті тапты. 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Өрнекті жазу түрі оны интегралдағанда тәжірибе нәтижелерімен сәйкес келетін магнит өрісінің мәні шығатындай етіп алынған: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векторлық түрі-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скалярлық түрі-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1800" dirty="0" smtClean="0"/>
              <a:t>		</a:t>
            </a:r>
            <a:endParaRPr lang="ru-RU" sz="1800" dirty="0"/>
          </a:p>
        </p:txBody>
      </p:sp>
      <p:sp>
        <p:nvSpPr>
          <p:cNvPr id="38933" name="Rectangle 21">
            <a:extLst>
              <a:ext uri="{FF2B5EF4-FFF2-40B4-BE49-F238E27FC236}">
                <a16:creationId xmlns:a16="http://schemas.microsoft.com/office/drawing/2014/main" id="{8B35E646-06B2-444D-ABE9-12BA18434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35" name="Rectangle 23">
            <a:extLst>
              <a:ext uri="{FF2B5EF4-FFF2-40B4-BE49-F238E27FC236}">
                <a16:creationId xmlns:a16="http://schemas.microsoft.com/office/drawing/2014/main" id="{D041CF53-EEE1-4476-8641-FC52453E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37" name="Rectangle 25">
            <a:extLst>
              <a:ext uri="{FF2B5EF4-FFF2-40B4-BE49-F238E27FC236}">
                <a16:creationId xmlns:a16="http://schemas.microsoft.com/office/drawing/2014/main" id="{B980CC88-8521-4289-A948-093F537D5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39" name="Rectangle 27">
            <a:extLst>
              <a:ext uri="{FF2B5EF4-FFF2-40B4-BE49-F238E27FC236}">
                <a16:creationId xmlns:a16="http://schemas.microsoft.com/office/drawing/2014/main" id="{A06B8B95-4688-44FA-9280-631FCC44A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48" name="Rectangle 36">
            <a:extLst>
              <a:ext uri="{FF2B5EF4-FFF2-40B4-BE49-F238E27FC236}">
                <a16:creationId xmlns:a16="http://schemas.microsoft.com/office/drawing/2014/main" id="{40252EFA-B665-4D2F-9CDA-15D3A0CD6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813109"/>
              </p:ext>
            </p:extLst>
          </p:nvPr>
        </p:nvGraphicFramePr>
        <p:xfrm>
          <a:off x="3347864" y="4221088"/>
          <a:ext cx="2714644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Формула" r:id="rId3" imgW="1295280" imgH="609480" progId="Equation.3">
                  <p:embed/>
                </p:oleObj>
              </mc:Choice>
              <mc:Fallback>
                <p:oleObj name="Формула" r:id="rId3" imgW="12952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1088"/>
                        <a:ext cx="2714644" cy="9286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094392"/>
              </p:ext>
            </p:extLst>
          </p:nvPr>
        </p:nvGraphicFramePr>
        <p:xfrm>
          <a:off x="3347864" y="5445224"/>
          <a:ext cx="2714644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5" imgW="1231560" imgH="406080" progId="Equation.3">
                  <p:embed/>
                </p:oleObj>
              </mc:Choice>
              <mc:Fallback>
                <p:oleObj name="Формула" r:id="rId5" imgW="1231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445224"/>
                        <a:ext cx="2714644" cy="85725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827088" y="141139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Био-Савар-Лаплас заңы және оны 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30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Text Box 8">
            <a:extLst>
              <a:ext uri="{FF2B5EF4-FFF2-40B4-BE49-F238E27FC236}">
                <a16:creationId xmlns:a16="http://schemas.microsoft.com/office/drawing/2014/main" id="{8B5A9B23-3503-4947-97A0-04CF4E665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3313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FA274029-F6C1-4162-A2C3-BE4C875B2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7" name="Rectangle 21">
            <a:extLst>
              <a:ext uri="{FF2B5EF4-FFF2-40B4-BE49-F238E27FC236}">
                <a16:creationId xmlns:a16="http://schemas.microsoft.com/office/drawing/2014/main" id="{63766758-698C-45E5-88ED-C96554028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9" name="Rectangle 23">
            <a:extLst>
              <a:ext uri="{FF2B5EF4-FFF2-40B4-BE49-F238E27FC236}">
                <a16:creationId xmlns:a16="http://schemas.microsoft.com/office/drawing/2014/main" id="{EEFB89EB-6812-4A51-8900-F63041989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1" name="Rectangle 25">
            <a:extLst>
              <a:ext uri="{FF2B5EF4-FFF2-40B4-BE49-F238E27FC236}">
                <a16:creationId xmlns:a16="http://schemas.microsoft.com/office/drawing/2014/main" id="{9972AEA5-5BF4-43C1-9167-4E96F82CC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3" name="Rectangle 27">
            <a:extLst>
              <a:ext uri="{FF2B5EF4-FFF2-40B4-BE49-F238E27FC236}">
                <a16:creationId xmlns:a16="http://schemas.microsoft.com/office/drawing/2014/main" id="{AC3C9BA0-F449-443B-91A8-76F67706F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5" name="Rectangle 29">
            <a:extLst>
              <a:ext uri="{FF2B5EF4-FFF2-40B4-BE49-F238E27FC236}">
                <a16:creationId xmlns:a16="http://schemas.microsoft.com/office/drawing/2014/main" id="{3CECD22A-4FF5-46AA-B438-13DAB21D0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7" name="Rectangle 31">
            <a:extLst>
              <a:ext uri="{FF2B5EF4-FFF2-40B4-BE49-F238E27FC236}">
                <a16:creationId xmlns:a16="http://schemas.microsoft.com/office/drawing/2014/main" id="{ACADBE95-31EE-4BCE-80C4-EF3714986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8" name="Text Box 32">
            <a:extLst>
              <a:ext uri="{FF2B5EF4-FFF2-40B4-BE49-F238E27FC236}">
                <a16:creationId xmlns:a16="http://schemas.microsoft.com/office/drawing/2014/main" id="{E87AF8E1-2D64-4F35-B2E2-09FBB4CDB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44" y="332656"/>
            <a:ext cx="8143932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Магнит өрісі үшін суперпозиция принципі орындалады: берілген нүктедегі бірнеше токтардың тудыратын магнит өрісінің қорытқы индукция векторы осы нүктедегі әрбір ток тудыратын өрістердің магнит индукцияларының векторлық қосындысына тең: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kk-KZ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 Био-Савар-Лаплас заңын пайдаланып тогы бар шексіз ұзын түзу өткізгіштің төңірегіндегі магнит өрісінің индукциясын анықтауға болады.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Тогы бар шексіз ұзын түзу өткізгіштің центрінен өткізгішке перпендикуляр R қашықтықтағы нүктедегі магнит индукциясы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. Дөңгелек токтың центріндегі магнит өрісінің индукциясы: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2" name="Rectangle 36">
            <a:extLst>
              <a:ext uri="{FF2B5EF4-FFF2-40B4-BE49-F238E27FC236}">
                <a16:creationId xmlns:a16="http://schemas.microsoft.com/office/drawing/2014/main" id="{C956BF3B-26E6-4678-8C79-4BF04271B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74" name="Rectangle 38">
            <a:extLst>
              <a:ext uri="{FF2B5EF4-FFF2-40B4-BE49-F238E27FC236}">
                <a16:creationId xmlns:a16="http://schemas.microsoft.com/office/drawing/2014/main" id="{3511637E-C591-496E-BFE6-6D8A706F3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909087"/>
              </p:ext>
            </p:extLst>
          </p:nvPr>
        </p:nvGraphicFramePr>
        <p:xfrm>
          <a:off x="4067944" y="1886744"/>
          <a:ext cx="1847128" cy="879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Формула" r:id="rId3" imgW="634680" imgH="431640" progId="Equation.3">
                  <p:embed/>
                </p:oleObj>
              </mc:Choice>
              <mc:Fallback>
                <p:oleObj name="Формула" r:id="rId3" imgW="634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886744"/>
                        <a:ext cx="1847128" cy="87927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649952"/>
              </p:ext>
            </p:extLst>
          </p:nvPr>
        </p:nvGraphicFramePr>
        <p:xfrm>
          <a:off x="6876256" y="4725144"/>
          <a:ext cx="142876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Формула" r:id="rId5" imgW="647640" imgH="406080" progId="Equation.3">
                  <p:embed/>
                </p:oleObj>
              </mc:Choice>
              <mc:Fallback>
                <p:oleObj name="Формула" r:id="rId5" imgW="647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725144"/>
                        <a:ext cx="1428760" cy="64294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319730"/>
              </p:ext>
            </p:extLst>
          </p:nvPr>
        </p:nvGraphicFramePr>
        <p:xfrm>
          <a:off x="4139952" y="6053421"/>
          <a:ext cx="135732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7" imgW="787320" imgH="393480" progId="Equation.3">
                  <p:embed/>
                </p:oleObj>
              </mc:Choice>
              <mc:Fallback>
                <p:oleObj name="Формула" r:id="rId7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6053421"/>
                        <a:ext cx="1357322" cy="64294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370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2187</TotalTime>
  <Words>379</Words>
  <Application>Microsoft Office PowerPoint</Application>
  <PresentationFormat>Экран (4:3)</PresentationFormat>
  <Paragraphs>82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Schoolbook</vt:lpstr>
      <vt:lpstr>Symbol</vt:lpstr>
      <vt:lpstr>Times New Roman</vt:lpstr>
      <vt:lpstr>Wingdings</vt:lpstr>
      <vt:lpstr>Wingdings 2</vt:lpstr>
      <vt:lpstr>Эркер</vt:lpstr>
      <vt:lpstr>1_Эркер</vt:lpstr>
      <vt:lpstr>Формула</vt:lpstr>
      <vt:lpstr>Презентация PowerPoint</vt:lpstr>
      <vt:lpstr>Презентация PowerPoint</vt:lpstr>
      <vt:lpstr>1. Магнит өрісі. Магнит өрісінің тогы бар өткізгіштерге әсері. Ампер заңы. Параллель токтардың әсерлесуі. </vt:lpstr>
      <vt:lpstr>Презентация PowerPoint</vt:lpstr>
      <vt:lpstr>Презентация PowerPoint</vt:lpstr>
      <vt:lpstr>Презентация PowerPoint</vt:lpstr>
      <vt:lpstr>Презентация PowerPoint</vt:lpstr>
      <vt:lpstr>  2. Био-Савар-Лаплас заңы және оны қолдану </vt:lpstr>
      <vt:lpstr>Презентация PowerPoint</vt:lpstr>
      <vt:lpstr>3. Вакуумдағы магнит өрісі үшін В векторының циркуляциясы. Толық ток заңы.  </vt:lpstr>
      <vt:lpstr>4. Магнит индукциясы векторының ағыны. Магнит өрісі үшін Гаусс теоремасы. </vt:lpstr>
      <vt:lpstr>Презентация PowerPoint</vt:lpstr>
      <vt:lpstr>5. Магнит өрісінде тогы бар өткізгішті. Орын ауыстырғанда атқарылатын жұмыс.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lenovo553</dc:creator>
  <cp:lastModifiedBy>Пользователь Windows</cp:lastModifiedBy>
  <cp:revision>131</cp:revision>
  <dcterms:created xsi:type="dcterms:W3CDTF">2020-10-29T15:07:13Z</dcterms:created>
  <dcterms:modified xsi:type="dcterms:W3CDTF">2021-10-20T07:14:41Z</dcterms:modified>
</cp:coreProperties>
</file>