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5"/>
  </p:notesMasterIdLst>
  <p:sldIdLst>
    <p:sldId id="256" r:id="rId2"/>
    <p:sldId id="300" r:id="rId3"/>
    <p:sldId id="301" r:id="rId4"/>
    <p:sldId id="302" r:id="rId5"/>
    <p:sldId id="303" r:id="rId6"/>
    <p:sldId id="304" r:id="rId7"/>
    <p:sldId id="313" r:id="rId8"/>
    <p:sldId id="312" r:id="rId9"/>
    <p:sldId id="305" r:id="rId10"/>
    <p:sldId id="306" r:id="rId11"/>
    <p:sldId id="307" r:id="rId12"/>
    <p:sldId id="314" r:id="rId13"/>
    <p:sldId id="31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3084" y="-11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1578B-1EDB-4AE4-8A5C-5B3AECEE8C25}" type="datetimeFigureOut">
              <a:rPr lang="ru-RU" smtClean="0"/>
              <a:pPr/>
              <a:t>17.10.2021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3EF75-C417-4A86-9FB5-3F05101D8FA9}" type="slidenum">
              <a:rPr lang="ru-RU" smtClean="0"/>
              <a:pPr/>
              <a:t>‹#›</a:t>
            </a:fld>
            <a:endParaRPr lang="ru-RU"/>
          </a:p>
        </p:txBody>
      </p:sp>
    </p:spTree>
    <p:extLst>
      <p:ext uri="{BB962C8B-B14F-4D97-AF65-F5344CB8AC3E}">
        <p14:creationId xmlns:p14="http://schemas.microsoft.com/office/powerpoint/2010/main" val="96663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17.10.2021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17.10.2021</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17.10.2021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17.10.2021</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17.10.2021</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17.10.2021</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17.10.2021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188640"/>
            <a:ext cx="7560840" cy="490776"/>
          </a:xfrm>
          <a:prstGeom prst="bevel">
            <a:avLst/>
          </a:prstGeom>
          <a:solidFill>
            <a:schemeClr val="accent4">
              <a:lumMod val="20000"/>
              <a:lumOff val="80000"/>
            </a:schemeClr>
          </a:solidFill>
          <a:effectLst>
            <a:glow rad="228600">
              <a:schemeClr val="accent5">
                <a:satMod val="175000"/>
                <a:alpha val="40000"/>
              </a:schemeClr>
            </a:glow>
            <a:innerShdw blurRad="63500" dist="50800" dir="16200000">
              <a:prstClr val="black">
                <a:alpha val="50000"/>
              </a:prstClr>
            </a:innerShdw>
          </a:effectLst>
        </p:spPr>
        <p:txBody>
          <a:bodyPr wrap="square" rtlCol="0">
            <a:spAutoFit/>
          </a:bodyPr>
          <a:lstStyle/>
          <a:p>
            <a:pPr algn="ctr"/>
            <a:r>
              <a:rPr lang="kk-KZ" b="1" dirty="0" smtClean="0">
                <a:latin typeface="Times New Roman" pitchFamily="18" charset="0"/>
                <a:cs typeface="Times New Roman" pitchFamily="18" charset="0"/>
              </a:rPr>
              <a:t>М.Өтемісов атындағы Батыс Қазақстан университеті</a:t>
            </a:r>
            <a:endParaRPr lang="ru-RU" b="1" dirty="0">
              <a:latin typeface="Times New Roman" pitchFamily="18" charset="0"/>
              <a:cs typeface="Times New Roman"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32656"/>
            <a:ext cx="785786" cy="548595"/>
          </a:xfrm>
          <a:prstGeom prst="rect">
            <a:avLst/>
          </a:prstGeom>
        </p:spPr>
      </p:pic>
      <p:sp>
        <p:nvSpPr>
          <p:cNvPr id="9" name="TextBox 8"/>
          <p:cNvSpPr txBox="1"/>
          <p:nvPr/>
        </p:nvSpPr>
        <p:spPr>
          <a:xfrm>
            <a:off x="2213484" y="2852936"/>
            <a:ext cx="5437112" cy="1055608"/>
          </a:xfrm>
          <a:prstGeom prst="flowChartAlternateProcess">
            <a:avLst/>
          </a:prstGeom>
          <a:solidFill>
            <a:schemeClr val="accent4">
              <a:lumMod val="20000"/>
              <a:lumOff val="80000"/>
            </a:schemeClr>
          </a:solidFill>
          <a:effectLst>
            <a:glow rad="63500">
              <a:schemeClr val="accent1">
                <a:satMod val="175000"/>
                <a:alpha val="40000"/>
              </a:schemeClr>
            </a:glow>
          </a:effectLst>
        </p:spPr>
        <p:txBody>
          <a:bodyPr wrap="square" rtlCol="0">
            <a:spAutoFit/>
          </a:bodyPr>
          <a:lstStyle/>
          <a:p>
            <a:pPr algn="ctr"/>
            <a:r>
              <a:rPr lang="kk-KZ" sz="2000" b="1" dirty="0" smtClean="0">
                <a:latin typeface="Times New Roman" pitchFamily="18" charset="0"/>
                <a:cs typeface="Times New Roman" pitchFamily="18" charset="0"/>
              </a:rPr>
              <a:t>  </a:t>
            </a:r>
            <a:r>
              <a:rPr lang="kk-KZ" sz="2800" b="1" dirty="0" smtClean="0">
                <a:latin typeface="Times New Roman" pitchFamily="18" charset="0"/>
                <a:cs typeface="Times New Roman" pitchFamily="18" charset="0"/>
              </a:rPr>
              <a:t>Дәріс 8. </a:t>
            </a:r>
            <a:r>
              <a:rPr lang="kk-KZ" sz="2800" b="1" dirty="0">
                <a:latin typeface="Times New Roman"/>
                <a:ea typeface="Times New Roman"/>
              </a:rPr>
              <a:t>Лоренц күші. Заттардағы магнит өрісі.</a:t>
            </a:r>
            <a:endParaRPr lang="ru-RU" sz="2800" b="1" dirty="0">
              <a:latin typeface="Times New Roman" pitchFamily="18" charset="0"/>
              <a:cs typeface="Times New Roman" pitchFamily="18" charset="0"/>
            </a:endParaRPr>
          </a:p>
        </p:txBody>
      </p:sp>
      <p:sp>
        <p:nvSpPr>
          <p:cNvPr id="10" name="Прямоугольник 9"/>
          <p:cNvSpPr/>
          <p:nvPr/>
        </p:nvSpPr>
        <p:spPr>
          <a:xfrm>
            <a:off x="3707904" y="6237312"/>
            <a:ext cx="1180131" cy="369332"/>
          </a:xfrm>
          <a:prstGeom prst="rect">
            <a:avLst/>
          </a:prstGeom>
        </p:spPr>
        <p:txBody>
          <a:bodyPr wrap="none">
            <a:spAutoFit/>
          </a:bodyPr>
          <a:lstStyle/>
          <a:p>
            <a:pPr algn="ctr"/>
            <a:r>
              <a:rPr lang="kk-KZ" b="1" dirty="0" smtClean="0">
                <a:latin typeface="Times New Roman" pitchFamily="18" charset="0"/>
                <a:cs typeface="Times New Roman" pitchFamily="18" charset="0"/>
              </a:rPr>
              <a:t>2021 жыл</a:t>
            </a:r>
            <a:endParaRPr lang="ru-RU" b="1" dirty="0">
              <a:latin typeface="Times New Roman" pitchFamily="18" charset="0"/>
              <a:cs typeface="Times New Roman" pitchFamily="18" charset="0"/>
            </a:endParaRPr>
          </a:p>
        </p:txBody>
      </p:sp>
      <p:sp>
        <p:nvSpPr>
          <p:cNvPr id="7" name="TextBox 6"/>
          <p:cNvSpPr txBox="1"/>
          <p:nvPr/>
        </p:nvSpPr>
        <p:spPr>
          <a:xfrm>
            <a:off x="3599384" y="5074443"/>
            <a:ext cx="5544616" cy="369332"/>
          </a:xfrm>
          <a:prstGeom prst="rect">
            <a:avLst/>
          </a:prstGeom>
          <a:noFill/>
        </p:spPr>
        <p:txBody>
          <a:bodyPr wrap="square" rtlCol="0">
            <a:spAutoFit/>
          </a:bodyPr>
          <a:lstStyle/>
          <a:p>
            <a:pPr lvl="0" algn="ctr"/>
            <a:r>
              <a:rPr lang="kk-KZ" b="1" dirty="0" smtClean="0">
                <a:latin typeface="Times New Roman" pitchFamily="18" charset="0"/>
                <a:cs typeface="Times New Roman" pitchFamily="18" charset="0"/>
              </a:rPr>
              <a:t>Физ.-мат.ғ.к.ғ доцент Кушеккалиев А.Н.</a:t>
            </a:r>
            <a:endParaRPr lang="ru-RU" dirty="0">
              <a:latin typeface="Times New Roman" pitchFamily="18" charset="0"/>
              <a:cs typeface="Times New Roman" pitchFamily="18" charset="0"/>
            </a:endParaRPr>
          </a:p>
        </p:txBody>
      </p:sp>
      <p:sp>
        <p:nvSpPr>
          <p:cNvPr id="11" name="TextBox 10"/>
          <p:cNvSpPr txBox="1"/>
          <p:nvPr/>
        </p:nvSpPr>
        <p:spPr>
          <a:xfrm>
            <a:off x="1215627" y="1680192"/>
            <a:ext cx="7344816" cy="523220"/>
          </a:xfrm>
          <a:prstGeom prst="rect">
            <a:avLst/>
          </a:prstGeom>
          <a:noFill/>
        </p:spPr>
        <p:txBody>
          <a:bodyPr wrap="square" rtlCol="0">
            <a:spAutoFit/>
          </a:bodyPr>
          <a:lstStyle/>
          <a:p>
            <a:pPr lvl="0" algn="ctr"/>
            <a:r>
              <a:rPr lang="kk-KZ" sz="2800" b="1" dirty="0"/>
              <a:t>Электр және магнетизм</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188640"/>
            <a:ext cx="7601272" cy="6285312"/>
          </a:xfrm>
        </p:spPr>
        <p:txBody>
          <a:bodyPr/>
          <a:lstStyle/>
          <a:p>
            <a:pPr algn="ctr">
              <a:spcAft>
                <a:spcPts val="0"/>
              </a:spcAft>
            </a:pPr>
            <a:r>
              <a:rPr lang="kk-KZ" b="1" i="1" dirty="0">
                <a:latin typeface="Times New Roman"/>
                <a:ea typeface="Times New Roman"/>
              </a:rPr>
              <a:t>Электрондар мен атомдардың магнит моменттері</a:t>
            </a:r>
            <a:endParaRPr lang="ru-RU" sz="2000" dirty="0">
              <a:latin typeface="Times New Roman"/>
              <a:ea typeface="Times New Roman"/>
            </a:endParaRPr>
          </a:p>
          <a:p>
            <a:r>
              <a:rPr lang="kk-KZ" dirty="0">
                <a:latin typeface="Times New Roman"/>
                <a:ea typeface="Times New Roman"/>
              </a:rPr>
              <a:t>Магнит өрісіне енгізілген кез келген зат ерекше күйге келеді – ол магниттелінеді. Бұл құбылысты Ампер гипотезасы негізінде түсіндіруге болады: кез келген денедегі атомдар мен молекулалардағы электрондардың қозғалысы нәтижесінде микроскопиялық токтар пайда болады. Классикалық физиканың қағидаларына байланысты атомдағы электрондар оң зарядтты  ядро маңында тұйық орбиталармен қозғалады (8-2.Сурет).</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645024"/>
            <a:ext cx="3064222" cy="310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99"/>
            <a:ext cx="9144000" cy="684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33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sz="quarter" idx="1"/>
              </p:nvPr>
            </p:nvSpPr>
            <p:spPr>
              <a:xfrm>
                <a:off x="539552" y="548680"/>
                <a:ext cx="7704856" cy="5472608"/>
              </a:xfrm>
            </p:spPr>
            <p:txBody>
              <a:bodyPr>
                <a:noAutofit/>
              </a:bodyPr>
              <a:lstStyle/>
              <a:p>
                <a:pPr indent="449580" algn="just">
                  <a:spcAft>
                    <a:spcPts val="0"/>
                  </a:spcAft>
                </a:pPr>
                <a:r>
                  <a:rPr lang="kk-KZ" dirty="0" smtClean="0">
                    <a:latin typeface="Times New Roman"/>
                    <a:ea typeface="Times New Roman"/>
                  </a:rPr>
                  <a:t>Әр электронның мұндай қозғалысы тұйық контурда ағатын токқа эквивалентті. Сондықтан, кез келген атомды не молекуланы олардың магниттік қасиеттері жөнінен магнит өрісі кеңістігіндегі электрондық микротоктардың қайсыбір жиынтығы ретінде қарауға болады.</a:t>
                </a:r>
                <a:endParaRPr lang="ru-RU" dirty="0">
                  <a:latin typeface="Times New Roman"/>
                  <a:ea typeface="Times New Roman"/>
                </a:endParaRPr>
              </a:p>
              <a:p>
                <a:pPr algn="just">
                  <a:spcAft>
                    <a:spcPts val="0"/>
                  </a:spcAft>
                </a:pPr>
                <a:r>
                  <a:rPr lang="kk-KZ" dirty="0">
                    <a:latin typeface="Times New Roman"/>
                    <a:ea typeface="Times New Roman"/>
                  </a:rPr>
                  <a:t>8.2-сурет.             Электронның тұйық орбита бойымен қозғалысы</a:t>
                </a:r>
                <a:r>
                  <a:rPr lang="ru-RU" dirty="0" smtClean="0">
                    <a:latin typeface="Times New Roman"/>
                    <a:ea typeface="Times New Roman"/>
                  </a:rPr>
                  <a:t>.</a:t>
                </a:r>
                <a:r>
                  <a:rPr lang="en-US" dirty="0">
                    <a:latin typeface="Times New Roman"/>
                    <a:ea typeface="Times New Roman"/>
                  </a:rPr>
                  <a:t> </a:t>
                </a:r>
                <a:r>
                  <a:rPr lang="kk-KZ" dirty="0" smtClean="0">
                    <a:latin typeface="Times New Roman"/>
                    <a:ea typeface="Times New Roman"/>
                  </a:rPr>
                  <a:t>Жаңа </a:t>
                </a:r>
                <a:r>
                  <a:rPr lang="kk-KZ" dirty="0">
                    <a:latin typeface="Times New Roman"/>
                    <a:ea typeface="Times New Roman"/>
                  </a:rPr>
                  <a:t>физикалық шамалар  ұғымын енгізейік. Электронның </a:t>
                </a:r>
                <a:r>
                  <a:rPr lang="kk-KZ" i="1" dirty="0">
                    <a:latin typeface="Times New Roman"/>
                    <a:ea typeface="Times New Roman"/>
                  </a:rPr>
                  <a:t>орбиталық магнит моменті</a:t>
                </a:r>
                <a:r>
                  <a:rPr lang="kk-KZ" dirty="0">
                    <a:latin typeface="Times New Roman"/>
                    <a:ea typeface="Times New Roman"/>
                  </a:rPr>
                  <a:t> деп тұйық орбитада электрондардың қозғалысынан пайда болатын электр тогының магнит моменті  айтылады. Электронның орбиталық магнит моменті </a:t>
                </a:r>
                <a14:m>
                  <m:oMath xmlns:m="http://schemas.openxmlformats.org/officeDocument/2006/math">
                    <m:acc>
                      <m:accPr>
                        <m:chr m:val="⃗"/>
                        <m:ctrlPr>
                          <a:rPr lang="kk-KZ" i="1" smtClean="0">
                            <a:latin typeface="Cambria Math"/>
                          </a:rPr>
                        </m:ctrlPr>
                      </m:accPr>
                      <m:e>
                        <m:sSub>
                          <m:sSubPr>
                            <m:ctrlPr>
                              <a:rPr lang="kk-KZ" i="1" smtClean="0">
                                <a:latin typeface="Cambria Math"/>
                              </a:rPr>
                            </m:ctrlPr>
                          </m:sSubPr>
                          <m:e>
                            <m:r>
                              <a:rPr lang="en-US" b="0" i="1" smtClean="0">
                                <a:latin typeface="Cambria Math"/>
                              </a:rPr>
                              <m:t>𝑝</m:t>
                            </m:r>
                          </m:e>
                          <m:sub>
                            <m:r>
                              <a:rPr lang="en-US" b="0" i="1" smtClean="0">
                                <a:latin typeface="Cambria Math"/>
                              </a:rPr>
                              <m:t>𝑚</m:t>
                            </m:r>
                          </m:sub>
                        </m:sSub>
                      </m:e>
                    </m:acc>
                  </m:oMath>
                </a14:m>
                <a:r>
                  <a:rPr lang="kk-KZ" dirty="0" smtClean="0">
                    <a:latin typeface="Times New Roman"/>
                    <a:ea typeface="Times New Roman"/>
                  </a:rPr>
                  <a:t>мынаған тең:</a:t>
                </a:r>
                <a:r>
                  <a:rPr lang="en-US" dirty="0" smtClean="0">
                    <a:latin typeface="Times New Roman"/>
                    <a:ea typeface="Times New Roman"/>
                  </a:rPr>
                  <a:t>    </a:t>
                </a:r>
                <a14:m>
                  <m:oMath xmlns:m="http://schemas.openxmlformats.org/officeDocument/2006/math">
                    <m:sSub>
                      <m:sSubPr>
                        <m:ctrlPr>
                          <a:rPr lang="en-US" i="1" smtClean="0">
                            <a:latin typeface="Cambria Math"/>
                          </a:rPr>
                        </m:ctrlPr>
                      </m:sSubPr>
                      <m:e>
                        <m:r>
                          <a:rPr lang="en-US" b="0" i="1" smtClean="0">
                            <a:latin typeface="Cambria Math"/>
                          </a:rPr>
                          <m:t>𝑝</m:t>
                        </m:r>
                      </m:e>
                      <m:sub>
                        <m:r>
                          <a:rPr lang="en-US" b="0" i="1" smtClean="0">
                            <a:latin typeface="Cambria Math"/>
                          </a:rPr>
                          <m:t>𝑚</m:t>
                        </m:r>
                      </m:sub>
                    </m:sSub>
                  </m:oMath>
                </a14:m>
                <a:r>
                  <a:rPr lang="en-US" dirty="0" smtClean="0">
                    <a:latin typeface="Times New Roman"/>
                    <a:ea typeface="Times New Roman"/>
                  </a:rPr>
                  <a:t>=IS=e</a:t>
                </a:r>
                <a14:m>
                  <m:oMath xmlns:m="http://schemas.openxmlformats.org/officeDocument/2006/math">
                    <m:r>
                      <a:rPr lang="en-US" b="0" i="1" dirty="0" smtClean="0">
                        <a:latin typeface="Cambria Math"/>
                        <a:ea typeface="Times New Roman"/>
                      </a:rPr>
                      <m:t>𝑣𝑠</m:t>
                    </m:r>
                  </m:oMath>
                </a14:m>
                <a:r>
                  <a:rPr lang="en-US" dirty="0" smtClean="0">
                    <a:latin typeface="Times New Roman"/>
                    <a:ea typeface="Times New Roman"/>
                  </a:rPr>
                  <a:t>                                       8.6</a:t>
                </a:r>
                <a:endParaRPr lang="ru-RU" dirty="0">
                  <a:latin typeface="Times New Roman"/>
                  <a:ea typeface="Times New Roman"/>
                </a:endParaRPr>
              </a:p>
              <a:p>
                <a:endParaRPr lang="ru-RU" sz="1400" dirty="0"/>
              </a:p>
            </p:txBody>
          </p:sp>
        </mc:Choice>
        <mc:Fallback xmlns="">
          <p:sp>
            <p:nvSpPr>
              <p:cNvPr id="3" name="Объект 2"/>
              <p:cNvSpPr>
                <a:spLocks noGrp="1" noRot="1" noChangeAspect="1" noMove="1" noResize="1" noEditPoints="1" noAdjustHandles="1" noChangeArrowheads="1" noChangeShapeType="1" noTextEdit="1"/>
              </p:cNvSpPr>
              <p:nvPr>
                <p:ph sz="quarter" idx="1"/>
              </p:nvPr>
            </p:nvSpPr>
            <p:spPr>
              <a:xfrm>
                <a:off x="539552" y="548680"/>
                <a:ext cx="7704856" cy="5472608"/>
              </a:xfrm>
              <a:blipFill rotWithShape="1">
                <a:blip r:embed="rId2"/>
                <a:stretch>
                  <a:fillRect l="-396" t="-891" r="-1267"/>
                </a:stretch>
              </a:blipFill>
            </p:spPr>
            <p:txBody>
              <a:bodyPr/>
              <a:lstStyle/>
              <a:p>
                <a:r>
                  <a:rPr lang="ru-RU">
                    <a:noFill/>
                  </a:rPr>
                  <a:t> </a:t>
                </a:r>
              </a:p>
            </p:txBody>
          </p:sp>
        </mc:Fallback>
      </mc:AlternateContent>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854" b="21340"/>
          <a:stretch/>
        </p:blipFill>
        <p:spPr bwMode="auto">
          <a:xfrm>
            <a:off x="5498" y="10890"/>
            <a:ext cx="9138502" cy="684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601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6"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35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95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67544" y="260648"/>
            <a:ext cx="7467600" cy="4873752"/>
          </a:xfrm>
        </p:spPr>
        <p:txBody>
          <a:bodyPr>
            <a:normAutofit fontScale="92500" lnSpcReduction="10000"/>
          </a:bodyPr>
          <a:lstStyle/>
          <a:p>
            <a:pPr algn="ctr">
              <a:spcAft>
                <a:spcPts val="0"/>
              </a:spcAft>
            </a:pPr>
            <a:r>
              <a:rPr lang="kk-KZ" b="1" i="1" dirty="0">
                <a:latin typeface="Times New Roman"/>
                <a:ea typeface="Times New Roman"/>
              </a:rPr>
              <a:t>Ферромагнетиктер</a:t>
            </a:r>
            <a:endParaRPr lang="ru-RU" sz="2000" dirty="0">
              <a:latin typeface="Times New Roman"/>
              <a:ea typeface="Times New Roman"/>
            </a:endParaRPr>
          </a:p>
          <a:p>
            <a:pPr indent="449580" algn="just">
              <a:spcAft>
                <a:spcPts val="0"/>
              </a:spcAft>
            </a:pPr>
            <a:r>
              <a:rPr lang="kk-KZ" dirty="0">
                <a:latin typeface="Times New Roman"/>
                <a:ea typeface="Times New Roman"/>
              </a:rPr>
              <a:t>Ферромагнетиктерге сыртқы магнит өрісі жоқ болса да магниттік қасиетке ие болатын заттар жатады. Диа- және парамагнетиктермен салыстырғанда (бұлар әлсіз магнитті заттар) ферромагнетиктер күшті магниттік заттар болып саналады. Ферромагнетиктердің негізгі өкілі темір (Fe) болып саналады, оларға сонымен бірге кобальт, никель, гадолиний және олардың қоспалары жатады (мысалы, Fe–Nі не Fe–Nі–Al). Соңғы жылдары өндірісте ферромагнитті шала өткізгіштер – ферриттер үлкен роль атқаратын болды.</a:t>
            </a:r>
            <a:endParaRPr lang="ru-RU" sz="2000" dirty="0">
              <a:latin typeface="Times New Roman"/>
              <a:ea typeface="Times New Roman"/>
            </a:endParaRPr>
          </a:p>
          <a:p>
            <a:pPr indent="447675" algn="just">
              <a:spcAft>
                <a:spcPts val="0"/>
              </a:spcAft>
            </a:pPr>
            <a:r>
              <a:rPr lang="kk-KZ" dirty="0">
                <a:latin typeface="Times New Roman"/>
                <a:ea typeface="Times New Roman"/>
              </a:rPr>
              <a:t>Ферромагнетиктердің магниттелінуі диа- және парамагнетиктердің магниттелуінен орасан есе (8</a:t>
            </a:r>
            <a:r>
              <a:rPr lang="kk-KZ" baseline="30000" dirty="0">
                <a:latin typeface="Times New Roman"/>
                <a:ea typeface="Times New Roman"/>
              </a:rPr>
              <a:t>8</a:t>
            </a:r>
            <a:r>
              <a:rPr lang="kk-KZ" dirty="0">
                <a:latin typeface="Times New Roman"/>
                <a:ea typeface="Times New Roman"/>
              </a:rPr>
              <a:t>-ға дейін) көп.</a:t>
            </a:r>
            <a:endParaRPr lang="ru-RU" sz="2000" dirty="0">
              <a:latin typeface="Times New Roman"/>
              <a:ea typeface="Times New Roman"/>
            </a:endParaRPr>
          </a:p>
          <a:p>
            <a:endParaRPr lang="ru-RU" dirty="0"/>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578591"/>
            <a:ext cx="2774950" cy="2094230"/>
          </a:xfrm>
          <a:prstGeom prst="rect">
            <a:avLst/>
          </a:prstGeom>
          <a:noFill/>
          <a:ln>
            <a:noFill/>
          </a:ln>
        </p:spPr>
      </p:pic>
    </p:spTree>
    <p:extLst>
      <p:ext uri="{BB962C8B-B14F-4D97-AF65-F5344CB8AC3E}">
        <p14:creationId xmlns:p14="http://schemas.microsoft.com/office/powerpoint/2010/main" val="55376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агетная рамка 12"/>
          <p:cNvSpPr/>
          <p:nvPr/>
        </p:nvSpPr>
        <p:spPr>
          <a:xfrm>
            <a:off x="2627784" y="188640"/>
            <a:ext cx="4104456" cy="792088"/>
          </a:xfrm>
          <a:prstGeom prst="beve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chemeClr val="tx1"/>
                </a:solidFill>
                <a:effectLst>
                  <a:glow rad="63500">
                    <a:schemeClr val="accent1">
                      <a:satMod val="175000"/>
                      <a:alpha val="40000"/>
                    </a:schemeClr>
                  </a:glow>
                </a:effectLst>
                <a:latin typeface="Times New Roman" pitchFamily="18" charset="0"/>
                <a:cs typeface="Times New Roman" pitchFamily="18" charset="0"/>
              </a:rPr>
              <a:t>Жоспары:</a:t>
            </a:r>
            <a:endParaRPr lang="ru-RU" sz="2800" b="1" dirty="0">
              <a:solidFill>
                <a:schemeClr val="tx1"/>
              </a:solidFill>
              <a:effectLst>
                <a:glow rad="63500">
                  <a:schemeClr val="accent1">
                    <a:satMod val="175000"/>
                    <a:alpha val="40000"/>
                  </a:schemeClr>
                </a:glow>
              </a:effectLst>
              <a:latin typeface="Times New Roman" pitchFamily="18" charset="0"/>
              <a:cs typeface="Times New Roman" pitchFamily="18" charset="0"/>
            </a:endParaRPr>
          </a:p>
        </p:txBody>
      </p:sp>
      <p:sp>
        <p:nvSpPr>
          <p:cNvPr id="8" name="Вертикальный свиток 7"/>
          <p:cNvSpPr/>
          <p:nvPr/>
        </p:nvSpPr>
        <p:spPr>
          <a:xfrm>
            <a:off x="899592" y="1268760"/>
            <a:ext cx="7488832" cy="4608512"/>
          </a:xfrm>
          <a:prstGeom prst="verticalScroll">
            <a:avLst/>
          </a:prstGeom>
          <a:solidFill>
            <a:schemeClr val="accent5">
              <a:lumMod val="20000"/>
              <a:lumOff val="8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r>
              <a:rPr lang="kk-KZ" sz="3200" dirty="0" smtClean="0">
                <a:solidFill>
                  <a:schemeClr val="tx1"/>
                </a:solidFill>
                <a:latin typeface="Times New Roman"/>
                <a:ea typeface="Times New Roman"/>
              </a:rPr>
              <a:t>Қозғалыстағы </a:t>
            </a:r>
            <a:r>
              <a:rPr lang="kk-KZ" sz="3200" dirty="0">
                <a:solidFill>
                  <a:schemeClr val="tx1"/>
                </a:solidFill>
                <a:latin typeface="Times New Roman"/>
                <a:ea typeface="Times New Roman"/>
              </a:rPr>
              <a:t>зарядқа магнит өрісінің әсері</a:t>
            </a:r>
            <a:r>
              <a:rPr lang="kk-KZ" sz="3200" dirty="0" smtClean="0">
                <a:solidFill>
                  <a:schemeClr val="tx1"/>
                </a:solidFill>
                <a:latin typeface="Times New Roman"/>
                <a:ea typeface="Times New Roman"/>
              </a:rPr>
              <a:t>.</a:t>
            </a:r>
          </a:p>
          <a:p>
            <a:pPr marL="514350" indent="-514350">
              <a:buFont typeface="+mj-lt"/>
              <a:buAutoNum type="arabicPeriod"/>
            </a:pPr>
            <a:r>
              <a:rPr lang="kk-KZ" sz="3200" dirty="0" smtClean="0">
                <a:solidFill>
                  <a:schemeClr val="tx1"/>
                </a:solidFill>
                <a:latin typeface="Times New Roman"/>
                <a:ea typeface="Times New Roman"/>
              </a:rPr>
              <a:t>Холл </a:t>
            </a:r>
            <a:r>
              <a:rPr lang="kk-KZ" sz="3200" dirty="0">
                <a:solidFill>
                  <a:schemeClr val="tx1"/>
                </a:solidFill>
                <a:latin typeface="Times New Roman"/>
                <a:ea typeface="Times New Roman"/>
              </a:rPr>
              <a:t>эффектісі. </a:t>
            </a:r>
            <a:endParaRPr lang="kk-KZ" sz="3200" dirty="0" smtClean="0">
              <a:solidFill>
                <a:schemeClr val="tx1"/>
              </a:solidFill>
              <a:latin typeface="Times New Roman"/>
              <a:ea typeface="Times New Roman"/>
            </a:endParaRPr>
          </a:p>
          <a:p>
            <a:pPr marL="514350" indent="-514350">
              <a:buFont typeface="+mj-lt"/>
              <a:buAutoNum type="arabicPeriod"/>
            </a:pPr>
            <a:r>
              <a:rPr lang="kk-KZ" sz="3200" dirty="0" smtClean="0">
                <a:solidFill>
                  <a:schemeClr val="tx1"/>
                </a:solidFill>
                <a:latin typeface="Times New Roman"/>
                <a:ea typeface="Times New Roman"/>
              </a:rPr>
              <a:t>Заттардағы </a:t>
            </a:r>
            <a:r>
              <a:rPr lang="kk-KZ" sz="3200" dirty="0">
                <a:solidFill>
                  <a:schemeClr val="tx1"/>
                </a:solidFill>
                <a:latin typeface="Times New Roman"/>
                <a:ea typeface="Times New Roman"/>
              </a:rPr>
              <a:t>магнит өрісі</a:t>
            </a:r>
            <a:endParaRPr lang="kk-KZ" sz="3200" b="1"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3272" cy="1210146"/>
          </a:xfrm>
        </p:spPr>
        <p:txBody>
          <a:bodyPr>
            <a:normAutofit fontScale="90000"/>
          </a:bodyPr>
          <a:lstStyle/>
          <a:p>
            <a:pPr marL="514350" lvl="0" indent="-514350">
              <a:spcBef>
                <a:spcPts val="0"/>
              </a:spcBef>
            </a:pPr>
            <a:r>
              <a:rPr lang="kk-KZ" sz="3200" b="1" cap="none" dirty="0">
                <a:solidFill>
                  <a:prstClr val="black"/>
                </a:solidFill>
                <a:latin typeface="Times New Roman"/>
                <a:ea typeface="Times New Roman"/>
                <a:cs typeface="+mn-cs"/>
              </a:rPr>
              <a:t>Қозғалыстағы зарядқа магнит өрісінің әсері.</a:t>
            </a:r>
            <a:br>
              <a:rPr lang="kk-KZ" sz="3200" b="1" cap="none" dirty="0">
                <a:solidFill>
                  <a:prstClr val="black"/>
                </a:solidFill>
                <a:latin typeface="Times New Roman"/>
                <a:ea typeface="Times New Roman"/>
                <a:cs typeface="+mn-cs"/>
              </a:rPr>
            </a:br>
            <a:endParaRPr lang="ru-RU" b="1" dirty="0"/>
          </a:p>
        </p:txBody>
      </p:sp>
      <mc:AlternateContent xmlns:mc="http://schemas.openxmlformats.org/markup-compatibility/2006" xmlns:a14="http://schemas.microsoft.com/office/drawing/2010/main">
        <mc:Choice Requires="a14">
          <p:sp>
            <p:nvSpPr>
              <p:cNvPr id="3" name="Объект 2"/>
              <p:cNvSpPr>
                <a:spLocks noGrp="1"/>
              </p:cNvSpPr>
              <p:nvPr>
                <p:ph sz="quarter" idx="1"/>
              </p:nvPr>
            </p:nvSpPr>
            <p:spPr/>
            <p:txBody>
              <a:bodyPr>
                <a:normAutofit/>
              </a:bodyPr>
              <a:lstStyle/>
              <a:p>
                <a:pPr algn="just">
                  <a:spcAft>
                    <a:spcPts val="0"/>
                  </a:spcAft>
                  <a:tabLst>
                    <a:tab pos="457200" algn="l"/>
                  </a:tabLst>
                </a:pPr>
                <a:r>
                  <a:rPr lang="kk-KZ" dirty="0" smtClean="0">
                    <a:latin typeface="Times New Roman"/>
                    <a:ea typeface="Times New Roman"/>
                  </a:rPr>
                  <a:t>Индукциясы (</a:t>
                </a:r>
                <a14:m>
                  <m:oMath xmlns:m="http://schemas.openxmlformats.org/officeDocument/2006/math">
                    <m:acc>
                      <m:accPr>
                        <m:chr m:val="⃗"/>
                        <m:ctrlPr>
                          <a:rPr lang="kk-KZ" i="1" smtClean="0">
                            <a:latin typeface="Cambria Math"/>
                          </a:rPr>
                        </m:ctrlPr>
                      </m:accPr>
                      <m:e>
                        <m:r>
                          <a:rPr lang="kk-KZ" b="0" i="1" smtClean="0">
                            <a:latin typeface="Cambria Math"/>
                          </a:rPr>
                          <m:t>В</m:t>
                        </m:r>
                      </m:e>
                    </m:acc>
                  </m:oMath>
                </a14:m>
                <a:r>
                  <a:rPr lang="ru-RU" dirty="0" smtClean="0">
                    <a:latin typeface="Times New Roman"/>
                    <a:ea typeface="Times New Roman"/>
                  </a:rPr>
                  <a:t> </a:t>
                </a:r>
                <a:r>
                  <a:rPr lang="kk-KZ" dirty="0">
                    <a:latin typeface="Times New Roman"/>
                    <a:ea typeface="Batang"/>
                  </a:rPr>
                  <a:t>) м</a:t>
                </a:r>
                <a:r>
                  <a:rPr lang="kk-KZ" dirty="0">
                    <a:latin typeface="Times New Roman"/>
                    <a:ea typeface="Times New Roman"/>
                  </a:rPr>
                  <a:t>агнит өрісінде (</a:t>
                </a:r>
                <a:r>
                  <a:rPr lang="ru-RU" dirty="0">
                    <a:latin typeface="Times New Roman"/>
                    <a:ea typeface="Times New Roman"/>
                  </a:rPr>
                  <a:t> </a:t>
                </a:r>
                <a14:m>
                  <m:oMath xmlns:m="http://schemas.openxmlformats.org/officeDocument/2006/math">
                    <m:acc>
                      <m:accPr>
                        <m:chr m:val="⃗"/>
                        <m:ctrlPr>
                          <a:rPr lang="ru-RU" i="1" smtClean="0">
                            <a:latin typeface="Cambria Math"/>
                          </a:rPr>
                        </m:ctrlPr>
                      </m:accPr>
                      <m:e>
                        <m:r>
                          <a:rPr lang="ru-RU" i="1" smtClean="0">
                            <a:latin typeface="Cambria Math"/>
                            <a:ea typeface="Cambria Math"/>
                          </a:rPr>
                          <m:t>𝜗</m:t>
                        </m:r>
                      </m:e>
                    </m:acc>
                  </m:oMath>
                </a14:m>
                <a:r>
                  <a:rPr lang="kk-KZ" dirty="0" smtClean="0">
                    <a:latin typeface="Times New Roman"/>
                    <a:ea typeface="Batang"/>
                  </a:rPr>
                  <a:t>) </a:t>
                </a:r>
                <a:r>
                  <a:rPr lang="kk-KZ" dirty="0">
                    <a:latin typeface="Times New Roman"/>
                    <a:ea typeface="Batang"/>
                  </a:rPr>
                  <a:t>жылдамдықпен қозғалатын зарядқа  магнит  өрісі тарапынан белгілі бір бағытта күш әсер етеді. Бұл әсер </a:t>
                </a:r>
                <a:r>
                  <a:rPr lang="kk-KZ" i="1" dirty="0">
                    <a:latin typeface="Times New Roman"/>
                    <a:ea typeface="Times New Roman"/>
                  </a:rPr>
                  <a:t>Лоренц күші</a:t>
                </a:r>
                <a:r>
                  <a:rPr lang="kk-KZ" dirty="0">
                    <a:latin typeface="Times New Roman"/>
                    <a:ea typeface="Times New Roman"/>
                  </a:rPr>
                  <a:t> деп аталады. Бұл күш заряд (q), жылдамдық </a:t>
                </a:r>
                <a:r>
                  <a:rPr lang="kk-KZ" dirty="0" smtClean="0">
                    <a:solidFill>
                      <a:prstClr val="black"/>
                    </a:solidFill>
                    <a:latin typeface="Times New Roman"/>
                    <a:ea typeface="Times New Roman"/>
                  </a:rPr>
                  <a:t>(</a:t>
                </a:r>
                <a:r>
                  <a:rPr lang="ru-RU" dirty="0" smtClean="0">
                    <a:solidFill>
                      <a:prstClr val="black"/>
                    </a:solidFill>
                    <a:latin typeface="Times New Roman"/>
                    <a:ea typeface="Times New Roman"/>
                  </a:rPr>
                  <a:t> </a:t>
                </a:r>
                <a14:m>
                  <m:oMath xmlns:m="http://schemas.openxmlformats.org/officeDocument/2006/math">
                    <m:acc>
                      <m:accPr>
                        <m:chr m:val="⃗"/>
                        <m:ctrlPr>
                          <a:rPr lang="ru-RU" i="1">
                            <a:solidFill>
                              <a:prstClr val="black"/>
                            </a:solidFill>
                            <a:latin typeface="Cambria Math"/>
                          </a:rPr>
                        </m:ctrlPr>
                      </m:accPr>
                      <m:e>
                        <m:r>
                          <a:rPr lang="ru-RU" i="1">
                            <a:solidFill>
                              <a:prstClr val="black"/>
                            </a:solidFill>
                            <a:latin typeface="Cambria Math"/>
                            <a:ea typeface="Cambria Math"/>
                          </a:rPr>
                          <m:t>𝜗</m:t>
                        </m:r>
                      </m:e>
                    </m:acc>
                  </m:oMath>
                </a14:m>
                <a:r>
                  <a:rPr lang="kk-KZ" dirty="0">
                    <a:solidFill>
                      <a:prstClr val="black"/>
                    </a:solidFill>
                    <a:latin typeface="Times New Roman"/>
                    <a:ea typeface="Batang"/>
                  </a:rPr>
                  <a:t>)</a:t>
                </a:r>
                <a:r>
                  <a:rPr lang="ru-RU" dirty="0">
                    <a:latin typeface="Times New Roman"/>
                    <a:ea typeface="Times New Roman"/>
                  </a:rPr>
                  <a:t> </a:t>
                </a:r>
                <a:r>
                  <a:rPr lang="kk-KZ" dirty="0" smtClean="0">
                    <a:latin typeface="Times New Roman"/>
                    <a:ea typeface="Batang"/>
                  </a:rPr>
                  <a:t> </a:t>
                </a:r>
                <a:r>
                  <a:rPr lang="kk-KZ" dirty="0">
                    <a:latin typeface="Times New Roman"/>
                    <a:ea typeface="Batang"/>
                  </a:rPr>
                  <a:t>және индукция векторы </a:t>
                </a:r>
                <a:r>
                  <a:rPr lang="kk-KZ" dirty="0">
                    <a:solidFill>
                      <a:prstClr val="black"/>
                    </a:solidFill>
                    <a:latin typeface="Times New Roman"/>
                    <a:ea typeface="Times New Roman"/>
                  </a:rPr>
                  <a:t>(</a:t>
                </a:r>
                <a14:m>
                  <m:oMath xmlns:m="http://schemas.openxmlformats.org/officeDocument/2006/math">
                    <m:acc>
                      <m:accPr>
                        <m:chr m:val="⃗"/>
                        <m:ctrlPr>
                          <a:rPr lang="kk-KZ" i="1">
                            <a:solidFill>
                              <a:prstClr val="black"/>
                            </a:solidFill>
                            <a:latin typeface="Cambria Math"/>
                          </a:rPr>
                        </m:ctrlPr>
                      </m:accPr>
                      <m:e>
                        <m:r>
                          <a:rPr lang="kk-KZ" i="1">
                            <a:solidFill>
                              <a:prstClr val="black"/>
                            </a:solidFill>
                            <a:latin typeface="Cambria Math"/>
                          </a:rPr>
                          <m:t>В</m:t>
                        </m:r>
                      </m:e>
                    </m:acc>
                  </m:oMath>
                </a14:m>
                <a:r>
                  <a:rPr lang="ru-RU" dirty="0">
                    <a:solidFill>
                      <a:prstClr val="black"/>
                    </a:solidFill>
                    <a:latin typeface="Times New Roman"/>
                    <a:ea typeface="Times New Roman"/>
                  </a:rPr>
                  <a:t> </a:t>
                </a:r>
                <a:r>
                  <a:rPr lang="kk-KZ" dirty="0">
                    <a:solidFill>
                      <a:prstClr val="black"/>
                    </a:solidFill>
                    <a:latin typeface="Times New Roman"/>
                    <a:ea typeface="Batang"/>
                  </a:rPr>
                  <a:t>)</a:t>
                </a:r>
                <a:r>
                  <a:rPr lang="kk-KZ" dirty="0" smtClean="0">
                    <a:latin typeface="Times New Roman"/>
                    <a:ea typeface="Batang"/>
                  </a:rPr>
                  <a:t> </a:t>
                </a:r>
                <a:r>
                  <a:rPr lang="kk-KZ" dirty="0">
                    <a:latin typeface="Times New Roman"/>
                    <a:ea typeface="Batang"/>
                  </a:rPr>
                  <a:t>шамаларына тәуелді болады, оның бағыты</a:t>
                </a:r>
                <a:r>
                  <a:rPr lang="kk-KZ" dirty="0">
                    <a:solidFill>
                      <a:prstClr val="black"/>
                    </a:solidFill>
                    <a:latin typeface="Times New Roman"/>
                    <a:ea typeface="Times New Roman"/>
                  </a:rPr>
                  <a:t> (</a:t>
                </a:r>
                <a14:m>
                  <m:oMath xmlns:m="http://schemas.openxmlformats.org/officeDocument/2006/math">
                    <m:acc>
                      <m:accPr>
                        <m:chr m:val="⃗"/>
                        <m:ctrlPr>
                          <a:rPr lang="kk-KZ" i="1">
                            <a:solidFill>
                              <a:prstClr val="black"/>
                            </a:solidFill>
                            <a:latin typeface="Cambria Math"/>
                          </a:rPr>
                        </m:ctrlPr>
                      </m:accPr>
                      <m:e>
                        <m:r>
                          <a:rPr lang="kk-KZ" i="1">
                            <a:solidFill>
                              <a:prstClr val="black"/>
                            </a:solidFill>
                            <a:latin typeface="Cambria Math"/>
                          </a:rPr>
                          <m:t>В</m:t>
                        </m:r>
                      </m:e>
                    </m:acc>
                  </m:oMath>
                </a14:m>
                <a:r>
                  <a:rPr lang="kk-KZ" dirty="0">
                    <a:solidFill>
                      <a:prstClr val="black"/>
                    </a:solidFill>
                    <a:latin typeface="Times New Roman"/>
                    <a:ea typeface="Batang"/>
                  </a:rPr>
                  <a:t>)</a:t>
                </a:r>
                <a:r>
                  <a:rPr lang="kk-KZ" dirty="0">
                    <a:latin typeface="Times New Roman"/>
                    <a:ea typeface="Batang"/>
                  </a:rPr>
                  <a:t> </a:t>
                </a:r>
                <a:r>
                  <a:rPr lang="kk-KZ" dirty="0">
                    <a:latin typeface="Times New Roman"/>
                    <a:ea typeface="Times New Roman"/>
                  </a:rPr>
                  <a:t>және </a:t>
                </a:r>
                <a:r>
                  <a:rPr lang="kk-KZ" dirty="0">
                    <a:solidFill>
                      <a:prstClr val="black"/>
                    </a:solidFill>
                    <a:latin typeface="Times New Roman"/>
                    <a:ea typeface="Times New Roman"/>
                  </a:rPr>
                  <a:t>(</a:t>
                </a:r>
                <a:r>
                  <a:rPr lang="ru-RU" dirty="0">
                    <a:solidFill>
                      <a:prstClr val="black"/>
                    </a:solidFill>
                    <a:latin typeface="Times New Roman"/>
                    <a:ea typeface="Times New Roman"/>
                  </a:rPr>
                  <a:t> </a:t>
                </a:r>
                <a14:m>
                  <m:oMath xmlns:m="http://schemas.openxmlformats.org/officeDocument/2006/math">
                    <m:acc>
                      <m:accPr>
                        <m:chr m:val="⃗"/>
                        <m:ctrlPr>
                          <a:rPr lang="ru-RU" i="1">
                            <a:solidFill>
                              <a:prstClr val="black"/>
                            </a:solidFill>
                            <a:latin typeface="Cambria Math"/>
                          </a:rPr>
                        </m:ctrlPr>
                      </m:accPr>
                      <m:e>
                        <m:r>
                          <a:rPr lang="ru-RU" i="1">
                            <a:solidFill>
                              <a:prstClr val="black"/>
                            </a:solidFill>
                            <a:latin typeface="Cambria Math"/>
                            <a:ea typeface="Cambria Math"/>
                          </a:rPr>
                          <m:t>𝜗</m:t>
                        </m:r>
                      </m:e>
                    </m:acc>
                  </m:oMath>
                </a14:m>
                <a:r>
                  <a:rPr lang="kk-KZ" dirty="0">
                    <a:solidFill>
                      <a:prstClr val="black"/>
                    </a:solidFill>
                    <a:latin typeface="Times New Roman"/>
                    <a:ea typeface="Batang"/>
                  </a:rPr>
                  <a:t>)</a:t>
                </a:r>
                <a:r>
                  <a:rPr lang="ru-RU" dirty="0">
                    <a:solidFill>
                      <a:prstClr val="black"/>
                    </a:solidFill>
                    <a:latin typeface="Times New Roman"/>
                    <a:ea typeface="Times New Roman"/>
                  </a:rPr>
                  <a:t> </a:t>
                </a:r>
                <a:r>
                  <a:rPr lang="kk-KZ" dirty="0">
                    <a:latin typeface="Times New Roman"/>
                    <a:ea typeface="Times New Roman"/>
                  </a:rPr>
                  <a:t>векторлары арқылы анықталады:</a:t>
                </a:r>
                <a:endParaRPr lang="ru-RU" sz="2000" dirty="0">
                  <a:latin typeface="Times New Roman"/>
                  <a:ea typeface="Times New Roman"/>
                </a:endParaRPr>
              </a:p>
              <a:p>
                <a:pPr marL="2247900" indent="449580">
                  <a:spcAft>
                    <a:spcPts val="0"/>
                  </a:spcAft>
                </a:pPr>
                <a:r>
                  <a:rPr lang="kk-KZ" dirty="0">
                    <a:latin typeface="Times New Roman"/>
                    <a:ea typeface="Times New Roman"/>
                  </a:rPr>
                  <a:t>.  </a:t>
                </a:r>
                <a14:m>
                  <m:oMath xmlns:m="http://schemas.openxmlformats.org/officeDocument/2006/math">
                    <m:acc>
                      <m:accPr>
                        <m:chr m:val="⃗"/>
                        <m:ctrlPr>
                          <a:rPr lang="kk-KZ" i="1" smtClean="0">
                            <a:latin typeface="Cambria Math"/>
                          </a:rPr>
                        </m:ctrlPr>
                      </m:accPr>
                      <m:e>
                        <m:sSub>
                          <m:sSubPr>
                            <m:ctrlPr>
                              <a:rPr lang="kk-KZ" i="1" smtClean="0">
                                <a:latin typeface="Cambria Math"/>
                              </a:rPr>
                            </m:ctrlPr>
                          </m:sSubPr>
                          <m:e>
                            <m:r>
                              <a:rPr lang="en-US" b="0" i="1" smtClean="0">
                                <a:latin typeface="Cambria Math"/>
                              </a:rPr>
                              <m:t>𝐹</m:t>
                            </m:r>
                          </m:e>
                          <m:sub>
                            <m:r>
                              <a:rPr lang="kk-KZ" b="0" i="1" smtClean="0">
                                <a:latin typeface="Cambria Math"/>
                              </a:rPr>
                              <m:t>л</m:t>
                            </m:r>
                          </m:sub>
                        </m:sSub>
                      </m:e>
                    </m:acc>
                  </m:oMath>
                </a14:m>
                <a:r>
                  <a:rPr lang="kk-KZ" dirty="0" smtClean="0">
                    <a:latin typeface="Times New Roman"/>
                    <a:ea typeface="Times New Roman"/>
                  </a:rPr>
                  <a:t> </a:t>
                </a:r>
                <a:r>
                  <a:rPr lang="ru-RU" dirty="0" smtClean="0">
                    <a:latin typeface="Times New Roman"/>
                    <a:ea typeface="Times New Roman"/>
                  </a:rPr>
                  <a:t>= </a:t>
                </a:r>
                <a:r>
                  <a:rPr lang="en-US" dirty="0" smtClean="0">
                    <a:latin typeface="Times New Roman"/>
                    <a:ea typeface="Times New Roman"/>
                  </a:rPr>
                  <a:t>q[</a:t>
                </a:r>
                <a14:m>
                  <m:oMath xmlns:m="http://schemas.openxmlformats.org/officeDocument/2006/math">
                    <m:r>
                      <a:rPr lang="ru-RU" i="1">
                        <a:solidFill>
                          <a:prstClr val="black"/>
                        </a:solidFill>
                        <a:latin typeface="Cambria Math"/>
                        <a:ea typeface="Cambria Math"/>
                      </a:rPr>
                      <m:t>𝜗</m:t>
                    </m:r>
                    <m:r>
                      <a:rPr lang="en-US" b="0" i="0" smtClean="0">
                        <a:solidFill>
                          <a:prstClr val="black"/>
                        </a:solidFill>
                        <a:latin typeface="Cambria Math"/>
                        <a:ea typeface="Cambria Math"/>
                      </a:rPr>
                      <m:t>∗</m:t>
                    </m:r>
                    <m:r>
                      <m:rPr>
                        <m:sty m:val="p"/>
                      </m:rPr>
                      <a:rPr lang="en-US" b="0" i="0" smtClean="0">
                        <a:solidFill>
                          <a:prstClr val="black"/>
                        </a:solidFill>
                        <a:latin typeface="Cambria Math"/>
                        <a:ea typeface="Cambria Math"/>
                      </a:rPr>
                      <m:t>B</m:t>
                    </m:r>
                  </m:oMath>
                </a14:m>
                <a:r>
                  <a:rPr lang="en-US" dirty="0" smtClean="0">
                    <a:latin typeface="Times New Roman"/>
                    <a:ea typeface="Times New Roman"/>
                  </a:rPr>
                  <a:t>]</a:t>
                </a:r>
                <a:r>
                  <a:rPr lang="kk-KZ" dirty="0" smtClean="0">
                    <a:latin typeface="Times New Roman"/>
                    <a:ea typeface="Times New Roman"/>
                  </a:rPr>
                  <a:t>                         </a:t>
                </a:r>
                <a:r>
                  <a:rPr lang="kk-KZ" dirty="0">
                    <a:latin typeface="Times New Roman"/>
                    <a:ea typeface="Times New Roman"/>
                  </a:rPr>
                  <a:t>(8.1)     	 </a:t>
                </a:r>
                <a:endParaRPr lang="ru-RU" sz="2000" dirty="0">
                  <a:latin typeface="Times New Roman"/>
                  <a:ea typeface="Times New Roman"/>
                </a:endParaRPr>
              </a:p>
              <a:p>
                <a:pPr algn="just">
                  <a:spcAft>
                    <a:spcPts val="0"/>
                  </a:spcAft>
                </a:pPr>
                <a:r>
                  <a:rPr lang="kk-KZ" dirty="0">
                    <a:latin typeface="Times New Roman"/>
                    <a:ea typeface="Times New Roman"/>
                  </a:rPr>
                  <a:t>(8.6) өрнегі Лоренц күшінің векторлық түрдегі  формуласы болып табылады.    </a:t>
                </a:r>
                <a:endParaRPr lang="ru-RU" sz="2000" dirty="0">
                  <a:latin typeface="Times New Roman"/>
                  <a:ea typeface="Times New Roman"/>
                </a:endParaRPr>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sz="quarter" idx="1"/>
              </p:nvPr>
            </p:nvSpPr>
            <p:spPr>
              <a:blipFill rotWithShape="1">
                <a:blip r:embed="rId2"/>
                <a:stretch>
                  <a:fillRect l="-327" r="-2694"/>
                </a:stretch>
              </a:blipFill>
            </p:spPr>
            <p:txBody>
              <a:bodyPr/>
              <a:lstStyle/>
              <a:p>
                <a:r>
                  <a:rPr lang="ru-RU">
                    <a:noFill/>
                  </a:rPr>
                  <a:t> </a:t>
                </a:r>
              </a:p>
            </p:txBody>
          </p:sp>
        </mc:Fallback>
      </mc:AlternateContent>
    </p:spTree>
    <p:extLst>
      <p:ext uri="{BB962C8B-B14F-4D97-AF65-F5344CB8AC3E}">
        <p14:creationId xmlns:p14="http://schemas.microsoft.com/office/powerpoint/2010/main" val="427136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sz="quarter" idx="1"/>
              </p:nvPr>
            </p:nvSpPr>
            <p:spPr>
              <a:xfrm>
                <a:off x="467543" y="4293096"/>
                <a:ext cx="8143953" cy="2448272"/>
              </a:xfrm>
            </p:spPr>
            <p:txBody>
              <a:bodyPr>
                <a:normAutofit fontScale="25000" lnSpcReduction="20000"/>
              </a:bodyPr>
              <a:lstStyle/>
              <a:p>
                <a:pPr marL="0" indent="0" algn="ctr">
                  <a:spcAft>
                    <a:spcPts val="0"/>
                  </a:spcAft>
                  <a:buNone/>
                </a:pPr>
                <a:endParaRPr lang="kk-KZ" sz="2000" dirty="0" smtClean="0">
                  <a:latin typeface="Times New Roman"/>
                  <a:ea typeface="Times New Roman"/>
                </a:endParaRPr>
              </a:p>
              <a:p>
                <a:pPr marL="0" indent="0" algn="ctr">
                  <a:spcAft>
                    <a:spcPts val="0"/>
                  </a:spcAft>
                  <a:buNone/>
                </a:pPr>
                <a:endParaRPr lang="kk-KZ" sz="2000" dirty="0">
                  <a:latin typeface="Times New Roman"/>
                  <a:ea typeface="Times New Roman"/>
                </a:endParaRPr>
              </a:p>
              <a:p>
                <a:pPr marL="0" indent="0" algn="ctr">
                  <a:spcAft>
                    <a:spcPts val="0"/>
                  </a:spcAft>
                  <a:buNone/>
                </a:pPr>
                <a:endParaRPr lang="kk-KZ" sz="2000" dirty="0" smtClean="0">
                  <a:latin typeface="Times New Roman"/>
                  <a:ea typeface="Times New Roman"/>
                </a:endParaRPr>
              </a:p>
              <a:p>
                <a:pPr marL="0" indent="0" algn="ctr">
                  <a:spcAft>
                    <a:spcPts val="0"/>
                  </a:spcAft>
                  <a:buNone/>
                </a:pPr>
                <a:endParaRPr lang="kk-KZ" sz="2000" dirty="0">
                  <a:latin typeface="Times New Roman"/>
                  <a:ea typeface="Times New Roman"/>
                </a:endParaRPr>
              </a:p>
              <a:p>
                <a:pPr marL="0" indent="0" algn="ctr">
                  <a:spcAft>
                    <a:spcPts val="0"/>
                  </a:spcAft>
                  <a:buNone/>
                </a:pPr>
                <a:endParaRPr lang="kk-KZ" sz="2000" dirty="0" smtClean="0">
                  <a:latin typeface="Times New Roman"/>
                  <a:ea typeface="Times New Roman"/>
                </a:endParaRPr>
              </a:p>
              <a:p>
                <a:pPr marL="0" indent="0" algn="ctr">
                  <a:spcAft>
                    <a:spcPts val="0"/>
                  </a:spcAft>
                  <a:buNone/>
                </a:pPr>
                <a:endParaRPr lang="kk-KZ" sz="2000" dirty="0">
                  <a:latin typeface="Times New Roman"/>
                  <a:ea typeface="Times New Roman"/>
                </a:endParaRPr>
              </a:p>
              <a:p>
                <a:pPr marL="0" indent="0">
                  <a:buNone/>
                </a:pPr>
                <a:r>
                  <a:rPr lang="kk-KZ" sz="9600" dirty="0" smtClean="0">
                    <a:latin typeface="Times New Roman"/>
                    <a:ea typeface="Times New Roman"/>
                  </a:rPr>
                  <a:t>мұндағы </a:t>
                </a:r>
                <a:r>
                  <a:rPr lang="ru-RU" sz="9600" dirty="0">
                    <a:latin typeface="Times New Roman"/>
                    <a:ea typeface="Times New Roman"/>
                    <a:cs typeface="Times New Roman"/>
                    <a:sym typeface="Symbol"/>
                  </a:rPr>
                  <a:t></a:t>
                </a:r>
                <a:r>
                  <a:rPr lang="kk-KZ" sz="9600" dirty="0">
                    <a:latin typeface="Times New Roman"/>
                    <a:ea typeface="Times New Roman"/>
                  </a:rPr>
                  <a:t> – </a:t>
                </a:r>
                <a14:m>
                  <m:oMath xmlns:m="http://schemas.openxmlformats.org/officeDocument/2006/math">
                    <m:r>
                      <a:rPr lang="kk-KZ" sz="9600" i="1" smtClean="0">
                        <a:latin typeface="Cambria Math"/>
                        <a:ea typeface="Cambria Math"/>
                      </a:rPr>
                      <m:t>𝜗</m:t>
                    </m:r>
                  </m:oMath>
                </a14:m>
                <a:r>
                  <a:rPr lang="kk-KZ" sz="9600" dirty="0" smtClean="0">
                    <a:latin typeface="Times New Roman"/>
                    <a:ea typeface="Times New Roman"/>
                  </a:rPr>
                  <a:t> және</a:t>
                </a:r>
                <a:r>
                  <a:rPr lang="en-US" sz="9600" dirty="0" smtClean="0">
                    <a:latin typeface="Times New Roman"/>
                    <a:ea typeface="Times New Roman"/>
                  </a:rPr>
                  <a:t> B</a:t>
                </a:r>
                <a:r>
                  <a:rPr lang="kk-KZ" sz="9600" dirty="0" smtClean="0">
                    <a:latin typeface="Times New Roman"/>
                    <a:ea typeface="Times New Roman"/>
                  </a:rPr>
                  <a:t>  </a:t>
                </a:r>
                <a:r>
                  <a:rPr lang="kk-KZ" sz="9600" dirty="0">
                    <a:latin typeface="Times New Roman"/>
                    <a:ea typeface="Times New Roman"/>
                  </a:rPr>
                  <a:t>векторларының арасындағы бұрыш. Егер зарядталған бөлшек тыныштық қалыпта </a:t>
                </a:r>
                <a:r>
                  <a:rPr lang="kk-KZ" sz="9600" dirty="0" smtClean="0">
                    <a:latin typeface="Times New Roman"/>
                    <a:ea typeface="Times New Roman"/>
                  </a:rPr>
                  <a:t>(</a:t>
                </a:r>
                <a14:m>
                  <m:oMath xmlns:m="http://schemas.openxmlformats.org/officeDocument/2006/math">
                    <m:r>
                      <a:rPr lang="kk-KZ" sz="9600" i="1" smtClean="0">
                        <a:latin typeface="Cambria Math"/>
                        <a:ea typeface="Cambria Math"/>
                      </a:rPr>
                      <m:t>𝜗</m:t>
                    </m:r>
                  </m:oMath>
                </a14:m>
                <a:r>
                  <a:rPr lang="ru-RU" sz="9600" dirty="0" smtClean="0">
                    <a:latin typeface="Times New Roman"/>
                    <a:ea typeface="Times New Roman"/>
                  </a:rPr>
                  <a:t> </a:t>
                </a:r>
                <a:r>
                  <a:rPr lang="kk-KZ" sz="9600" dirty="0">
                    <a:latin typeface="Times New Roman"/>
                    <a:ea typeface="Times New Roman"/>
                  </a:rPr>
                  <a:t>=0) болса, онда  оған магнит  өрісі тарапынан  ешқандай күш әсер етпейді. Магнит өрісі тек қана қозғалыстағы зарядтарға әсер етеді.</a:t>
                </a:r>
                <a:endParaRPr lang="ru-RU" sz="9600" dirty="0"/>
              </a:p>
            </p:txBody>
          </p:sp>
        </mc:Choice>
        <mc:Fallback xmlns="">
          <p:sp>
            <p:nvSpPr>
              <p:cNvPr id="3" name="Объект 2"/>
              <p:cNvSpPr>
                <a:spLocks noGrp="1" noRot="1" noChangeAspect="1" noMove="1" noResize="1" noEditPoints="1" noAdjustHandles="1" noChangeArrowheads="1" noChangeShapeType="1" noTextEdit="1"/>
              </p:cNvSpPr>
              <p:nvPr>
                <p:ph sz="quarter" idx="1"/>
              </p:nvPr>
            </p:nvSpPr>
            <p:spPr>
              <a:xfrm>
                <a:off x="467543" y="4293096"/>
                <a:ext cx="8143953" cy="2448272"/>
              </a:xfrm>
              <a:blipFill rotWithShape="1">
                <a:blip r:embed="rId2"/>
                <a:stretch>
                  <a:fillRect l="-1198" r="-1347" b="-2736"/>
                </a:stretch>
              </a:blipFill>
            </p:spPr>
            <p:txBody>
              <a:bodyPr/>
              <a:lstStyle/>
              <a:p>
                <a:r>
                  <a:rPr lang="ru-RU">
                    <a:noFill/>
                  </a:rPr>
                  <a:t> </a:t>
                </a:r>
              </a:p>
            </p:txBody>
          </p:sp>
        </mc:Fallback>
      </mc:AlternateContent>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531" b="12697"/>
          <a:stretch/>
        </p:blipFill>
        <p:spPr bwMode="auto">
          <a:xfrm>
            <a:off x="-16494" y="-33399"/>
            <a:ext cx="8627991" cy="515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92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sz="quarter" idx="1"/>
              </p:nvPr>
            </p:nvSpPr>
            <p:spPr>
              <a:xfrm>
                <a:off x="539552" y="1124744"/>
                <a:ext cx="7467600" cy="4873752"/>
              </a:xfrm>
            </p:spPr>
            <p:txBody>
              <a:bodyPr>
                <a:normAutofit fontScale="92500"/>
              </a:bodyPr>
              <a:lstStyle/>
              <a:p>
                <a:pPr algn="just">
                  <a:spcAft>
                    <a:spcPts val="0"/>
                  </a:spcAft>
                </a:pPr>
                <a:r>
                  <a:rPr lang="kk-KZ" dirty="0">
                    <a:latin typeface="Times New Roman"/>
                    <a:ea typeface="Times New Roman"/>
                  </a:rPr>
                  <a:t>Лоренц күші </a:t>
                </a:r>
                <a14:m>
                  <m:oMath xmlns:m="http://schemas.openxmlformats.org/officeDocument/2006/math">
                    <m:r>
                      <a:rPr lang="kk-KZ" i="1">
                        <a:solidFill>
                          <a:prstClr val="black"/>
                        </a:solidFill>
                        <a:latin typeface="Cambria Math"/>
                        <a:ea typeface="Cambria Math"/>
                      </a:rPr>
                      <m:t>𝜗</m:t>
                    </m:r>
                  </m:oMath>
                </a14:m>
                <a:r>
                  <a:rPr lang="kk-KZ" dirty="0">
                    <a:solidFill>
                      <a:prstClr val="black"/>
                    </a:solidFill>
                    <a:latin typeface="Times New Roman"/>
                    <a:ea typeface="Times New Roman"/>
                  </a:rPr>
                  <a:t> және</a:t>
                </a:r>
                <a:r>
                  <a:rPr lang="en-US" dirty="0">
                    <a:solidFill>
                      <a:prstClr val="black"/>
                    </a:solidFill>
                    <a:latin typeface="Times New Roman"/>
                    <a:ea typeface="Times New Roman"/>
                  </a:rPr>
                  <a:t> B</a:t>
                </a:r>
                <a:r>
                  <a:rPr lang="kk-KZ" dirty="0">
                    <a:latin typeface="Times New Roman"/>
                    <a:ea typeface="Times New Roman"/>
                  </a:rPr>
                  <a:t>  векторлары орналасқан жазықтыққа пенпендикуляр болып,оның  бағыты  векторлық көбейтінді арқылы анықталады. Зарядтың шамасы теріс болса, күш қарама – қарсы бағытталған болады. Лоренц күшінің бағытын сол қол ережесі бойынша да анықтауға болады (ток пен оң заряд бағыты бірдей деп есептегенде). Лоренц күші зарядталған  бөлшектің қозғалыс бағытына перпендикуляр болғандықтан  ешқандай жұмыс атқарылмайды. Олай болса бөлшектің жылдамдығы да, оның кинетикалық энергиясы да өзгермейді. Лоренц күші тек  бөлшектің қозғалыс бағытын ғана  өзгертеді. Демек,  біртекті магнит  өрісінде  қозғалатын зарядталған  бөлшек  шама  жағынан  тұрақты нормаль үдеуге  ие  болады. </a:t>
                </a:r>
                <a:endParaRPr lang="ru-RU" sz="2000" dirty="0">
                  <a:latin typeface="Times New Roman"/>
                  <a:ea typeface="Times New Roman"/>
                </a:endParaRPr>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sz="quarter" idx="1"/>
              </p:nvPr>
            </p:nvSpPr>
            <p:spPr>
              <a:xfrm>
                <a:off x="539552" y="1124744"/>
                <a:ext cx="7467600" cy="4873752"/>
              </a:xfrm>
              <a:blipFill rotWithShape="1">
                <a:blip r:embed="rId2"/>
                <a:stretch>
                  <a:fillRect l="-327" t="-751" r="-1061" b="-751"/>
                </a:stretch>
              </a:blipFill>
            </p:spPr>
            <p:txBody>
              <a:bodyPr/>
              <a:lstStyle/>
              <a:p>
                <a:r>
                  <a:rPr lang="ru-RU">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1" y="0"/>
            <a:ext cx="915592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581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spcAft>
                <a:spcPts val="0"/>
              </a:spcAft>
            </a:pPr>
            <a:r>
              <a:rPr lang="kk-KZ" sz="3200" b="1" dirty="0">
                <a:latin typeface="Times New Roman"/>
                <a:ea typeface="Times New Roman"/>
              </a:rPr>
              <a:t>2. Холл эффектісі</a:t>
            </a:r>
            <a:r>
              <a:rPr lang="ru-RU" sz="2800" dirty="0">
                <a:latin typeface="Times New Roman"/>
                <a:ea typeface="Times New Roman"/>
              </a:rPr>
              <a:t/>
            </a:r>
            <a:br>
              <a:rPr lang="ru-RU" sz="2800" dirty="0">
                <a:latin typeface="Times New Roman"/>
                <a:ea typeface="Times New Roman"/>
              </a:rPr>
            </a:b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sz="quarter" idx="1"/>
              </p:nvPr>
            </p:nvSpPr>
            <p:spPr>
              <a:xfrm>
                <a:off x="467544" y="1052736"/>
                <a:ext cx="7467600" cy="4873752"/>
              </a:xfrm>
            </p:spPr>
            <p:txBody>
              <a:bodyPr/>
              <a:lstStyle/>
              <a:p>
                <a:r>
                  <a:rPr lang="kk-KZ" dirty="0" smtClean="0">
                    <a:latin typeface="Times New Roman"/>
                    <a:ea typeface="Times New Roman"/>
                  </a:rPr>
                  <a:t>Сыртқы магнит өрісінің индукция сызықтарына  </a:t>
                </a:r>
                <a14:m>
                  <m:oMath xmlns:m="http://schemas.openxmlformats.org/officeDocument/2006/math">
                    <m:acc>
                      <m:accPr>
                        <m:chr m:val="⃗"/>
                        <m:ctrlPr>
                          <a:rPr lang="kk-KZ" i="1" smtClean="0">
                            <a:latin typeface="Cambria Math"/>
                          </a:rPr>
                        </m:ctrlPr>
                      </m:accPr>
                      <m:e>
                        <m:r>
                          <a:rPr lang="en-US" b="0" i="1" smtClean="0">
                            <a:latin typeface="Cambria Math"/>
                          </a:rPr>
                          <m:t>𝐵</m:t>
                        </m:r>
                        <m:r>
                          <a:rPr lang="en-US" b="0" i="1" smtClean="0">
                            <a:latin typeface="Cambria Math"/>
                          </a:rPr>
                          <m:t> </m:t>
                        </m:r>
                      </m:e>
                    </m:acc>
                  </m:oMath>
                </a14:m>
                <a:r>
                  <a:rPr lang="kk-KZ" dirty="0" smtClean="0">
                    <a:latin typeface="Times New Roman"/>
                    <a:ea typeface="Times New Roman"/>
                  </a:rPr>
                  <a:t>перпендикуляр </a:t>
                </a:r>
                <a:r>
                  <a:rPr lang="kk-KZ" dirty="0">
                    <a:latin typeface="Times New Roman"/>
                    <a:ea typeface="Times New Roman"/>
                  </a:rPr>
                  <a:t>орналастырлыған өткізгіш пластинаның (8.1-сурет) бойымен тығыздығы </a:t>
                </a:r>
                <a14:m>
                  <m:oMath xmlns:m="http://schemas.openxmlformats.org/officeDocument/2006/math">
                    <m:acc>
                      <m:accPr>
                        <m:chr m:val="⃗"/>
                        <m:ctrlPr>
                          <a:rPr lang="kk-KZ" i="1" smtClean="0">
                            <a:latin typeface="Cambria Math"/>
                          </a:rPr>
                        </m:ctrlPr>
                      </m:accPr>
                      <m:e>
                        <m:r>
                          <a:rPr lang="en-US" b="0" i="1" smtClean="0">
                            <a:latin typeface="Cambria Math"/>
                          </a:rPr>
                          <m:t>𝑗</m:t>
                        </m:r>
                      </m:e>
                    </m:acc>
                  </m:oMath>
                </a14:m>
                <a:r>
                  <a:rPr lang="ru-RU" dirty="0" smtClean="0">
                    <a:latin typeface="Times New Roman"/>
                    <a:ea typeface="Times New Roman"/>
                  </a:rPr>
                  <a:t> </a:t>
                </a:r>
                <a:r>
                  <a:rPr lang="kk-KZ" dirty="0">
                    <a:latin typeface="Times New Roman"/>
                    <a:ea typeface="Times New Roman"/>
                  </a:rPr>
                  <a:t>ток жүргенде, пластинаның астыңғы және үстіңгі жақтары арасында потенциалдар айырымы</a:t>
                </a:r>
                <a14:m>
                  <m:oMath xmlns:m="http://schemas.openxmlformats.org/officeDocument/2006/math">
                    <m:r>
                      <a:rPr lang="en-US" i="1">
                        <a:solidFill>
                          <a:prstClr val="black"/>
                        </a:solidFill>
                        <a:latin typeface="Cambria Math"/>
                      </a:rPr>
                      <m:t> </m:t>
                    </m:r>
                  </m:oMath>
                </a14:m>
                <a:r>
                  <a:rPr lang="kk-KZ" dirty="0">
                    <a:latin typeface="Times New Roman"/>
                    <a:ea typeface="Times New Roman"/>
                  </a:rPr>
                  <a:t>яғни </a:t>
                </a:r>
                <a:r>
                  <a:rPr lang="ru-RU" dirty="0">
                    <a:latin typeface="Times New Roman"/>
                    <a:ea typeface="Times New Roman"/>
                  </a:rPr>
                  <a:t> </a:t>
                </a:r>
                <a:r>
                  <a:rPr lang="kk-KZ" dirty="0">
                    <a:latin typeface="Times New Roman"/>
                    <a:ea typeface="Times New Roman"/>
                  </a:rPr>
                  <a:t>, </a:t>
                </a:r>
                <a14:m>
                  <m:oMath xmlns:m="http://schemas.openxmlformats.org/officeDocument/2006/math">
                    <m:acc>
                      <m:accPr>
                        <m:chr m:val="⃗"/>
                        <m:ctrlPr>
                          <a:rPr lang="kk-KZ" i="1">
                            <a:solidFill>
                              <a:prstClr val="black"/>
                            </a:solidFill>
                            <a:latin typeface="Cambria Math"/>
                          </a:rPr>
                        </m:ctrlPr>
                      </m:accPr>
                      <m:e>
                        <m:r>
                          <a:rPr lang="en-US" i="1">
                            <a:solidFill>
                              <a:prstClr val="black"/>
                            </a:solidFill>
                            <a:latin typeface="Cambria Math"/>
                          </a:rPr>
                          <m:t>𝐵</m:t>
                        </m:r>
                        <m:r>
                          <a:rPr lang="en-US" i="1">
                            <a:solidFill>
                              <a:prstClr val="black"/>
                            </a:solidFill>
                            <a:latin typeface="Cambria Math"/>
                          </a:rPr>
                          <m:t> </m:t>
                        </m:r>
                      </m:e>
                    </m:acc>
                  </m:oMath>
                </a14:m>
                <a:r>
                  <a:rPr lang="kk-KZ" dirty="0">
                    <a:latin typeface="Times New Roman"/>
                    <a:ea typeface="Times New Roman"/>
                  </a:rPr>
                  <a:t>мен </a:t>
                </a:r>
                <a14:m>
                  <m:oMath xmlns:m="http://schemas.openxmlformats.org/officeDocument/2006/math">
                    <m:acc>
                      <m:accPr>
                        <m:chr m:val="⃗"/>
                        <m:ctrlPr>
                          <a:rPr lang="kk-KZ" i="1">
                            <a:solidFill>
                              <a:prstClr val="black"/>
                            </a:solidFill>
                            <a:latin typeface="Cambria Math"/>
                          </a:rPr>
                        </m:ctrlPr>
                      </m:accPr>
                      <m:e>
                        <m:r>
                          <a:rPr lang="en-US" i="1">
                            <a:solidFill>
                              <a:prstClr val="black"/>
                            </a:solidFill>
                            <a:latin typeface="Cambria Math"/>
                          </a:rPr>
                          <m:t>𝑗</m:t>
                        </m:r>
                      </m:e>
                    </m:acc>
                  </m:oMath>
                </a14:m>
                <a:r>
                  <a:rPr lang="ru-RU" dirty="0">
                    <a:latin typeface="Times New Roman"/>
                    <a:ea typeface="Times New Roman"/>
                  </a:rPr>
                  <a:t> </a:t>
                </a:r>
                <a:r>
                  <a:rPr lang="kk-KZ" dirty="0">
                    <a:latin typeface="Times New Roman"/>
                    <a:ea typeface="Times New Roman"/>
                  </a:rPr>
                  <a:t>бағыттарына перпендикуляр бағытта электр өрісі пайда болады. Бұл құбылыс </a:t>
                </a:r>
                <a:r>
                  <a:rPr lang="kk-KZ" i="1" dirty="0">
                    <a:latin typeface="Times New Roman"/>
                    <a:ea typeface="Times New Roman"/>
                  </a:rPr>
                  <a:t>Холл эффектісі</a:t>
                </a:r>
                <a:r>
                  <a:rPr lang="kk-KZ" dirty="0">
                    <a:latin typeface="Times New Roman"/>
                    <a:ea typeface="Times New Roman"/>
                  </a:rPr>
                  <a:t> деп аталады. Бұл эффектіні магнит өрісінде қозғалатын электр зарядтарына әсер етуші Лоренц күші арқылы түсіндіруге болады.</a:t>
                </a: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sz="quarter" idx="1"/>
              </p:nvPr>
            </p:nvSpPr>
            <p:spPr>
              <a:xfrm>
                <a:off x="467544" y="1052736"/>
                <a:ext cx="7467600" cy="4873752"/>
              </a:xfrm>
              <a:blipFill rotWithShape="1">
                <a:blip r:embed="rId2"/>
                <a:stretch>
                  <a:fillRect l="-408" t="-1001" r="-1551"/>
                </a:stretch>
              </a:blipFill>
            </p:spPr>
            <p:txBody>
              <a:bodyPr/>
              <a:lstStyle/>
              <a:p>
                <a:r>
                  <a:rPr lang="ru-RU">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520220"/>
            <a:ext cx="2697857" cy="191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10042" y="5150355"/>
            <a:ext cx="4572000" cy="646331"/>
          </a:xfrm>
          <a:prstGeom prst="rect">
            <a:avLst/>
          </a:prstGeom>
        </p:spPr>
        <p:txBody>
          <a:bodyPr>
            <a:spAutoFit/>
          </a:bodyPr>
          <a:lstStyle/>
          <a:p>
            <a:r>
              <a:rPr lang="kk-KZ" dirty="0">
                <a:latin typeface="Times New Roman"/>
                <a:ea typeface="Times New Roman"/>
              </a:rPr>
              <a:t> 8.1-сурет. Холл эффектісінің	сұлбасы.</a:t>
            </a:r>
            <a:endParaRPr lang="ru-RU" dirty="0"/>
          </a:p>
        </p:txBody>
      </p:sp>
    </p:spTree>
    <p:extLst>
      <p:ext uri="{BB962C8B-B14F-4D97-AF65-F5344CB8AC3E}">
        <p14:creationId xmlns:p14="http://schemas.microsoft.com/office/powerpoint/2010/main" val="401151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0" y="-1"/>
            <a:ext cx="9167830" cy="687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70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8706"/>
            <a:ext cx="7467600" cy="1143000"/>
          </a:xfrm>
        </p:spPr>
        <p:txBody>
          <a:bodyPr/>
          <a:lstStyle/>
          <a:p>
            <a:endParaRPr lang="ru-RU"/>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408" y="-11254"/>
            <a:ext cx="9170945" cy="686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940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a:latin typeface="Times New Roman"/>
                <a:ea typeface="Times New Roman"/>
              </a:rPr>
              <a:t>3.   Заттардағы магнит өрісі</a:t>
            </a:r>
            <a:r>
              <a:rPr lang="ru-RU" sz="2800" dirty="0">
                <a:latin typeface="Times New Roman"/>
                <a:ea typeface="Times New Roman"/>
              </a:rPr>
              <a:t/>
            </a:r>
            <a:br>
              <a:rPr lang="ru-RU" sz="2800" dirty="0">
                <a:latin typeface="Times New Roman"/>
                <a:ea typeface="Times New Roman"/>
              </a:rPr>
            </a:br>
            <a:endParaRPr lang="ru-RU" dirty="0"/>
          </a:p>
        </p:txBody>
      </p:sp>
      <p:sp>
        <p:nvSpPr>
          <p:cNvPr id="3" name="Объект 2"/>
          <p:cNvSpPr>
            <a:spLocks noGrp="1"/>
          </p:cNvSpPr>
          <p:nvPr>
            <p:ph sz="quarter" idx="1"/>
          </p:nvPr>
        </p:nvSpPr>
        <p:spPr>
          <a:xfrm>
            <a:off x="467544" y="620688"/>
            <a:ext cx="7467600" cy="6120680"/>
          </a:xfrm>
        </p:spPr>
        <p:txBody>
          <a:bodyPr>
            <a:normAutofit lnSpcReduction="10000"/>
          </a:bodyPr>
          <a:lstStyle/>
          <a:p>
            <a:pPr marL="0" indent="0" algn="ctr">
              <a:spcAft>
                <a:spcPts val="0"/>
              </a:spcAft>
              <a:buNone/>
            </a:pPr>
            <a:endParaRPr lang="ru-RU" sz="2000" dirty="0">
              <a:latin typeface="Times New Roman"/>
              <a:ea typeface="Times New Roman"/>
            </a:endParaRPr>
          </a:p>
          <a:p>
            <a:pPr indent="449580" algn="just">
              <a:spcAft>
                <a:spcPts val="0"/>
              </a:spcAft>
            </a:pPr>
            <a:r>
              <a:rPr lang="kk-KZ" dirty="0">
                <a:latin typeface="Times New Roman"/>
                <a:ea typeface="Times New Roman"/>
              </a:rPr>
              <a:t>Магнетиктер деп магниттік қасиеттері қарастырылатын кез-келген денелерді айтады. Магнетиктер магнит өрісін қоздыруға не өзгертуге қабілетті.Магнетиктерді сыртқы магнит өрісіне енгізгенде магнетиктердің магниттелуі өз кезегінде осы өрісті өзгертеді. </a:t>
            </a:r>
            <a:endParaRPr lang="kk-KZ" dirty="0" smtClean="0">
              <a:latin typeface="Times New Roman"/>
              <a:ea typeface="Times New Roman"/>
            </a:endParaRPr>
          </a:p>
          <a:p>
            <a:pPr indent="0" algn="just">
              <a:spcAft>
                <a:spcPts val="0"/>
              </a:spcAft>
              <a:buNone/>
            </a:pPr>
            <a:r>
              <a:rPr lang="kk-KZ" dirty="0" smtClean="0">
                <a:latin typeface="Times New Roman"/>
                <a:ea typeface="Times New Roman"/>
              </a:rPr>
              <a:t>Әртүрлі </a:t>
            </a:r>
            <a:r>
              <a:rPr lang="kk-KZ" dirty="0">
                <a:latin typeface="Times New Roman"/>
                <a:ea typeface="Times New Roman"/>
              </a:rPr>
              <a:t>магнетиктердің </a:t>
            </a:r>
            <a:endParaRPr lang="kk-KZ" dirty="0" smtClean="0">
              <a:latin typeface="Times New Roman"/>
              <a:ea typeface="Times New Roman"/>
            </a:endParaRPr>
          </a:p>
          <a:p>
            <a:pPr indent="0" algn="just">
              <a:spcAft>
                <a:spcPts val="0"/>
              </a:spcAft>
              <a:buNone/>
            </a:pPr>
            <a:r>
              <a:rPr lang="kk-KZ" dirty="0" smtClean="0">
                <a:latin typeface="Times New Roman"/>
                <a:ea typeface="Times New Roman"/>
              </a:rPr>
              <a:t>қасиеттерін</a:t>
            </a:r>
            <a:r>
              <a:rPr lang="kk-KZ" dirty="0">
                <a:latin typeface="Times New Roman"/>
                <a:ea typeface="Times New Roman"/>
              </a:rPr>
              <a:t>, </a:t>
            </a:r>
            <a:endParaRPr lang="kk-KZ" dirty="0" smtClean="0">
              <a:latin typeface="Times New Roman"/>
              <a:ea typeface="Times New Roman"/>
            </a:endParaRPr>
          </a:p>
          <a:p>
            <a:pPr indent="0" algn="just">
              <a:spcAft>
                <a:spcPts val="0"/>
              </a:spcAft>
              <a:buNone/>
            </a:pPr>
            <a:r>
              <a:rPr lang="kk-KZ" dirty="0" smtClean="0">
                <a:latin typeface="Times New Roman"/>
                <a:ea typeface="Times New Roman"/>
              </a:rPr>
              <a:t>магнит </a:t>
            </a:r>
            <a:r>
              <a:rPr lang="kk-KZ" dirty="0">
                <a:latin typeface="Times New Roman"/>
                <a:ea typeface="Times New Roman"/>
              </a:rPr>
              <a:t>өрісінің </a:t>
            </a:r>
            <a:endParaRPr lang="kk-KZ" dirty="0" smtClean="0">
              <a:latin typeface="Times New Roman"/>
              <a:ea typeface="Times New Roman"/>
            </a:endParaRPr>
          </a:p>
          <a:p>
            <a:pPr indent="0" algn="just">
              <a:spcAft>
                <a:spcPts val="0"/>
              </a:spcAft>
              <a:buNone/>
            </a:pPr>
            <a:r>
              <a:rPr lang="kk-KZ" dirty="0" smtClean="0">
                <a:latin typeface="Times New Roman"/>
                <a:ea typeface="Times New Roman"/>
              </a:rPr>
              <a:t>индукциясының </a:t>
            </a:r>
          </a:p>
          <a:p>
            <a:pPr indent="0" algn="just">
              <a:spcAft>
                <a:spcPts val="0"/>
              </a:spcAft>
              <a:buNone/>
            </a:pPr>
            <a:r>
              <a:rPr lang="kk-KZ" dirty="0" smtClean="0">
                <a:latin typeface="Times New Roman"/>
                <a:ea typeface="Times New Roman"/>
              </a:rPr>
              <a:t>шамасына </a:t>
            </a:r>
            <a:r>
              <a:rPr lang="kk-KZ" dirty="0">
                <a:latin typeface="Times New Roman"/>
                <a:ea typeface="Times New Roman"/>
              </a:rPr>
              <a:t>әсерін </a:t>
            </a:r>
            <a:endParaRPr lang="kk-KZ" dirty="0" smtClean="0">
              <a:latin typeface="Times New Roman"/>
              <a:ea typeface="Times New Roman"/>
            </a:endParaRPr>
          </a:p>
          <a:p>
            <a:pPr indent="0" algn="just">
              <a:spcAft>
                <a:spcPts val="0"/>
              </a:spcAft>
              <a:buNone/>
            </a:pPr>
            <a:r>
              <a:rPr lang="kk-KZ" dirty="0" smtClean="0">
                <a:latin typeface="Times New Roman"/>
                <a:ea typeface="Times New Roman"/>
              </a:rPr>
              <a:t>түсіндіру </a:t>
            </a:r>
            <a:r>
              <a:rPr lang="kk-KZ" dirty="0">
                <a:latin typeface="Times New Roman"/>
                <a:ea typeface="Times New Roman"/>
              </a:rPr>
              <a:t>үшін, </a:t>
            </a:r>
            <a:r>
              <a:rPr lang="kk-KZ" dirty="0" smtClean="0">
                <a:latin typeface="Times New Roman"/>
                <a:ea typeface="Times New Roman"/>
              </a:rPr>
              <a:t>магнит</a:t>
            </a:r>
          </a:p>
          <a:p>
            <a:pPr indent="0" algn="just">
              <a:spcAft>
                <a:spcPts val="0"/>
              </a:spcAft>
              <a:buNone/>
            </a:pPr>
            <a:r>
              <a:rPr lang="kk-KZ" dirty="0" smtClean="0">
                <a:latin typeface="Times New Roman"/>
                <a:ea typeface="Times New Roman"/>
              </a:rPr>
              <a:t>өрісінің </a:t>
            </a:r>
            <a:r>
              <a:rPr lang="kk-KZ" dirty="0">
                <a:latin typeface="Times New Roman"/>
                <a:ea typeface="Times New Roman"/>
              </a:rPr>
              <a:t>заттардың атомдары мен молекулаларына әсерін зерттеу қажет.</a:t>
            </a:r>
            <a:endParaRPr lang="ru-RU" sz="2000" dirty="0">
              <a:latin typeface="Times New Roman"/>
              <a:ea typeface="Times New Roman"/>
            </a:endParaRPr>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64" y="3133154"/>
            <a:ext cx="4972936" cy="3724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4244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2470</TotalTime>
  <Words>634</Words>
  <Application>Microsoft Office PowerPoint</Application>
  <PresentationFormat>Экран (4:3)</PresentationFormat>
  <Paragraphs>41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Эркер</vt:lpstr>
      <vt:lpstr>Презентация PowerPoint</vt:lpstr>
      <vt:lpstr>Презентация PowerPoint</vt:lpstr>
      <vt:lpstr>Қозғалыстағы зарядқа магнит өрісінің әсері. </vt:lpstr>
      <vt:lpstr>Презентация PowerPoint</vt:lpstr>
      <vt:lpstr>Презентация PowerPoint</vt:lpstr>
      <vt:lpstr>2. Холл эффектісі </vt:lpstr>
      <vt:lpstr>Презентация PowerPoint</vt:lpstr>
      <vt:lpstr>Презентация PowerPoint</vt:lpstr>
      <vt:lpstr>3.   Заттардағы магнит өрісі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lenovo553</dc:creator>
  <cp:lastModifiedBy>Пользователь Windows</cp:lastModifiedBy>
  <cp:revision>139</cp:revision>
  <dcterms:created xsi:type="dcterms:W3CDTF">2020-10-29T15:07:13Z</dcterms:created>
  <dcterms:modified xsi:type="dcterms:W3CDTF">2021-10-17T14:45:33Z</dcterms:modified>
</cp:coreProperties>
</file>