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15"/>
  </p:notesMasterIdLst>
  <p:sldIdLst>
    <p:sldId id="256" r:id="rId2"/>
    <p:sldId id="300" r:id="rId3"/>
    <p:sldId id="306" r:id="rId4"/>
    <p:sldId id="301" r:id="rId5"/>
    <p:sldId id="302" r:id="rId6"/>
    <p:sldId id="307" r:id="rId7"/>
    <p:sldId id="303" r:id="rId8"/>
    <p:sldId id="308" r:id="rId9"/>
    <p:sldId id="313" r:id="rId10"/>
    <p:sldId id="309" r:id="rId11"/>
    <p:sldId id="310" r:id="rId12"/>
    <p:sldId id="311" r:id="rId13"/>
    <p:sldId id="312"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69C7853C-536D-4A76-A0AE-DD22124D55A5}" styleName="Стиль из темы 1 - акцент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0" d="100"/>
          <a:sy n="60" d="100"/>
        </p:scale>
        <p:origin x="-3084" y="-1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41578B-1EDB-4AE4-8A5C-5B3AECEE8C25}" type="datetimeFigureOut">
              <a:rPr lang="ru-RU" smtClean="0"/>
              <a:pPr/>
              <a:t>17.10.2021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83EF75-C417-4A86-9FB5-3F05101D8FA9}" type="slidenum">
              <a:rPr lang="ru-RU" smtClean="0"/>
              <a:pPr/>
              <a:t>‹#›</a:t>
            </a:fld>
            <a:endParaRPr lang="ru-RU"/>
          </a:p>
        </p:txBody>
      </p:sp>
    </p:spTree>
    <p:extLst>
      <p:ext uri="{BB962C8B-B14F-4D97-AF65-F5344CB8AC3E}">
        <p14:creationId xmlns:p14="http://schemas.microsoft.com/office/powerpoint/2010/main" val="9666395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3383EF75-C417-4A86-9FB5-3F05101D8FA9}" type="slidenum">
              <a:rPr lang="ru-RU" smtClean="0"/>
              <a:pPr/>
              <a:t>2</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9" name="Google Shape;12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3" name="Google Shape;143;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17.10.2021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1625" y="228600"/>
            <a:ext cx="8540750" cy="11430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301625"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600200"/>
            <a:ext cx="4194175" cy="44989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154"/>
          <p:cNvSpPr>
            <a:spLocks noGrp="1" noChangeArrowheads="1"/>
          </p:cNvSpPr>
          <p:nvPr>
            <p:ph type="dt" sz="half" idx="10"/>
          </p:nvPr>
        </p:nvSpPr>
        <p:spPr>
          <a:ln/>
        </p:spPr>
        <p:txBody>
          <a:bodyPr/>
          <a:lstStyle>
            <a:lvl1pPr>
              <a:defRPr/>
            </a:lvl1pPr>
          </a:lstStyle>
          <a:p>
            <a:pPr>
              <a:defRPr/>
            </a:pPr>
            <a:endParaRPr lang="ru-RU"/>
          </a:p>
        </p:txBody>
      </p:sp>
      <p:sp>
        <p:nvSpPr>
          <p:cNvPr id="6" name="Rectangle 155"/>
          <p:cNvSpPr>
            <a:spLocks noGrp="1" noChangeArrowheads="1"/>
          </p:cNvSpPr>
          <p:nvPr>
            <p:ph type="ftr" sz="quarter" idx="11"/>
          </p:nvPr>
        </p:nvSpPr>
        <p:spPr>
          <a:ln/>
        </p:spPr>
        <p:txBody>
          <a:bodyPr/>
          <a:lstStyle>
            <a:lvl1pPr>
              <a:defRPr/>
            </a:lvl1pPr>
          </a:lstStyle>
          <a:p>
            <a:pPr>
              <a:defRPr/>
            </a:pPr>
            <a:endParaRPr lang="ru-RU"/>
          </a:p>
        </p:txBody>
      </p:sp>
      <p:sp>
        <p:nvSpPr>
          <p:cNvPr id="7" name="Rectangle 156"/>
          <p:cNvSpPr>
            <a:spLocks noGrp="1" noChangeArrowheads="1"/>
          </p:cNvSpPr>
          <p:nvPr>
            <p:ph type="sldNum" sz="quarter" idx="12"/>
          </p:nvPr>
        </p:nvSpPr>
        <p:spPr>
          <a:ln/>
        </p:spPr>
        <p:txBody>
          <a:bodyPr/>
          <a:lstStyle>
            <a:lvl1pPr>
              <a:defRPr/>
            </a:lvl1pPr>
          </a:lstStyle>
          <a:p>
            <a:pPr>
              <a:defRPr/>
            </a:pPr>
            <a:fld id="{53AB3C31-DBEE-4BD8-ACF3-2FE8FD5667A1}"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17.10.2021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17.10.2021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17.10.2021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17.10.2021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17.10.2021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17.10.2021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17.10.2021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image" Target="../media/image20.jpeg"/><Relationship Id="rId7" Type="http://schemas.openxmlformats.org/officeDocument/2006/relationships/image" Target="../media/image18.wmf"/><Relationship Id="rId12" Type="http://schemas.openxmlformats.org/officeDocument/2006/relationships/image" Target="../media/image22.pn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21.png"/><Relationship Id="rId5" Type="http://schemas.openxmlformats.org/officeDocument/2006/relationships/image" Target="../media/image17.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19.wmf"/></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15616" y="188640"/>
            <a:ext cx="7560840" cy="490776"/>
          </a:xfrm>
          <a:prstGeom prst="bevel">
            <a:avLst/>
          </a:prstGeom>
          <a:solidFill>
            <a:schemeClr val="accent4">
              <a:lumMod val="20000"/>
              <a:lumOff val="80000"/>
            </a:schemeClr>
          </a:solidFill>
          <a:effectLst>
            <a:glow rad="228600">
              <a:schemeClr val="accent5">
                <a:satMod val="175000"/>
                <a:alpha val="40000"/>
              </a:schemeClr>
            </a:glow>
            <a:innerShdw blurRad="63500" dist="50800" dir="16200000">
              <a:prstClr val="black">
                <a:alpha val="50000"/>
              </a:prstClr>
            </a:innerShdw>
          </a:effectLst>
        </p:spPr>
        <p:txBody>
          <a:bodyPr wrap="square" rtlCol="0">
            <a:spAutoFit/>
          </a:bodyPr>
          <a:lstStyle/>
          <a:p>
            <a:pPr algn="ctr"/>
            <a:r>
              <a:rPr lang="kk-KZ" b="1" dirty="0" smtClean="0">
                <a:latin typeface="Times New Roman" pitchFamily="18" charset="0"/>
                <a:cs typeface="Times New Roman" pitchFamily="18" charset="0"/>
              </a:rPr>
              <a:t>М.Өтемісов атындағы Батыс Қазақстан университеті</a:t>
            </a:r>
            <a:endParaRPr lang="ru-RU" b="1" dirty="0">
              <a:latin typeface="Times New Roman" pitchFamily="18" charset="0"/>
              <a:cs typeface="Times New Roman" pitchFamily="18" charset="0"/>
            </a:endParaRPr>
          </a:p>
        </p:txBody>
      </p:sp>
      <p:pic>
        <p:nvPicPr>
          <p:cNvPr id="6" name="Рисунок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332656"/>
            <a:ext cx="785786" cy="548595"/>
          </a:xfrm>
          <a:prstGeom prst="rect">
            <a:avLst/>
          </a:prstGeom>
        </p:spPr>
      </p:pic>
      <p:sp>
        <p:nvSpPr>
          <p:cNvPr id="9" name="TextBox 8"/>
          <p:cNvSpPr txBox="1"/>
          <p:nvPr/>
        </p:nvSpPr>
        <p:spPr>
          <a:xfrm>
            <a:off x="2213484" y="2852936"/>
            <a:ext cx="5437112" cy="1055608"/>
          </a:xfrm>
          <a:prstGeom prst="flowChartAlternateProcess">
            <a:avLst/>
          </a:prstGeom>
          <a:solidFill>
            <a:schemeClr val="accent4">
              <a:lumMod val="20000"/>
              <a:lumOff val="80000"/>
            </a:schemeClr>
          </a:solidFill>
          <a:effectLst>
            <a:glow rad="63500">
              <a:schemeClr val="accent1">
                <a:satMod val="175000"/>
                <a:alpha val="40000"/>
              </a:schemeClr>
            </a:glow>
          </a:effectLst>
        </p:spPr>
        <p:txBody>
          <a:bodyPr wrap="square" rtlCol="0">
            <a:spAutoFit/>
          </a:bodyPr>
          <a:lstStyle/>
          <a:p>
            <a:pPr algn="ctr"/>
            <a:r>
              <a:rPr lang="kk-KZ" sz="2000" b="1" dirty="0" smtClean="0">
                <a:latin typeface="Times New Roman" pitchFamily="18" charset="0"/>
                <a:cs typeface="Times New Roman" pitchFamily="18" charset="0"/>
              </a:rPr>
              <a:t>  </a:t>
            </a:r>
            <a:r>
              <a:rPr lang="kk-KZ" sz="2800" b="1" dirty="0" smtClean="0">
                <a:latin typeface="Times New Roman" pitchFamily="18" charset="0"/>
                <a:cs typeface="Times New Roman" pitchFamily="18" charset="0"/>
              </a:rPr>
              <a:t>Дәріс 9. Электромагниттік индукция құбылысы</a:t>
            </a:r>
            <a:endParaRPr lang="ru-RU" sz="2800" b="1" dirty="0">
              <a:latin typeface="Times New Roman" pitchFamily="18" charset="0"/>
              <a:cs typeface="Times New Roman" pitchFamily="18" charset="0"/>
            </a:endParaRPr>
          </a:p>
        </p:txBody>
      </p:sp>
      <p:sp>
        <p:nvSpPr>
          <p:cNvPr id="10" name="Прямоугольник 9"/>
          <p:cNvSpPr/>
          <p:nvPr/>
        </p:nvSpPr>
        <p:spPr>
          <a:xfrm>
            <a:off x="3707904" y="6237312"/>
            <a:ext cx="1180131" cy="369332"/>
          </a:xfrm>
          <a:prstGeom prst="rect">
            <a:avLst/>
          </a:prstGeom>
        </p:spPr>
        <p:txBody>
          <a:bodyPr wrap="none">
            <a:spAutoFit/>
          </a:bodyPr>
          <a:lstStyle/>
          <a:p>
            <a:pPr algn="ctr"/>
            <a:r>
              <a:rPr lang="kk-KZ" b="1" dirty="0" smtClean="0">
                <a:latin typeface="Times New Roman" pitchFamily="18" charset="0"/>
                <a:cs typeface="Times New Roman" pitchFamily="18" charset="0"/>
              </a:rPr>
              <a:t>2021 жыл</a:t>
            </a:r>
            <a:endParaRPr lang="ru-RU" b="1" dirty="0">
              <a:latin typeface="Times New Roman" pitchFamily="18" charset="0"/>
              <a:cs typeface="Times New Roman" pitchFamily="18" charset="0"/>
            </a:endParaRPr>
          </a:p>
        </p:txBody>
      </p:sp>
      <p:sp>
        <p:nvSpPr>
          <p:cNvPr id="8" name="TextBox 7"/>
          <p:cNvSpPr txBox="1"/>
          <p:nvPr/>
        </p:nvSpPr>
        <p:spPr>
          <a:xfrm>
            <a:off x="1259632" y="1916832"/>
            <a:ext cx="7344816" cy="523220"/>
          </a:xfrm>
          <a:prstGeom prst="rect">
            <a:avLst/>
          </a:prstGeom>
          <a:noFill/>
        </p:spPr>
        <p:txBody>
          <a:bodyPr wrap="square" rtlCol="0">
            <a:spAutoFit/>
          </a:bodyPr>
          <a:lstStyle/>
          <a:p>
            <a:pPr lvl="0" algn="ctr"/>
            <a:r>
              <a:rPr lang="kk-KZ" sz="2800" b="1" dirty="0"/>
              <a:t>Электр және магнетизм</a:t>
            </a:r>
            <a:endParaRPr lang="ru-RU" dirty="0"/>
          </a:p>
        </p:txBody>
      </p:sp>
      <p:sp>
        <p:nvSpPr>
          <p:cNvPr id="7" name="TextBox 6"/>
          <p:cNvSpPr txBox="1"/>
          <p:nvPr/>
        </p:nvSpPr>
        <p:spPr>
          <a:xfrm>
            <a:off x="3570204" y="5248015"/>
            <a:ext cx="5544616" cy="369332"/>
          </a:xfrm>
          <a:prstGeom prst="rect">
            <a:avLst/>
          </a:prstGeom>
          <a:noFill/>
        </p:spPr>
        <p:txBody>
          <a:bodyPr wrap="square" rtlCol="0">
            <a:spAutoFit/>
          </a:bodyPr>
          <a:lstStyle/>
          <a:p>
            <a:pPr lvl="0" algn="ctr"/>
            <a:r>
              <a:rPr lang="kk-KZ" b="1" dirty="0" smtClean="0">
                <a:latin typeface="Times New Roman" pitchFamily="18" charset="0"/>
                <a:cs typeface="Times New Roman" pitchFamily="18" charset="0"/>
              </a:rPr>
              <a:t>Физ.-мат.ғ.к.ғ доцент Кушеккалиев А.Н.</a:t>
            </a:r>
            <a:endParaRPr lang="ru-RU"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10</a:t>
            </a:fld>
            <a:endParaRPr/>
          </a:p>
        </p:txBody>
      </p:sp>
      <p:sp>
        <p:nvSpPr>
          <p:cNvPr id="146" name="Google Shape;146;p18"/>
          <p:cNvSpPr txBox="1"/>
          <p:nvPr/>
        </p:nvSpPr>
        <p:spPr>
          <a:xfrm>
            <a:off x="684212" y="620712"/>
            <a:ext cx="3311525"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err="1">
                <a:solidFill>
                  <a:schemeClr val="dk1"/>
                </a:solidFill>
                <a:latin typeface="Times New Roman" pitchFamily="18" charset="0"/>
                <a:ea typeface="Arial"/>
                <a:cs typeface="Times New Roman" pitchFamily="18" charset="0"/>
                <a:sym typeface="Arial"/>
              </a:rPr>
              <a:t>Егер</a:t>
            </a:r>
            <a:r>
              <a:rPr lang="en-US" sz="1800" b="0" i="0" u="none" dirty="0">
                <a:solidFill>
                  <a:schemeClr val="dk1"/>
                </a:solidFill>
                <a:latin typeface="Times New Roman" pitchFamily="18" charset="0"/>
                <a:ea typeface="Arial"/>
                <a:cs typeface="Times New Roman" pitchFamily="18" charset="0"/>
                <a:sym typeface="Arial"/>
              </a:rPr>
              <a:t> </a:t>
            </a:r>
            <a:r>
              <a:rPr lang="en-US" sz="1800" b="0" i="1" u="none" dirty="0">
                <a:solidFill>
                  <a:schemeClr val="dk1"/>
                </a:solidFill>
                <a:latin typeface="Times New Roman" pitchFamily="18" charset="0"/>
                <a:ea typeface="Arial"/>
                <a:cs typeface="Times New Roman" pitchFamily="18" charset="0"/>
                <a:sym typeface="Arial"/>
              </a:rPr>
              <a:t>L</a:t>
            </a:r>
            <a:r>
              <a:rPr lang="en-US" sz="1800" b="0" i="0" u="none" dirty="0">
                <a:solidFill>
                  <a:schemeClr val="dk1"/>
                </a:solidFill>
                <a:latin typeface="Times New Roman" pitchFamily="18" charset="0"/>
                <a:ea typeface="Arial"/>
                <a:cs typeface="Times New Roman" pitchFamily="18" charset="0"/>
                <a:sym typeface="Arial"/>
              </a:rPr>
              <a:t> = const  </a:t>
            </a:r>
            <a:r>
              <a:rPr lang="en-US" sz="1800" b="0" i="0" u="none" dirty="0" err="1">
                <a:solidFill>
                  <a:schemeClr val="dk1"/>
                </a:solidFill>
                <a:latin typeface="Times New Roman" pitchFamily="18" charset="0"/>
                <a:ea typeface="Arial"/>
                <a:cs typeface="Times New Roman" pitchFamily="18" charset="0"/>
                <a:sym typeface="Arial"/>
              </a:rPr>
              <a:t>болса</a:t>
            </a:r>
            <a:r>
              <a:rPr lang="en-US" sz="1800" b="0" i="0" u="none" dirty="0">
                <a:solidFill>
                  <a:schemeClr val="dk1"/>
                </a:solidFill>
                <a:latin typeface="Times New Roman" pitchFamily="18" charset="0"/>
                <a:ea typeface="Arial"/>
                <a:cs typeface="Times New Roman" pitchFamily="18" charset="0"/>
                <a:sym typeface="Arial"/>
              </a:rPr>
              <a:t>,</a:t>
            </a:r>
            <a:r>
              <a:rPr lang="en-US" sz="1800" b="0" i="0" u="none" dirty="0">
                <a:solidFill>
                  <a:schemeClr val="dk1"/>
                </a:solidFill>
                <a:latin typeface="Times New Roman" pitchFamily="18" charset="0"/>
                <a:ea typeface="Arimo"/>
                <a:cs typeface="Times New Roman" pitchFamily="18" charset="0"/>
                <a:sym typeface="Arimo"/>
              </a:rPr>
              <a:t> </a:t>
            </a:r>
            <a:r>
              <a:rPr lang="en-US" sz="1800" b="0" i="0" u="none" dirty="0" err="1">
                <a:solidFill>
                  <a:schemeClr val="dk1"/>
                </a:solidFill>
                <a:latin typeface="Times New Roman" pitchFamily="18" charset="0"/>
                <a:ea typeface="Arial"/>
                <a:cs typeface="Times New Roman" pitchFamily="18" charset="0"/>
                <a:sym typeface="Arial"/>
              </a:rPr>
              <a:t>онда</a:t>
            </a:r>
            <a:r>
              <a:rPr lang="en-US" sz="1800" b="0" i="0" u="none" dirty="0">
                <a:solidFill>
                  <a:schemeClr val="dk1"/>
                </a:solidFill>
                <a:latin typeface="Times New Roman" pitchFamily="18" charset="0"/>
                <a:ea typeface="Arial"/>
                <a:cs typeface="Times New Roman" pitchFamily="18" charset="0"/>
                <a:sym typeface="Arial"/>
              </a:rPr>
              <a:t> </a:t>
            </a:r>
            <a:endParaRPr dirty="0">
              <a:latin typeface="Times New Roman" pitchFamily="18" charset="0"/>
              <a:cs typeface="Times New Roman" pitchFamily="18" charset="0"/>
            </a:endParaRPr>
          </a:p>
        </p:txBody>
      </p:sp>
      <p:sp>
        <p:nvSpPr>
          <p:cNvPr id="147" name="Google Shape;147;p18"/>
          <p:cNvSpPr txBox="1"/>
          <p:nvPr/>
        </p:nvSpPr>
        <p:spPr>
          <a:xfrm>
            <a:off x="0" y="32194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48" name="Google Shape;148;p18"/>
          <p:cNvPicPr preferRelativeResize="0"/>
          <p:nvPr/>
        </p:nvPicPr>
        <p:blipFill rotWithShape="1">
          <a:blip r:embed="rId3" cstate="print">
            <a:alphaModFix/>
          </a:blip>
          <a:srcRect r="25279" b="-4004"/>
          <a:stretch/>
        </p:blipFill>
        <p:spPr>
          <a:xfrm>
            <a:off x="4321175" y="476250"/>
            <a:ext cx="2555081" cy="792510"/>
          </a:xfrm>
          <a:prstGeom prst="rect">
            <a:avLst/>
          </a:prstGeom>
          <a:noFill/>
          <a:ln>
            <a:noFill/>
          </a:ln>
        </p:spPr>
      </p:pic>
      <p:sp>
        <p:nvSpPr>
          <p:cNvPr id="149" name="Google Shape;149;p18"/>
          <p:cNvSpPr txBox="1"/>
          <p:nvPr/>
        </p:nvSpPr>
        <p:spPr>
          <a:xfrm>
            <a:off x="539750" y="1628775"/>
            <a:ext cx="8280400" cy="17399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000" b="0" i="0" u="none" dirty="0" err="1">
                <a:solidFill>
                  <a:schemeClr val="dk1"/>
                </a:solidFill>
                <a:latin typeface="Times New Roman" pitchFamily="18" charset="0"/>
                <a:ea typeface="Arial"/>
                <a:cs typeface="Times New Roman" pitchFamily="18" charset="0"/>
                <a:sym typeface="Arial"/>
              </a:rPr>
              <a:t>Бұл</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формуладағы</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минус</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таңбасы</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Ленц</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ережесінен</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шығады</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ток</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өскенде</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өздік</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индукция</a:t>
            </a:r>
            <a:r>
              <a:rPr lang="en-US" sz="2000" b="0" i="0" u="none" dirty="0">
                <a:solidFill>
                  <a:schemeClr val="dk1"/>
                </a:solidFill>
                <a:latin typeface="Times New Roman" pitchFamily="18" charset="0"/>
                <a:ea typeface="Arial"/>
                <a:cs typeface="Times New Roman" pitchFamily="18" charset="0"/>
                <a:sym typeface="Arial"/>
              </a:rPr>
              <a:t> ЭҚК-і  </a:t>
            </a:r>
            <a:r>
              <a:rPr lang="en-US" sz="2000" b="0" i="0" u="none" dirty="0">
                <a:solidFill>
                  <a:schemeClr val="dk1"/>
                </a:solidFill>
                <a:latin typeface="Times New Roman" pitchFamily="18" charset="0"/>
                <a:ea typeface="Arimo"/>
                <a:cs typeface="Times New Roman" pitchFamily="18" charset="0"/>
                <a:sym typeface="Arimo"/>
              </a:rPr>
              <a:t>ε</a:t>
            </a:r>
            <a:r>
              <a:rPr lang="en-US" sz="2000" b="0" i="0" u="none" dirty="0">
                <a:solidFill>
                  <a:schemeClr val="dk1"/>
                </a:solidFill>
                <a:latin typeface="Times New Roman" pitchFamily="18" charset="0"/>
                <a:ea typeface="Arial"/>
                <a:cs typeface="Times New Roman" pitchFamily="18" charset="0"/>
                <a:sym typeface="Arial"/>
              </a:rPr>
              <a:t> &lt; 0  </a:t>
            </a:r>
            <a:r>
              <a:rPr lang="en-US" sz="2000" b="0" i="0" u="none" dirty="0" err="1">
                <a:solidFill>
                  <a:schemeClr val="dk1"/>
                </a:solidFill>
                <a:latin typeface="Times New Roman" pitchFamily="18" charset="0"/>
                <a:ea typeface="Arial"/>
                <a:cs typeface="Times New Roman" pitchFamily="18" charset="0"/>
                <a:sym typeface="Arial"/>
              </a:rPr>
              <a:t>немесе</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өздік</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индукция</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тогы</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сыртқы</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ток</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көзінен</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пайда</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болған</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токқа</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қарсы</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бағытталған</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сондықтанда</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оның</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өсуіне</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кедергі</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жасайды</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Егер</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ток</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азаятын</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болса</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онда</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өздік</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индукция</a:t>
            </a:r>
            <a:r>
              <a:rPr lang="en-US" sz="2000" b="0" i="0" u="none" dirty="0">
                <a:solidFill>
                  <a:schemeClr val="dk1"/>
                </a:solidFill>
                <a:latin typeface="Times New Roman" pitchFamily="18" charset="0"/>
                <a:ea typeface="Arial"/>
                <a:cs typeface="Times New Roman" pitchFamily="18" charset="0"/>
                <a:sym typeface="Arial"/>
              </a:rPr>
              <a:t> ЭҚК-і  </a:t>
            </a:r>
            <a:r>
              <a:rPr lang="en-US" sz="2000" b="0" i="0" u="none" dirty="0">
                <a:solidFill>
                  <a:schemeClr val="dk1"/>
                </a:solidFill>
                <a:latin typeface="Times New Roman" pitchFamily="18" charset="0"/>
                <a:ea typeface="Arimo"/>
                <a:cs typeface="Times New Roman" pitchFamily="18" charset="0"/>
                <a:sym typeface="Arimo"/>
              </a:rPr>
              <a:t>ε</a:t>
            </a:r>
            <a:r>
              <a:rPr lang="en-US" sz="2000" b="0" i="0" u="none" dirty="0">
                <a:solidFill>
                  <a:schemeClr val="dk1"/>
                </a:solidFill>
                <a:latin typeface="Times New Roman" pitchFamily="18" charset="0"/>
                <a:ea typeface="Arial"/>
                <a:cs typeface="Times New Roman" pitchFamily="18" charset="0"/>
                <a:sym typeface="Arial"/>
              </a:rPr>
              <a:t> &gt; 0 </a:t>
            </a:r>
            <a:r>
              <a:rPr lang="en-US" sz="2000" b="0" i="0" u="none" dirty="0" err="1">
                <a:solidFill>
                  <a:schemeClr val="dk1"/>
                </a:solidFill>
                <a:latin typeface="Times New Roman" pitchFamily="18" charset="0"/>
                <a:ea typeface="Arial"/>
                <a:cs typeface="Times New Roman" pitchFamily="18" charset="0"/>
                <a:sym typeface="Arial"/>
              </a:rPr>
              <a:t>болады</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да</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контурдағы</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азаюшы</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ток</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пен</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өздік</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индукция</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тогының</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бағыттары</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бірдей</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болып</a:t>
            </a:r>
            <a:r>
              <a:rPr lang="en-US" sz="2000" b="0" i="0" u="none" dirty="0">
                <a:solidFill>
                  <a:srgbClr val="0000FF"/>
                </a:solidFill>
                <a:latin typeface="Times New Roman" pitchFamily="18" charset="0"/>
                <a:ea typeface="Arial"/>
                <a:cs typeface="Times New Roman" pitchFamily="18" charset="0"/>
                <a:sym typeface="Arial"/>
              </a:rPr>
              <a:t>,</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токтың</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азаюы</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баяулайды</a:t>
            </a:r>
            <a:r>
              <a:rPr lang="en-US" sz="2000" b="0" i="0" u="none" dirty="0">
                <a:solidFill>
                  <a:schemeClr val="dk1"/>
                </a:solidFill>
                <a:latin typeface="Times New Roman" pitchFamily="18" charset="0"/>
                <a:ea typeface="Arial"/>
                <a:cs typeface="Times New Roman" pitchFamily="18" charset="0"/>
                <a:sym typeface="Arial"/>
              </a:rPr>
              <a:t>.</a:t>
            </a:r>
            <a:r>
              <a:rPr lang="en-US" sz="2000" b="0" i="0" u="none" dirty="0">
                <a:solidFill>
                  <a:schemeClr val="dk1"/>
                </a:solidFill>
                <a:latin typeface="Times New Roman" pitchFamily="18" charset="0"/>
                <a:ea typeface="Arimo"/>
                <a:cs typeface="Times New Roman" pitchFamily="18" charset="0"/>
                <a:sym typeface="Arimo"/>
              </a:rPr>
              <a:t> </a:t>
            </a:r>
            <a:endParaRPr sz="2000" dirty="0">
              <a:latin typeface="Times New Roman" pitchFamily="18" charset="0"/>
              <a:cs typeface="Times New Roman" pitchFamily="18" charset="0"/>
            </a:endParaRPr>
          </a:p>
        </p:txBody>
      </p:sp>
      <p:sp>
        <p:nvSpPr>
          <p:cNvPr id="150" name="Google Shape;150;p18"/>
          <p:cNvSpPr txBox="1"/>
          <p:nvPr/>
        </p:nvSpPr>
        <p:spPr>
          <a:xfrm>
            <a:off x="539750" y="3357562"/>
            <a:ext cx="8208962" cy="91598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lang="kk-KZ" sz="2000" b="0" i="0" u="none" dirty="0" smtClean="0">
              <a:solidFill>
                <a:schemeClr val="dk1"/>
              </a:solidFill>
              <a:latin typeface="Times New Roman" pitchFamily="18" charset="0"/>
              <a:ea typeface="Arial"/>
              <a:cs typeface="Times New Roman" pitchFamily="18" charset="0"/>
              <a:sym typeface="Arial"/>
            </a:endParaRPr>
          </a:p>
          <a:p>
            <a:pPr marL="0" marR="0" lvl="0" indent="0" algn="l" rtl="0">
              <a:lnSpc>
                <a:spcPct val="100000"/>
              </a:lnSpc>
              <a:spcBef>
                <a:spcPts val="0"/>
              </a:spcBef>
              <a:spcAft>
                <a:spcPts val="0"/>
              </a:spcAft>
              <a:buClr>
                <a:schemeClr val="dk1"/>
              </a:buClr>
              <a:buSzPts val="1800"/>
              <a:buFont typeface="Arial"/>
              <a:buNone/>
            </a:pPr>
            <a:r>
              <a:rPr lang="en-US" sz="2000" b="0" i="0" u="none" dirty="0" err="1" smtClean="0">
                <a:solidFill>
                  <a:schemeClr val="dk1"/>
                </a:solidFill>
                <a:latin typeface="Times New Roman" pitchFamily="18" charset="0"/>
                <a:ea typeface="Arial"/>
                <a:cs typeface="Times New Roman" pitchFamily="18" charset="0"/>
                <a:sym typeface="Arial"/>
              </a:rPr>
              <a:t>Жалпы</a:t>
            </a:r>
            <a:r>
              <a:rPr lang="en-US" sz="2000" b="0" i="0" u="none" dirty="0" smtClean="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орам</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саны</a:t>
            </a:r>
            <a:r>
              <a:rPr lang="en-US" sz="2000" b="0" i="0" u="none" dirty="0">
                <a:solidFill>
                  <a:schemeClr val="dk1"/>
                </a:solidFill>
                <a:latin typeface="Times New Roman" pitchFamily="18" charset="0"/>
                <a:ea typeface="Arial"/>
                <a:cs typeface="Times New Roman" pitchFamily="18" charset="0"/>
                <a:sym typeface="Arial"/>
              </a:rPr>
              <a:t> </a:t>
            </a:r>
            <a:r>
              <a:rPr lang="en-US" sz="2000" b="0" i="1" u="none" dirty="0">
                <a:solidFill>
                  <a:schemeClr val="dk1"/>
                </a:solidFill>
                <a:latin typeface="Times New Roman" pitchFamily="18" charset="0"/>
                <a:ea typeface="Arial"/>
                <a:cs typeface="Times New Roman" pitchFamily="18" charset="0"/>
                <a:sym typeface="Arial"/>
              </a:rPr>
              <a:t>N</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орам</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қимасы</a:t>
            </a:r>
            <a:r>
              <a:rPr lang="en-US" sz="2000" b="0" i="0" u="none" dirty="0">
                <a:solidFill>
                  <a:schemeClr val="dk1"/>
                </a:solidFill>
                <a:latin typeface="Times New Roman" pitchFamily="18" charset="0"/>
                <a:ea typeface="Arial"/>
                <a:cs typeface="Times New Roman" pitchFamily="18" charset="0"/>
                <a:sym typeface="Arial"/>
              </a:rPr>
              <a:t> </a:t>
            </a:r>
            <a:r>
              <a:rPr lang="en-US" sz="2000" b="0" i="1" u="none" dirty="0">
                <a:solidFill>
                  <a:schemeClr val="dk1"/>
                </a:solidFill>
                <a:latin typeface="Times New Roman" pitchFamily="18" charset="0"/>
                <a:ea typeface="Arial"/>
                <a:cs typeface="Times New Roman" pitchFamily="18" charset="0"/>
                <a:sym typeface="Arial"/>
              </a:rPr>
              <a:t>S</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ұзындығы</a:t>
            </a:r>
            <a:r>
              <a:rPr lang="en-US" sz="2000" b="0" i="0" u="none" dirty="0">
                <a:solidFill>
                  <a:schemeClr val="dk1"/>
                </a:solidFill>
                <a:latin typeface="Times New Roman" pitchFamily="18" charset="0"/>
                <a:ea typeface="Arial"/>
                <a:cs typeface="Times New Roman" pitchFamily="18" charset="0"/>
                <a:sym typeface="Arial"/>
              </a:rPr>
              <a:t> ℓ </a:t>
            </a:r>
            <a:r>
              <a:rPr lang="en-US" sz="2000" b="0" i="0" u="none" dirty="0" err="1">
                <a:solidFill>
                  <a:schemeClr val="dk1"/>
                </a:solidFill>
                <a:latin typeface="Times New Roman" pitchFamily="18" charset="0"/>
                <a:ea typeface="Arial"/>
                <a:cs typeface="Times New Roman" pitchFamily="18" charset="0"/>
                <a:sym typeface="Arial"/>
              </a:rPr>
              <a:t>болатын</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соленоидтың</a:t>
            </a:r>
            <a:r>
              <a:rPr lang="en-US" sz="2000" b="0" i="0" u="none" dirty="0">
                <a:solidFill>
                  <a:srgbClr val="0000FF"/>
                </a:solidFill>
                <a:latin typeface="Times New Roman" pitchFamily="18" charset="0"/>
                <a:ea typeface="Arial"/>
                <a:cs typeface="Times New Roman" pitchFamily="18" charset="0"/>
                <a:sym typeface="Arial"/>
              </a:rPr>
              <a:t> </a:t>
            </a:r>
            <a:r>
              <a:rPr lang="en-US" sz="2000" b="0" i="0" u="none" dirty="0" err="1">
                <a:solidFill>
                  <a:srgbClr val="0000FF"/>
                </a:solidFill>
                <a:latin typeface="Times New Roman" pitchFamily="18" charset="0"/>
                <a:ea typeface="Arial"/>
                <a:cs typeface="Times New Roman" pitchFamily="18" charset="0"/>
                <a:sym typeface="Arial"/>
              </a:rPr>
              <a:t>индуктивтілігін</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есептейік</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Соленоидтың</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ішінде</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индукциясы</a:t>
            </a:r>
            <a:r>
              <a:rPr lang="en-US" sz="2000" b="0" i="0" u="none" dirty="0">
                <a:solidFill>
                  <a:schemeClr val="dk1"/>
                </a:solidFill>
                <a:latin typeface="Times New Roman" pitchFamily="18" charset="0"/>
                <a:ea typeface="Arial"/>
                <a:cs typeface="Times New Roman" pitchFamily="18" charset="0"/>
                <a:sym typeface="Arial"/>
              </a:rPr>
              <a:t> </a:t>
            </a:r>
            <a:r>
              <a:rPr lang="en-US" sz="2000" b="0" i="1" u="none" dirty="0">
                <a:solidFill>
                  <a:schemeClr val="dk1"/>
                </a:solidFill>
                <a:latin typeface="Times New Roman" pitchFamily="18" charset="0"/>
                <a:ea typeface="Arial"/>
                <a:cs typeface="Times New Roman" pitchFamily="18" charset="0"/>
                <a:sym typeface="Arial"/>
              </a:rPr>
              <a:t>В</a:t>
            </a:r>
            <a:r>
              <a:rPr lang="en-US" sz="2000" b="0" i="0" u="none" dirty="0">
                <a:solidFill>
                  <a:schemeClr val="dk1"/>
                </a:solidFill>
                <a:latin typeface="Times New Roman" pitchFamily="18" charset="0"/>
                <a:ea typeface="Arial"/>
                <a:cs typeface="Times New Roman" pitchFamily="18" charset="0"/>
                <a:sym typeface="Arial"/>
              </a:rPr>
              <a:t>-</a:t>
            </a:r>
            <a:r>
              <a:rPr lang="en-US" sz="2000" b="0" i="0" u="none" dirty="0" err="1">
                <a:solidFill>
                  <a:schemeClr val="dk1"/>
                </a:solidFill>
                <a:latin typeface="Times New Roman" pitchFamily="18" charset="0"/>
                <a:ea typeface="Arial"/>
                <a:cs typeface="Times New Roman" pitchFamily="18" charset="0"/>
                <a:sym typeface="Arial"/>
              </a:rPr>
              <a:t>ға</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тең</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магнит</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өрісі</a:t>
            </a:r>
            <a:r>
              <a:rPr lang="en-US" sz="2000" b="0" i="0" u="none" dirty="0">
                <a:solidFill>
                  <a:schemeClr val="dk1"/>
                </a:solidFill>
                <a:latin typeface="Times New Roman" pitchFamily="18" charset="0"/>
                <a:ea typeface="Arial"/>
                <a:cs typeface="Times New Roman" pitchFamily="18" charset="0"/>
                <a:sym typeface="Arial"/>
              </a:rPr>
              <a:t> </a:t>
            </a:r>
            <a:r>
              <a:rPr lang="en-US" sz="2000" b="0" i="0" u="none" dirty="0" err="1">
                <a:solidFill>
                  <a:schemeClr val="dk1"/>
                </a:solidFill>
                <a:latin typeface="Times New Roman" pitchFamily="18" charset="0"/>
                <a:ea typeface="Arial"/>
                <a:cs typeface="Times New Roman" pitchFamily="18" charset="0"/>
                <a:sym typeface="Arial"/>
              </a:rPr>
              <a:t>қозады</a:t>
            </a:r>
            <a:r>
              <a:rPr lang="en-US" sz="2000" b="0" i="0" u="none" dirty="0">
                <a:solidFill>
                  <a:schemeClr val="dk1"/>
                </a:solidFill>
                <a:latin typeface="Times New Roman" pitchFamily="18" charset="0"/>
                <a:ea typeface="Arial"/>
                <a:cs typeface="Times New Roman" pitchFamily="18" charset="0"/>
                <a:sym typeface="Arial"/>
              </a:rPr>
              <a:t>:</a:t>
            </a:r>
            <a:endParaRPr sz="2000" dirty="0">
              <a:latin typeface="Times New Roman" pitchFamily="18" charset="0"/>
              <a:cs typeface="Times New Roman" pitchFamily="18" charset="0"/>
            </a:endParaRPr>
          </a:p>
        </p:txBody>
      </p:sp>
      <p:sp>
        <p:nvSpPr>
          <p:cNvPr id="151" name="Google Shape;151;p18"/>
          <p:cNvSpPr txBox="1"/>
          <p:nvPr/>
        </p:nvSpPr>
        <p:spPr>
          <a:xfrm>
            <a:off x="0" y="32337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52" name="Google Shape;152;p18"/>
          <p:cNvPicPr preferRelativeResize="0"/>
          <p:nvPr/>
        </p:nvPicPr>
        <p:blipFill rotWithShape="1">
          <a:blip r:embed="rId4" cstate="print">
            <a:alphaModFix/>
          </a:blip>
          <a:srcRect/>
          <a:stretch/>
        </p:blipFill>
        <p:spPr>
          <a:xfrm>
            <a:off x="3779912" y="4581128"/>
            <a:ext cx="2305050" cy="674687"/>
          </a:xfrm>
          <a:prstGeom prst="rect">
            <a:avLst/>
          </a:prstGeom>
          <a:noFill/>
          <a:ln>
            <a:noFill/>
          </a:ln>
        </p:spPr>
      </p:pic>
      <p:sp>
        <p:nvSpPr>
          <p:cNvPr id="153" name="Google Shape;153;p18"/>
          <p:cNvSpPr txBox="1"/>
          <p:nvPr/>
        </p:nvSpPr>
        <p:spPr>
          <a:xfrm>
            <a:off x="3708400" y="4292600"/>
            <a:ext cx="4967287"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dirty="0">
              <a:latin typeface="Times New Roman" pitchFamily="18" charset="0"/>
              <a:cs typeface="Times New Roman" pitchFamily="18" charset="0"/>
            </a:endParaRPr>
          </a:p>
        </p:txBody>
      </p:sp>
      <p:sp>
        <p:nvSpPr>
          <p:cNvPr id="154" name="Google Shape;154;p18"/>
          <p:cNvSpPr txBox="1"/>
          <p:nvPr/>
        </p:nvSpPr>
        <p:spPr>
          <a:xfrm>
            <a:off x="0" y="32956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7" name="Google Shape;157;p18"/>
          <p:cNvSpPr txBox="1"/>
          <p:nvPr/>
        </p:nvSpPr>
        <p:spPr>
          <a:xfrm>
            <a:off x="0" y="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58" name="Google Shape;158;p18"/>
          <p:cNvSpPr txBox="1"/>
          <p:nvPr/>
        </p:nvSpPr>
        <p:spPr>
          <a:xfrm>
            <a:off x="0" y="333851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0" name="Google Shape;160;p18"/>
          <p:cNvSpPr txBox="1"/>
          <p:nvPr/>
        </p:nvSpPr>
        <p:spPr>
          <a:xfrm>
            <a:off x="0" y="330041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162" name="Google Shape;162;p18"/>
          <p:cNvSpPr txBox="1"/>
          <p:nvPr/>
        </p:nvSpPr>
        <p:spPr>
          <a:xfrm>
            <a:off x="0" y="33575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1" name="Picture 19" descr="w-ind"/>
          <p:cNvPicPr>
            <a:picLocks noGrp="1" noChangeAspect="1" noChangeArrowheads="1"/>
          </p:cNvPicPr>
          <p:nvPr>
            <p:ph sz="half" idx="1"/>
          </p:nvPr>
        </p:nvPicPr>
        <p:blipFill>
          <a:blip r:embed="rId3" cstate="print"/>
          <a:srcRect/>
          <a:stretch>
            <a:fillRect/>
          </a:stretch>
        </p:blipFill>
        <p:spPr>
          <a:xfrm>
            <a:off x="323850" y="1557338"/>
            <a:ext cx="4194175" cy="2386012"/>
          </a:xfrm>
          <a:noFill/>
        </p:spPr>
      </p:pic>
      <p:sp>
        <p:nvSpPr>
          <p:cNvPr id="48148" name="Rectangle 20"/>
          <p:cNvSpPr>
            <a:spLocks noGrp="1" noRot="1" noChangeArrowheads="1"/>
          </p:cNvSpPr>
          <p:nvPr>
            <p:ph type="body" sz="half" idx="2"/>
          </p:nvPr>
        </p:nvSpPr>
        <p:spPr/>
        <p:txBody>
          <a:bodyPr/>
          <a:lstStyle/>
          <a:p>
            <a:pPr eaLnBrk="1" hangingPunct="1">
              <a:defRPr/>
            </a:pPr>
            <a:r>
              <a:rPr lang="ru-RU" sz="2400" smtClean="0"/>
              <a:t>Бірінші контурда ток күшінің өзгеруіне байланысты екінші контурда ЭҚК пайда болса, мұндай құбылысты өзара индукция деп атайды.</a:t>
            </a:r>
          </a:p>
          <a:p>
            <a:pPr eaLnBrk="1" hangingPunct="1">
              <a:defRPr/>
            </a:pPr>
            <a:endParaRPr lang="ru-RU" sz="2400" smtClean="0"/>
          </a:p>
          <a:p>
            <a:pPr eaLnBrk="1" hangingPunct="1">
              <a:defRPr/>
            </a:pPr>
            <a:endParaRPr lang="ru-RU" sz="2400" smtClean="0"/>
          </a:p>
          <a:p>
            <a:pPr eaLnBrk="1" hangingPunct="1">
              <a:defRPr/>
            </a:pPr>
            <a:r>
              <a:rPr lang="en-US" sz="2400" smtClean="0"/>
              <a:t>L</a:t>
            </a:r>
            <a:r>
              <a:rPr lang="en-US" sz="2400" baseline="-25000" smtClean="0"/>
              <a:t>12</a:t>
            </a:r>
            <a:r>
              <a:rPr lang="en-US" sz="2400" smtClean="0"/>
              <a:t> = L</a:t>
            </a:r>
            <a:r>
              <a:rPr lang="en-US" sz="2400" baseline="-25000" smtClean="0"/>
              <a:t>12</a:t>
            </a:r>
            <a:r>
              <a:rPr lang="en-US" sz="2400" smtClean="0"/>
              <a:t> – </a:t>
            </a:r>
            <a:r>
              <a:rPr lang="kk-KZ" sz="2400" smtClean="0"/>
              <a:t>контурлардың өзара индуктивтілігі</a:t>
            </a:r>
            <a:endParaRPr lang="ru-RU" sz="2400" smtClean="0"/>
          </a:p>
        </p:txBody>
      </p:sp>
      <p:graphicFrame>
        <p:nvGraphicFramePr>
          <p:cNvPr id="6146" name="Object 9"/>
          <p:cNvGraphicFramePr>
            <a:graphicFrameLocks noChangeAspect="1"/>
          </p:cNvGraphicFramePr>
          <p:nvPr/>
        </p:nvGraphicFramePr>
        <p:xfrm>
          <a:off x="539750" y="4068763"/>
          <a:ext cx="1655763" cy="506412"/>
        </p:xfrm>
        <a:graphic>
          <a:graphicData uri="http://schemas.openxmlformats.org/presentationml/2006/ole">
            <mc:AlternateContent xmlns:mc="http://schemas.openxmlformats.org/markup-compatibility/2006">
              <mc:Choice xmlns:v="urn:schemas-microsoft-com:vml" Requires="v">
                <p:oleObj spid="_x0000_s1031" name="Формула" r:id="rId4" imgW="723586" imgH="215806" progId="Equation.3">
                  <p:embed/>
                </p:oleObj>
              </mc:Choice>
              <mc:Fallback>
                <p:oleObj name="Формула" r:id="rId4" imgW="723586" imgH="215806" progId="Equation.3">
                  <p:embed/>
                  <p:pic>
                    <p:nvPicPr>
                      <p:cNvPr id="0" name="Object 9"/>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539750" y="4068763"/>
                        <a:ext cx="165576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7" name="Object 11"/>
          <p:cNvGraphicFramePr>
            <a:graphicFrameLocks noChangeAspect="1"/>
          </p:cNvGraphicFramePr>
          <p:nvPr/>
        </p:nvGraphicFramePr>
        <p:xfrm>
          <a:off x="2555875" y="4076700"/>
          <a:ext cx="1728788" cy="508000"/>
        </p:xfrm>
        <a:graphic>
          <a:graphicData uri="http://schemas.openxmlformats.org/presentationml/2006/ole">
            <mc:AlternateContent xmlns:mc="http://schemas.openxmlformats.org/markup-compatibility/2006">
              <mc:Choice xmlns:v="urn:schemas-microsoft-com:vml" Requires="v">
                <p:oleObj spid="_x0000_s1032" name="Формула" r:id="rId6" imgW="710891" imgH="215806" progId="Equation.3">
                  <p:embed/>
                </p:oleObj>
              </mc:Choice>
              <mc:Fallback>
                <p:oleObj name="Формула" r:id="rId6" imgW="710891" imgH="215806" progId="Equation.3">
                  <p:embed/>
                  <p:pic>
                    <p:nvPicPr>
                      <p:cNvPr id="0" name="Object 11"/>
                      <p:cNvPicPr>
                        <a:picLocks noChangeAspect="1" noChangeArrowheads="1"/>
                      </p:cNvPicPr>
                      <p:nvPr/>
                    </p:nvPicPr>
                    <p:blipFill>
                      <a:blip r:embed="rId7">
                        <a:lum bright="100000"/>
                        <a:extLst>
                          <a:ext uri="{28A0092B-C50C-407E-A947-70E740481C1C}">
                            <a14:useLocalDpi xmlns:a14="http://schemas.microsoft.com/office/drawing/2010/main" val="0"/>
                          </a:ext>
                        </a:extLst>
                      </a:blip>
                      <a:srcRect/>
                      <a:stretch>
                        <a:fillRect/>
                      </a:stretch>
                    </p:blipFill>
                    <p:spPr bwMode="auto">
                      <a:xfrm>
                        <a:off x="2555875" y="4076700"/>
                        <a:ext cx="1728788" cy="508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149" name="Object 15"/>
          <p:cNvGraphicFramePr>
            <a:graphicFrameLocks noChangeAspect="1"/>
          </p:cNvGraphicFramePr>
          <p:nvPr/>
        </p:nvGraphicFramePr>
        <p:xfrm>
          <a:off x="827088" y="5445125"/>
          <a:ext cx="2928937" cy="777875"/>
        </p:xfrm>
        <a:graphic>
          <a:graphicData uri="http://schemas.openxmlformats.org/presentationml/2006/ole">
            <mc:AlternateContent xmlns:mc="http://schemas.openxmlformats.org/markup-compatibility/2006">
              <mc:Choice xmlns:v="urn:schemas-microsoft-com:vml" Requires="v">
                <p:oleObj spid="_x0000_s1033" name="Формула" r:id="rId8" imgW="1473120" imgH="393480" progId="Equation.3">
                  <p:embed/>
                </p:oleObj>
              </mc:Choice>
              <mc:Fallback>
                <p:oleObj name="Формула" r:id="rId8" imgW="1473120" imgH="393480" progId="Equation.3">
                  <p:embed/>
                  <p:pic>
                    <p:nvPicPr>
                      <p:cNvPr id="0" name="Object 15"/>
                      <p:cNvPicPr>
                        <a:picLocks noChangeAspect="1" noChangeArrowheads="1"/>
                      </p:cNvPicPr>
                      <p:nvPr/>
                    </p:nvPicPr>
                    <p:blipFill>
                      <a:blip r:embed="rId9">
                        <a:lum bright="100000"/>
                        <a:extLst>
                          <a:ext uri="{28A0092B-C50C-407E-A947-70E740481C1C}">
                            <a14:useLocalDpi xmlns:a14="http://schemas.microsoft.com/office/drawing/2010/main" val="0"/>
                          </a:ext>
                        </a:extLst>
                      </a:blip>
                      <a:srcRect/>
                      <a:stretch>
                        <a:fillRect/>
                      </a:stretch>
                    </p:blipFill>
                    <p:spPr bwMode="auto">
                      <a:xfrm>
                        <a:off x="827088" y="5445125"/>
                        <a:ext cx="2928937" cy="7778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0" name="TextBox 9"/>
          <p:cNvSpPr txBox="1"/>
          <p:nvPr/>
        </p:nvSpPr>
        <p:spPr>
          <a:xfrm>
            <a:off x="539552" y="260648"/>
            <a:ext cx="7344816"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Өзара индукция:</a:t>
            </a:r>
            <a:endParaRPr lang="ru-RU" sz="2800" b="1" dirty="0">
              <a:latin typeface="Times New Roman" pitchFamily="18" charset="0"/>
              <a:cs typeface="Times New Roman" pitchFamily="18" charset="0"/>
            </a:endParaRPr>
          </a:p>
        </p:txBody>
      </p:sp>
      <p:graphicFrame>
        <p:nvGraphicFramePr>
          <p:cNvPr id="1030" name="Object 9"/>
          <p:cNvGraphicFramePr>
            <a:graphicFrameLocks noChangeAspect="1"/>
          </p:cNvGraphicFramePr>
          <p:nvPr/>
        </p:nvGraphicFramePr>
        <p:xfrm>
          <a:off x="755576" y="4293096"/>
          <a:ext cx="1655763" cy="506412"/>
        </p:xfrm>
        <a:graphic>
          <a:graphicData uri="http://schemas.openxmlformats.org/presentationml/2006/ole">
            <mc:AlternateContent xmlns:mc="http://schemas.openxmlformats.org/markup-compatibility/2006">
              <mc:Choice xmlns:v="urn:schemas-microsoft-com:vml" Requires="v">
                <p:oleObj spid="_x0000_s1034" name="Формула" r:id="rId10" imgW="723586" imgH="215806" progId="Equation.3">
                  <p:embed/>
                </p:oleObj>
              </mc:Choice>
              <mc:Fallback>
                <p:oleObj name="Формула" r:id="rId10" imgW="723586" imgH="215806" progId="Equation.3">
                  <p:embed/>
                  <p:pic>
                    <p:nvPicPr>
                      <p:cNvPr id="0" name="Picture 6"/>
                      <p:cNvPicPr>
                        <a:picLocks noChangeAspect="1" noChangeArrowheads="1"/>
                      </p:cNvPicPr>
                      <p:nvPr/>
                    </p:nvPicPr>
                    <p:blipFill>
                      <a:blip r:embed="rId5">
                        <a:lum bright="100000"/>
                        <a:extLst>
                          <a:ext uri="{28A0092B-C50C-407E-A947-70E740481C1C}">
                            <a14:useLocalDpi xmlns:a14="http://schemas.microsoft.com/office/drawing/2010/main" val="0"/>
                          </a:ext>
                        </a:extLst>
                      </a:blip>
                      <a:srcRect/>
                      <a:stretch>
                        <a:fillRect/>
                      </a:stretch>
                    </p:blipFill>
                    <p:spPr bwMode="auto">
                      <a:xfrm>
                        <a:off x="755576" y="4293096"/>
                        <a:ext cx="1655763" cy="5064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3" name="Google Shape;218;p20"/>
          <p:cNvPicPr preferRelativeResize="0">
            <a:picLocks/>
          </p:cNvPicPr>
          <p:nvPr/>
        </p:nvPicPr>
        <p:blipFill rotWithShape="1">
          <a:blip r:embed="rId11" cstate="print">
            <a:alphaModFix/>
          </a:blip>
          <a:srcRect/>
          <a:stretch/>
        </p:blipFill>
        <p:spPr>
          <a:xfrm>
            <a:off x="827584" y="4149080"/>
            <a:ext cx="2732087" cy="671512"/>
          </a:xfrm>
          <a:prstGeom prst="rect">
            <a:avLst/>
          </a:prstGeom>
          <a:noFill/>
          <a:ln>
            <a:noFill/>
          </a:ln>
        </p:spPr>
      </p:pic>
      <p:pic>
        <p:nvPicPr>
          <p:cNvPr id="14" name="Google Shape;219;p20"/>
          <p:cNvPicPr preferRelativeResize="0">
            <a:picLocks/>
          </p:cNvPicPr>
          <p:nvPr/>
        </p:nvPicPr>
        <p:blipFill rotWithShape="1">
          <a:blip r:embed="rId12" cstate="print">
            <a:alphaModFix/>
          </a:blip>
          <a:srcRect r="24061" b="-1804"/>
          <a:stretch/>
        </p:blipFill>
        <p:spPr>
          <a:xfrm>
            <a:off x="827584" y="5229200"/>
            <a:ext cx="2952328" cy="64807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12</a:t>
            </a:fld>
            <a:endParaRPr/>
          </a:p>
        </p:txBody>
      </p:sp>
      <p:sp>
        <p:nvSpPr>
          <p:cNvPr id="226" name="Google Shape;226;p21"/>
          <p:cNvSpPr txBox="1">
            <a:spLocks noGrp="1"/>
          </p:cNvSpPr>
          <p:nvPr>
            <p:ph type="title"/>
          </p:nvPr>
        </p:nvSpPr>
        <p:spPr>
          <a:xfrm>
            <a:off x="2051050" y="404812"/>
            <a:ext cx="4691062" cy="2873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
            </a:r>
            <a:br>
              <a:rPr lang="en-US" sz="4000" b="0" i="0" u="none">
                <a:solidFill>
                  <a:schemeClr val="dk2"/>
                </a:solidFill>
                <a:latin typeface="Arial"/>
                <a:ea typeface="Arial"/>
                <a:cs typeface="Arial"/>
                <a:sym typeface="Arial"/>
              </a:rPr>
            </a:br>
            <a:endParaRPr/>
          </a:p>
        </p:txBody>
      </p:sp>
      <p:sp>
        <p:nvSpPr>
          <p:cNvPr id="227" name="Google Shape;227;p21"/>
          <p:cNvSpPr txBox="1">
            <a:spLocks noGrp="1"/>
          </p:cNvSpPr>
          <p:nvPr>
            <p:ph type="body" idx="1"/>
          </p:nvPr>
        </p:nvSpPr>
        <p:spPr>
          <a:xfrm>
            <a:off x="179512" y="1484784"/>
            <a:ext cx="8605713" cy="2089150"/>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t>
            </a:r>
            <a:r>
              <a:rPr lang="en-US" b="0" i="0" u="none" dirty="0" err="1" smtClean="0">
                <a:solidFill>
                  <a:schemeClr val="dk1"/>
                </a:solidFill>
                <a:latin typeface="Times New Roman" pitchFamily="18" charset="0"/>
                <a:ea typeface="Arial"/>
                <a:cs typeface="Times New Roman" pitchFamily="18" charset="0"/>
                <a:sym typeface="Arial"/>
              </a:rPr>
              <a:t>Бойымен</a:t>
            </a:r>
            <a:r>
              <a:rPr lang="en-US" b="0" i="0" u="none" dirty="0" smtClean="0">
                <a:solidFill>
                  <a:schemeClr val="dk1"/>
                </a:solidFill>
                <a:latin typeface="Times New Roman" pitchFamily="18" charset="0"/>
                <a:ea typeface="Arial"/>
                <a:cs typeface="Times New Roman" pitchFamily="18" charset="0"/>
                <a:sym typeface="Arial"/>
              </a:rPr>
              <a:t> </a:t>
            </a:r>
            <a:r>
              <a:rPr lang="en-US" b="0" i="0" u="none" dirty="0">
                <a:solidFill>
                  <a:schemeClr val="dk1"/>
                </a:solidFill>
                <a:latin typeface="Times New Roman" pitchFamily="18" charset="0"/>
                <a:ea typeface="Arial"/>
                <a:cs typeface="Times New Roman" pitchFamily="18" charset="0"/>
                <a:sym typeface="Arial"/>
              </a:rPr>
              <a:t>І </a:t>
            </a:r>
            <a:r>
              <a:rPr lang="en-US" b="0" i="0" u="none" dirty="0" err="1">
                <a:solidFill>
                  <a:schemeClr val="dk1"/>
                </a:solidFill>
                <a:latin typeface="Times New Roman" pitchFamily="18" charset="0"/>
                <a:ea typeface="Arial"/>
                <a:cs typeface="Times New Roman" pitchFamily="18" charset="0"/>
                <a:sym typeface="Arial"/>
              </a:rPr>
              <a:t>тогы</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жүретін</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контурды</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қарастырайық</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Контурдың</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индуктивтілігі</a:t>
            </a:r>
            <a:r>
              <a:rPr lang="en-US" b="0" i="0" u="none" dirty="0">
                <a:solidFill>
                  <a:schemeClr val="dk1"/>
                </a:solidFill>
                <a:latin typeface="Times New Roman" pitchFamily="18" charset="0"/>
                <a:ea typeface="Arial"/>
                <a:cs typeface="Times New Roman" pitchFamily="18" charset="0"/>
                <a:sym typeface="Arial"/>
              </a:rPr>
              <a:t> L </a:t>
            </a:r>
            <a:r>
              <a:rPr lang="en-US" b="0" i="0" u="none" dirty="0" err="1">
                <a:solidFill>
                  <a:schemeClr val="dk1"/>
                </a:solidFill>
                <a:latin typeface="Times New Roman" pitchFamily="18" charset="0"/>
                <a:ea typeface="Arial"/>
                <a:cs typeface="Times New Roman" pitchFamily="18" charset="0"/>
                <a:sym typeface="Arial"/>
              </a:rPr>
              <a:t>болсын</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Егер</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контурдағы</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ток</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dІ-ге</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өзгерсе</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онда</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онымен</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ілініскен</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ағын</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dФ</a:t>
            </a:r>
            <a:r>
              <a:rPr lang="en-US" b="0" i="0" u="none" dirty="0">
                <a:solidFill>
                  <a:schemeClr val="dk1"/>
                </a:solidFill>
                <a:latin typeface="Times New Roman" pitchFamily="18" charset="0"/>
                <a:ea typeface="Arial"/>
                <a:cs typeface="Times New Roman" pitchFamily="18" charset="0"/>
                <a:sym typeface="Arial"/>
              </a:rPr>
              <a:t>=</a:t>
            </a:r>
            <a:r>
              <a:rPr lang="en-US" b="0" i="0" u="none" dirty="0" err="1">
                <a:solidFill>
                  <a:schemeClr val="dk1"/>
                </a:solidFill>
                <a:latin typeface="Times New Roman" pitchFamily="18" charset="0"/>
                <a:ea typeface="Arial"/>
                <a:cs typeface="Times New Roman" pitchFamily="18" charset="0"/>
                <a:sym typeface="Arial"/>
              </a:rPr>
              <a:t>LdІ-ге</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өзгереді</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ал</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мұнда</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істелінген</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жұмыс</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dА</a:t>
            </a:r>
            <a:r>
              <a:rPr lang="en-US" b="0" i="0" u="none" dirty="0">
                <a:solidFill>
                  <a:schemeClr val="dk1"/>
                </a:solidFill>
                <a:latin typeface="Times New Roman" pitchFamily="18" charset="0"/>
                <a:ea typeface="Arial"/>
                <a:cs typeface="Times New Roman" pitchFamily="18" charset="0"/>
                <a:sym typeface="Arial"/>
              </a:rPr>
              <a:t>=</a:t>
            </a:r>
            <a:r>
              <a:rPr lang="en-US" b="0" i="0" u="none" dirty="0" err="1">
                <a:solidFill>
                  <a:schemeClr val="dk1"/>
                </a:solidFill>
                <a:latin typeface="Times New Roman" pitchFamily="18" charset="0"/>
                <a:ea typeface="Arial"/>
                <a:cs typeface="Times New Roman" pitchFamily="18" charset="0"/>
                <a:sym typeface="Arial"/>
              </a:rPr>
              <a:t>ΙdФ</a:t>
            </a:r>
            <a:r>
              <a:rPr lang="en-US" b="0" i="0" u="none" dirty="0">
                <a:solidFill>
                  <a:schemeClr val="dk1"/>
                </a:solidFill>
                <a:latin typeface="Times New Roman" pitchFamily="18" charset="0"/>
                <a:ea typeface="Arial"/>
                <a:cs typeface="Times New Roman" pitchFamily="18" charset="0"/>
                <a:sym typeface="Arial"/>
              </a:rPr>
              <a:t>=</a:t>
            </a:r>
            <a:r>
              <a:rPr lang="en-US" b="0" i="0" u="none" dirty="0" err="1">
                <a:solidFill>
                  <a:schemeClr val="dk1"/>
                </a:solidFill>
                <a:latin typeface="Times New Roman" pitchFamily="18" charset="0"/>
                <a:ea typeface="Arial"/>
                <a:cs typeface="Times New Roman" pitchFamily="18" charset="0"/>
                <a:sym typeface="Arial"/>
              </a:rPr>
              <a:t>LΙdІ</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болады</a:t>
            </a:r>
            <a:r>
              <a:rPr lang="en-US" b="0" i="0" u="none" dirty="0">
                <a:solidFill>
                  <a:schemeClr val="dk1"/>
                </a:solidFill>
                <a:latin typeface="Times New Roman" pitchFamily="18" charset="0"/>
                <a:ea typeface="Arial"/>
                <a:cs typeface="Times New Roman" pitchFamily="18" charset="0"/>
                <a:sym typeface="Arial"/>
              </a:rPr>
              <a:t>. Ф </a:t>
            </a:r>
            <a:r>
              <a:rPr lang="en-US" b="0" i="0" u="none" dirty="0" err="1">
                <a:solidFill>
                  <a:schemeClr val="dk1"/>
                </a:solidFill>
                <a:latin typeface="Times New Roman" pitchFamily="18" charset="0"/>
                <a:ea typeface="Arial"/>
                <a:cs typeface="Times New Roman" pitchFamily="18" charset="0"/>
                <a:sym typeface="Arial"/>
              </a:rPr>
              <a:t>ағыны</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пайда</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болуға</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қажетті</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жұмыс</a:t>
            </a:r>
            <a:endParaRPr dirty="0">
              <a:latin typeface="Times New Roman" pitchFamily="18" charset="0"/>
              <a:cs typeface="Times New Roman" pitchFamily="18" charset="0"/>
            </a:endParaRPr>
          </a:p>
          <a:p>
            <a:pPr marL="342900" lvl="0" indent="-342900" algn="just" rtl="0">
              <a:lnSpc>
                <a:spcPct val="80000"/>
              </a:lnSpc>
              <a:spcBef>
                <a:spcPts val="36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342900" lvl="0" indent="-342900" algn="just" rtl="0">
              <a:lnSpc>
                <a:spcPct val="80000"/>
              </a:lnSpc>
              <a:spcBef>
                <a:spcPts val="36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t>
            </a:r>
            <a:endParaRPr dirty="0"/>
          </a:p>
          <a:p>
            <a:pPr marL="342900" lvl="0" indent="-342900" algn="just" rtl="0">
              <a:lnSpc>
                <a:spcPct val="80000"/>
              </a:lnSpc>
              <a:spcBef>
                <a:spcPts val="36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a:p>
            <a:pPr marL="342900" lvl="0" indent="-342900" algn="just" rtl="0">
              <a:lnSpc>
                <a:spcPct val="80000"/>
              </a:lnSpc>
              <a:spcBef>
                <a:spcPts val="36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t>
            </a:r>
            <a:r>
              <a:rPr lang="en-US" b="0" i="0" u="none" dirty="0" err="1">
                <a:solidFill>
                  <a:schemeClr val="dk1"/>
                </a:solidFill>
                <a:latin typeface="Times New Roman" pitchFamily="18" charset="0"/>
                <a:ea typeface="Arial"/>
                <a:cs typeface="Times New Roman" pitchFamily="18" charset="0"/>
                <a:sym typeface="Arial"/>
              </a:rPr>
              <a:t>тең</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болады</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Контурмен</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байланысқан</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магнит</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өрісінің</a:t>
            </a:r>
            <a:r>
              <a:rPr lang="en-US" b="0" i="0" u="none" dirty="0">
                <a:solidFill>
                  <a:schemeClr val="dk1"/>
                </a:solidFill>
                <a:latin typeface="Times New Roman" pitchFamily="18" charset="0"/>
                <a:ea typeface="Arial"/>
                <a:cs typeface="Times New Roman" pitchFamily="18" charset="0"/>
                <a:sym typeface="Arial"/>
              </a:rPr>
              <a:t> </a:t>
            </a:r>
            <a:r>
              <a:rPr lang="en-US" b="0" i="0" u="none" dirty="0" err="1">
                <a:solidFill>
                  <a:schemeClr val="dk1"/>
                </a:solidFill>
                <a:latin typeface="Times New Roman" pitchFamily="18" charset="0"/>
                <a:ea typeface="Arial"/>
                <a:cs typeface="Times New Roman" pitchFamily="18" charset="0"/>
                <a:sym typeface="Arial"/>
              </a:rPr>
              <a:t>энергиясы</a:t>
            </a:r>
            <a:r>
              <a:rPr lang="en-US" b="0" i="0" u="none" dirty="0">
                <a:solidFill>
                  <a:schemeClr val="dk1"/>
                </a:solidFill>
                <a:latin typeface="Times New Roman" pitchFamily="18" charset="0"/>
                <a:ea typeface="Arial"/>
                <a:cs typeface="Times New Roman" pitchFamily="18" charset="0"/>
                <a:sym typeface="Arial"/>
              </a:rPr>
              <a:t>:</a:t>
            </a:r>
            <a:endParaRPr dirty="0">
              <a:latin typeface="Times New Roman" pitchFamily="18" charset="0"/>
              <a:cs typeface="Times New Roman" pitchFamily="18" charset="0"/>
            </a:endParaRPr>
          </a:p>
          <a:p>
            <a:pPr marL="342900" lvl="0" indent="-342900" algn="just" rtl="0">
              <a:lnSpc>
                <a:spcPct val="80000"/>
              </a:lnSpc>
              <a:spcBef>
                <a:spcPts val="36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t>
            </a:r>
            <a:endParaRPr dirty="0"/>
          </a:p>
        </p:txBody>
      </p:sp>
      <p:sp>
        <p:nvSpPr>
          <p:cNvPr id="228" name="Google Shape;228;p21"/>
          <p:cNvSpPr txBox="1"/>
          <p:nvPr/>
        </p:nvSpPr>
        <p:spPr>
          <a:xfrm>
            <a:off x="539750" y="115887"/>
            <a:ext cx="8137525" cy="3968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2"/>
              </a:buClr>
              <a:buSzPts val="2000"/>
              <a:buFont typeface="Arial"/>
              <a:buNone/>
            </a:pPr>
            <a:r>
              <a:rPr lang="en-US" sz="2400" b="1" noProof="1" smtClean="0">
                <a:latin typeface="Times New Roman" pitchFamily="18" charset="0"/>
                <a:ea typeface="Arial"/>
                <a:cs typeface="Times New Roman" pitchFamily="18" charset="0"/>
                <a:sym typeface="Arial"/>
              </a:rPr>
              <a:t>3. </a:t>
            </a:r>
            <a:r>
              <a:rPr lang="en-US" sz="2400" b="1" i="0" u="none" noProof="1" smtClean="0">
                <a:latin typeface="Times New Roman" pitchFamily="18" charset="0"/>
                <a:ea typeface="Arial"/>
                <a:cs typeface="Times New Roman" pitchFamily="18" charset="0"/>
                <a:sym typeface="Arial"/>
              </a:rPr>
              <a:t>Магнит өрісінің энергиясы және оның көлемдік тығыздығы</a:t>
            </a:r>
            <a:endParaRPr lang="en-US" sz="2400" noProof="1">
              <a:latin typeface="Times New Roman" pitchFamily="18" charset="0"/>
              <a:cs typeface="Times New Roman" pitchFamily="18" charset="0"/>
            </a:endParaRPr>
          </a:p>
        </p:txBody>
      </p:sp>
      <p:sp>
        <p:nvSpPr>
          <p:cNvPr id="229" name="Google Shape;229;p21"/>
          <p:cNvSpPr txBox="1"/>
          <p:nvPr/>
        </p:nvSpPr>
        <p:spPr>
          <a:xfrm>
            <a:off x="0" y="30194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30" name="Google Shape;230;p21"/>
          <p:cNvPicPr preferRelativeResize="0"/>
          <p:nvPr/>
        </p:nvPicPr>
        <p:blipFill rotWithShape="1">
          <a:blip r:embed="rId3" cstate="print">
            <a:alphaModFix/>
          </a:blip>
          <a:srcRect/>
          <a:stretch/>
        </p:blipFill>
        <p:spPr>
          <a:xfrm>
            <a:off x="3851920" y="2852936"/>
            <a:ext cx="1938337" cy="731837"/>
          </a:xfrm>
          <a:prstGeom prst="rect">
            <a:avLst/>
          </a:prstGeom>
          <a:noFill/>
          <a:ln>
            <a:noFill/>
          </a:ln>
        </p:spPr>
      </p:pic>
      <p:sp>
        <p:nvSpPr>
          <p:cNvPr id="231" name="Google Shape;231;p21"/>
          <p:cNvSpPr txBox="1"/>
          <p:nvPr/>
        </p:nvSpPr>
        <p:spPr>
          <a:xfrm>
            <a:off x="0" y="30670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32" name="Google Shape;232;p21"/>
          <p:cNvPicPr preferRelativeResize="0"/>
          <p:nvPr/>
        </p:nvPicPr>
        <p:blipFill rotWithShape="1">
          <a:blip r:embed="rId4" cstate="print">
            <a:alphaModFix/>
          </a:blip>
          <a:srcRect/>
          <a:stretch/>
        </p:blipFill>
        <p:spPr>
          <a:xfrm>
            <a:off x="4139952" y="4509120"/>
            <a:ext cx="957262" cy="644525"/>
          </a:xfrm>
          <a:prstGeom prst="rect">
            <a:avLst/>
          </a:prstGeom>
          <a:noFill/>
          <a:ln>
            <a:noFill/>
          </a:ln>
        </p:spPr>
      </p:pic>
      <p:sp>
        <p:nvSpPr>
          <p:cNvPr id="233" name="Google Shape;233;p21"/>
          <p:cNvSpPr txBox="1"/>
          <p:nvPr/>
        </p:nvSpPr>
        <p:spPr>
          <a:xfrm>
            <a:off x="328612" y="3284537"/>
            <a:ext cx="8491537" cy="9159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Arial"/>
              <a:buNone/>
            </a:pPr>
            <a:endParaRPr dirty="0">
              <a:latin typeface="Times New Roman" pitchFamily="18" charset="0"/>
              <a:cs typeface="Times New Roman" pitchFamily="18" charset="0"/>
            </a:endParaRPr>
          </a:p>
        </p:txBody>
      </p:sp>
      <p:sp>
        <p:nvSpPr>
          <p:cNvPr id="234" name="Google Shape;234;p21"/>
          <p:cNvSpPr txBox="1"/>
          <p:nvPr/>
        </p:nvSpPr>
        <p:spPr>
          <a:xfrm>
            <a:off x="0" y="30432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6" name="Google Shape;236;p21"/>
          <p:cNvSpPr txBox="1"/>
          <p:nvPr/>
        </p:nvSpPr>
        <p:spPr>
          <a:xfrm>
            <a:off x="0" y="3509962"/>
            <a:ext cx="113665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a:t>
            </a:r>
            <a:r>
              <a:rPr lang="en-US" sz="1100" b="0" i="0" u="none">
                <a:solidFill>
                  <a:schemeClr val="dk1"/>
                </a:solidFill>
                <a:latin typeface="Arimo"/>
                <a:ea typeface="Arimo"/>
                <a:cs typeface="Arimo"/>
                <a:sym typeface="Arimo"/>
              </a:rPr>
              <a:t> </a:t>
            </a:r>
            <a:endParaRPr/>
          </a:p>
        </p:txBody>
      </p:sp>
      <p:sp>
        <p:nvSpPr>
          <p:cNvPr id="238" name="Google Shape;238;p21"/>
          <p:cNvSpPr txBox="1"/>
          <p:nvPr/>
        </p:nvSpPr>
        <p:spPr>
          <a:xfrm>
            <a:off x="0" y="30527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0" name="Google Shape;240;p21"/>
          <p:cNvSpPr txBox="1"/>
          <p:nvPr/>
        </p:nvSpPr>
        <p:spPr>
          <a:xfrm>
            <a:off x="0" y="3500437"/>
            <a:ext cx="266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a:t>
            </a:r>
            <a:r>
              <a:rPr lang="en-US" sz="1100" b="0" i="0" u="none">
                <a:solidFill>
                  <a:schemeClr val="dk1"/>
                </a:solidFill>
                <a:latin typeface="Arimo"/>
                <a:ea typeface="Arimo"/>
                <a:cs typeface="Arimo"/>
                <a:sym typeface="Arimo"/>
              </a:rPr>
              <a:t> </a:t>
            </a:r>
            <a:endParaRPr/>
          </a:p>
        </p:txBody>
      </p:sp>
      <p:sp>
        <p:nvSpPr>
          <p:cNvPr id="241" name="Google Shape;241;p21"/>
          <p:cNvSpPr txBox="1"/>
          <p:nvPr/>
        </p:nvSpPr>
        <p:spPr>
          <a:xfrm>
            <a:off x="0" y="30289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43" name="Google Shape;243;p21"/>
          <p:cNvSpPr txBox="1"/>
          <p:nvPr/>
        </p:nvSpPr>
        <p:spPr>
          <a:xfrm>
            <a:off x="0" y="3524250"/>
            <a:ext cx="266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a:t>
            </a:r>
            <a:r>
              <a:rPr lang="en-US" sz="1100" b="0" i="0" u="none">
                <a:solidFill>
                  <a:schemeClr val="dk1"/>
                </a:solidFill>
                <a:latin typeface="Arimo"/>
                <a:ea typeface="Arimo"/>
                <a:cs typeface="Arimo"/>
                <a:sym typeface="Arimo"/>
              </a:rPr>
              <a:t>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21"/>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13</a:t>
            </a:fld>
            <a:endParaRPr/>
          </a:p>
        </p:txBody>
      </p:sp>
      <p:sp>
        <p:nvSpPr>
          <p:cNvPr id="226" name="Google Shape;226;p21"/>
          <p:cNvSpPr txBox="1">
            <a:spLocks noGrp="1"/>
          </p:cNvSpPr>
          <p:nvPr>
            <p:ph type="title"/>
          </p:nvPr>
        </p:nvSpPr>
        <p:spPr>
          <a:xfrm>
            <a:off x="2051050" y="404812"/>
            <a:ext cx="4691062" cy="287337"/>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dk2"/>
              </a:buClr>
              <a:buSzPts val="4000"/>
              <a:buFont typeface="Arial"/>
              <a:buNone/>
            </a:pPr>
            <a:r>
              <a:rPr lang="en-US" sz="4000" b="0" i="0" u="none">
                <a:solidFill>
                  <a:schemeClr val="dk2"/>
                </a:solidFill>
                <a:latin typeface="Arial"/>
                <a:ea typeface="Arial"/>
                <a:cs typeface="Arial"/>
                <a:sym typeface="Arial"/>
              </a:rPr>
              <a:t/>
            </a:r>
            <a:br>
              <a:rPr lang="en-US" sz="4000" b="0" i="0" u="none">
                <a:solidFill>
                  <a:schemeClr val="dk2"/>
                </a:solidFill>
                <a:latin typeface="Arial"/>
                <a:ea typeface="Arial"/>
                <a:cs typeface="Arial"/>
                <a:sym typeface="Arial"/>
              </a:rPr>
            </a:br>
            <a:endParaRPr/>
          </a:p>
        </p:txBody>
      </p:sp>
      <p:sp>
        <p:nvSpPr>
          <p:cNvPr id="228" name="Google Shape;228;p21"/>
          <p:cNvSpPr txBox="1"/>
          <p:nvPr/>
        </p:nvSpPr>
        <p:spPr>
          <a:xfrm>
            <a:off x="539750" y="115887"/>
            <a:ext cx="8137525" cy="396875"/>
          </a:xfrm>
          <a:prstGeom prst="rect">
            <a:avLst/>
          </a:prstGeom>
          <a:noFill/>
          <a:ln>
            <a:noFill/>
          </a:ln>
        </p:spPr>
        <p:txBody>
          <a:bodyPr spcFirstLastPara="1" wrap="square" lIns="91425" tIns="45700" rIns="91425" bIns="45700" anchor="t" anchorCtr="0">
            <a:noAutofit/>
          </a:bodyPr>
          <a:lstStyle/>
          <a:p>
            <a:pPr marL="0" marR="0" lvl="0" indent="0" rtl="0">
              <a:lnSpc>
                <a:spcPct val="100000"/>
              </a:lnSpc>
              <a:spcBef>
                <a:spcPts val="0"/>
              </a:spcBef>
              <a:spcAft>
                <a:spcPts val="0"/>
              </a:spcAft>
              <a:buClr>
                <a:schemeClr val="dk2"/>
              </a:buClr>
              <a:buSzPts val="2000"/>
              <a:buFont typeface="Arial"/>
              <a:buNone/>
            </a:pPr>
            <a:r>
              <a:rPr lang="en-US" sz="2400" b="1" noProof="1" smtClean="0">
                <a:latin typeface="Times New Roman" pitchFamily="18" charset="0"/>
                <a:ea typeface="Arial"/>
                <a:cs typeface="Times New Roman" pitchFamily="18" charset="0"/>
                <a:sym typeface="Arial"/>
              </a:rPr>
              <a:t>3. </a:t>
            </a:r>
            <a:r>
              <a:rPr lang="en-US" sz="2400" b="1" i="0" u="none" noProof="1" smtClean="0">
                <a:latin typeface="Times New Roman" pitchFamily="18" charset="0"/>
                <a:ea typeface="Arial"/>
                <a:cs typeface="Times New Roman" pitchFamily="18" charset="0"/>
                <a:sym typeface="Arial"/>
              </a:rPr>
              <a:t>Магнит өрісінің энергиясы және оның көлемдік тығыздығы</a:t>
            </a:r>
            <a:endParaRPr lang="en-US" sz="2400" noProof="1">
              <a:latin typeface="Times New Roman" pitchFamily="18" charset="0"/>
              <a:cs typeface="Times New Roman" pitchFamily="18" charset="0"/>
            </a:endParaRPr>
          </a:p>
        </p:txBody>
      </p:sp>
      <p:sp>
        <p:nvSpPr>
          <p:cNvPr id="229" name="Google Shape;229;p21"/>
          <p:cNvSpPr txBox="1"/>
          <p:nvPr/>
        </p:nvSpPr>
        <p:spPr>
          <a:xfrm>
            <a:off x="0" y="3019425"/>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1" name="Google Shape;231;p21"/>
          <p:cNvSpPr txBox="1"/>
          <p:nvPr/>
        </p:nvSpPr>
        <p:spPr>
          <a:xfrm>
            <a:off x="0" y="30670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sp>
        <p:nvSpPr>
          <p:cNvPr id="233" name="Google Shape;233;p21"/>
          <p:cNvSpPr txBox="1"/>
          <p:nvPr/>
        </p:nvSpPr>
        <p:spPr>
          <a:xfrm>
            <a:off x="179512" y="1628800"/>
            <a:ext cx="8491537" cy="915987"/>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Arial"/>
              <a:buNone/>
            </a:pPr>
            <a:r>
              <a:rPr lang="en-US" sz="2400" b="0" i="0" u="none" dirty="0" err="1">
                <a:solidFill>
                  <a:schemeClr val="dk1"/>
                </a:solidFill>
                <a:latin typeface="Times New Roman" pitchFamily="18" charset="0"/>
                <a:ea typeface="Arial"/>
                <a:cs typeface="Times New Roman" pitchFamily="18" charset="0"/>
                <a:sym typeface="Arial"/>
              </a:rPr>
              <a:t>Енді</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ұзын</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соленоидтың</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ішіндегі</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біртекті</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магнит</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өрісінің</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энергиясын</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есептейік</a:t>
            </a:r>
            <a:r>
              <a:rPr lang="en-US" sz="2400" b="0" i="0" u="none" dirty="0">
                <a:solidFill>
                  <a:schemeClr val="dk1"/>
                </a:solidFill>
                <a:latin typeface="Times New Roman" pitchFamily="18" charset="0"/>
                <a:ea typeface="Arial"/>
                <a:cs typeface="Times New Roman" pitchFamily="18" charset="0"/>
                <a:sym typeface="Arial"/>
              </a:rPr>
              <a:t>.</a:t>
            </a:r>
            <a:endParaRPr sz="2400" dirty="0">
              <a:latin typeface="Times New Roman" pitchFamily="18" charset="0"/>
              <a:cs typeface="Times New Roman" pitchFamily="18" charset="0"/>
            </a:endParaRPr>
          </a:p>
          <a:p>
            <a:pPr marL="0" marR="0" lvl="0" indent="0" algn="just" rtl="0">
              <a:lnSpc>
                <a:spcPct val="100000"/>
              </a:lnSpc>
              <a:spcBef>
                <a:spcPts val="0"/>
              </a:spcBef>
              <a:spcAft>
                <a:spcPts val="0"/>
              </a:spcAft>
              <a:buClr>
                <a:schemeClr val="dk1"/>
              </a:buClr>
              <a:buSzPts val="1800"/>
              <a:buFont typeface="Arial"/>
              <a:buNone/>
            </a:pPr>
            <a:r>
              <a:rPr lang="en-US" sz="2400" b="0" i="0" u="none" dirty="0">
                <a:solidFill>
                  <a:schemeClr val="dk1"/>
                </a:solidFill>
                <a:latin typeface="Times New Roman" pitchFamily="18" charset="0"/>
                <a:ea typeface="Arial"/>
                <a:cs typeface="Times New Roman" pitchFamily="18" charset="0"/>
                <a:sym typeface="Arial"/>
              </a:rPr>
              <a:t>L = μμ</a:t>
            </a:r>
            <a:r>
              <a:rPr lang="en-US" sz="2400" b="0" i="0" u="none" baseline="-25000" dirty="0">
                <a:solidFill>
                  <a:schemeClr val="dk1"/>
                </a:solidFill>
                <a:latin typeface="Times New Roman" pitchFamily="18" charset="0"/>
                <a:ea typeface="Arial"/>
                <a:cs typeface="Times New Roman" pitchFamily="18" charset="0"/>
                <a:sym typeface="Arial"/>
              </a:rPr>
              <a:t>0</a:t>
            </a:r>
            <a:r>
              <a:rPr lang="en-US" sz="2400" b="0" i="0" u="none" dirty="0">
                <a:solidFill>
                  <a:schemeClr val="dk1"/>
                </a:solidFill>
                <a:latin typeface="Times New Roman" pitchFamily="18" charset="0"/>
                <a:ea typeface="Arial"/>
                <a:cs typeface="Times New Roman" pitchFamily="18" charset="0"/>
                <a:sym typeface="Arial"/>
              </a:rPr>
              <a:t>n</a:t>
            </a:r>
            <a:r>
              <a:rPr lang="en-US" sz="2400" b="0" i="0" u="none" baseline="30000" dirty="0">
                <a:solidFill>
                  <a:schemeClr val="dk1"/>
                </a:solidFill>
                <a:latin typeface="Times New Roman" pitchFamily="18" charset="0"/>
                <a:ea typeface="Arial"/>
                <a:cs typeface="Times New Roman" pitchFamily="18" charset="0"/>
                <a:sym typeface="Arial"/>
              </a:rPr>
              <a:t>2</a:t>
            </a:r>
            <a:r>
              <a:rPr lang="en-US" sz="2400" b="0" i="0" u="none" dirty="0">
                <a:solidFill>
                  <a:schemeClr val="dk1"/>
                </a:solidFill>
                <a:latin typeface="Times New Roman" pitchFamily="18" charset="0"/>
                <a:ea typeface="Arial"/>
                <a:cs typeface="Times New Roman" pitchFamily="18" charset="0"/>
                <a:sym typeface="Arial"/>
              </a:rPr>
              <a:t>V,   B =μμ</a:t>
            </a:r>
            <a:r>
              <a:rPr lang="en-US" sz="2400" b="0" i="0" u="none" baseline="-25000" dirty="0">
                <a:solidFill>
                  <a:schemeClr val="dk1"/>
                </a:solidFill>
                <a:latin typeface="Times New Roman" pitchFamily="18" charset="0"/>
                <a:ea typeface="Arial"/>
                <a:cs typeface="Times New Roman" pitchFamily="18" charset="0"/>
                <a:sym typeface="Arial"/>
              </a:rPr>
              <a:t>0</a:t>
            </a:r>
            <a:r>
              <a:rPr lang="en-US" sz="2400" b="0" i="0" u="none" dirty="0">
                <a:solidFill>
                  <a:schemeClr val="dk1"/>
                </a:solidFill>
                <a:latin typeface="Times New Roman" pitchFamily="18" charset="0"/>
                <a:ea typeface="Arial"/>
                <a:cs typeface="Times New Roman" pitchFamily="18" charset="0"/>
                <a:sym typeface="Arial"/>
              </a:rPr>
              <a:t>Н,     Н = </a:t>
            </a:r>
            <a:r>
              <a:rPr lang="en-US" sz="2400" b="0" i="0" u="none" dirty="0" err="1">
                <a:solidFill>
                  <a:schemeClr val="dk1"/>
                </a:solidFill>
                <a:latin typeface="Times New Roman" pitchFamily="18" charset="0"/>
                <a:ea typeface="Arial"/>
                <a:cs typeface="Times New Roman" pitchFamily="18" charset="0"/>
                <a:sym typeface="Arial"/>
              </a:rPr>
              <a:t>nІ</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екені</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белгілі</a:t>
            </a:r>
            <a:r>
              <a:rPr lang="en-US" sz="2400" b="0" i="0" u="none" dirty="0">
                <a:solidFill>
                  <a:schemeClr val="dk1"/>
                </a:solidFill>
                <a:latin typeface="Times New Roman" pitchFamily="18" charset="0"/>
                <a:ea typeface="Arial"/>
                <a:cs typeface="Times New Roman" pitchFamily="18" charset="0"/>
                <a:sym typeface="Arial"/>
              </a:rPr>
              <a:t>. L </a:t>
            </a:r>
            <a:r>
              <a:rPr lang="en-US" sz="2400" b="0" i="0" u="none" dirty="0" err="1">
                <a:solidFill>
                  <a:schemeClr val="dk1"/>
                </a:solidFill>
                <a:latin typeface="Times New Roman" pitchFamily="18" charset="0"/>
                <a:ea typeface="Arial"/>
                <a:cs typeface="Times New Roman" pitchFamily="18" charset="0"/>
                <a:sym typeface="Arial"/>
              </a:rPr>
              <a:t>мен</a:t>
            </a:r>
            <a:r>
              <a:rPr lang="en-US" sz="2400" b="0" i="0" u="none" dirty="0">
                <a:solidFill>
                  <a:schemeClr val="dk1"/>
                </a:solidFill>
                <a:latin typeface="Times New Roman" pitchFamily="18" charset="0"/>
                <a:ea typeface="Arial"/>
                <a:cs typeface="Times New Roman" pitchFamily="18" charset="0"/>
                <a:sym typeface="Arial"/>
              </a:rPr>
              <a:t> І-</a:t>
            </a:r>
            <a:r>
              <a:rPr lang="en-US" sz="2400" b="0" i="0" u="none" dirty="0" err="1">
                <a:solidFill>
                  <a:schemeClr val="dk1"/>
                </a:solidFill>
                <a:latin typeface="Times New Roman" pitchFamily="18" charset="0"/>
                <a:ea typeface="Arial"/>
                <a:cs typeface="Times New Roman" pitchFamily="18" charset="0"/>
                <a:sym typeface="Arial"/>
              </a:rPr>
              <a:t>дің</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smtClean="0">
                <a:solidFill>
                  <a:schemeClr val="dk1"/>
                </a:solidFill>
                <a:latin typeface="Times New Roman" pitchFamily="18" charset="0"/>
                <a:ea typeface="Arial"/>
                <a:cs typeface="Times New Roman" pitchFamily="18" charset="0"/>
                <a:sym typeface="Arial"/>
              </a:rPr>
              <a:t>мәндерін</a:t>
            </a:r>
            <a:r>
              <a:rPr lang="kk-KZ" sz="2400" dirty="0" smtClean="0">
                <a:solidFill>
                  <a:schemeClr val="dk1"/>
                </a:solidFill>
                <a:latin typeface="Times New Roman" pitchFamily="18" charset="0"/>
                <a:ea typeface="Arial"/>
                <a:cs typeface="Times New Roman" pitchFamily="18" charset="0"/>
                <a:sym typeface="Arial"/>
              </a:rPr>
              <a:t> </a:t>
            </a:r>
            <a:r>
              <a:rPr lang="en-US" sz="2400" b="0" i="0" u="none" dirty="0" err="1" smtClean="0">
                <a:solidFill>
                  <a:schemeClr val="dk1"/>
                </a:solidFill>
                <a:latin typeface="Times New Roman" pitchFamily="18" charset="0"/>
                <a:ea typeface="Arial"/>
                <a:cs typeface="Times New Roman" pitchFamily="18" charset="0"/>
                <a:sym typeface="Arial"/>
              </a:rPr>
              <a:t>қоятын</a:t>
            </a:r>
            <a:r>
              <a:rPr lang="en-US" sz="2400" b="0" i="0" u="none" dirty="0" smtClean="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болсақ</a:t>
            </a:r>
            <a:r>
              <a:rPr lang="en-US" sz="2400" b="0" i="0" u="none" dirty="0">
                <a:solidFill>
                  <a:schemeClr val="dk1"/>
                </a:solidFill>
                <a:latin typeface="Times New Roman" pitchFamily="18" charset="0"/>
                <a:ea typeface="Arial"/>
                <a:cs typeface="Times New Roman" pitchFamily="18" charset="0"/>
                <a:sym typeface="Arial"/>
              </a:rPr>
              <a:t>:</a:t>
            </a:r>
            <a:endParaRPr sz="2400" dirty="0">
              <a:latin typeface="Times New Roman" pitchFamily="18" charset="0"/>
              <a:cs typeface="Times New Roman" pitchFamily="18" charset="0"/>
            </a:endParaRPr>
          </a:p>
        </p:txBody>
      </p:sp>
      <p:sp>
        <p:nvSpPr>
          <p:cNvPr id="234" name="Google Shape;234;p21"/>
          <p:cNvSpPr txBox="1"/>
          <p:nvPr/>
        </p:nvSpPr>
        <p:spPr>
          <a:xfrm>
            <a:off x="0" y="30432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35" name="Google Shape;235;p21"/>
          <p:cNvPicPr preferRelativeResize="0"/>
          <p:nvPr/>
        </p:nvPicPr>
        <p:blipFill rotWithShape="1">
          <a:blip r:embed="rId3" cstate="print">
            <a:alphaModFix/>
          </a:blip>
          <a:srcRect r="17132" b="5282"/>
          <a:stretch/>
        </p:blipFill>
        <p:spPr>
          <a:xfrm>
            <a:off x="2267744" y="3140968"/>
            <a:ext cx="4104456" cy="648072"/>
          </a:xfrm>
          <a:prstGeom prst="rect">
            <a:avLst/>
          </a:prstGeom>
          <a:noFill/>
          <a:ln>
            <a:noFill/>
          </a:ln>
        </p:spPr>
      </p:pic>
      <p:sp>
        <p:nvSpPr>
          <p:cNvPr id="236" name="Google Shape;236;p21"/>
          <p:cNvSpPr txBox="1"/>
          <p:nvPr/>
        </p:nvSpPr>
        <p:spPr>
          <a:xfrm>
            <a:off x="0" y="3509962"/>
            <a:ext cx="113665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a:t>
            </a:r>
            <a:r>
              <a:rPr lang="en-US" sz="1100" b="0" i="0" u="none">
                <a:solidFill>
                  <a:schemeClr val="dk1"/>
                </a:solidFill>
                <a:latin typeface="Arimo"/>
                <a:ea typeface="Arimo"/>
                <a:cs typeface="Arimo"/>
                <a:sym typeface="Arimo"/>
              </a:rPr>
              <a:t> </a:t>
            </a:r>
            <a:endParaRPr/>
          </a:p>
        </p:txBody>
      </p:sp>
      <p:sp>
        <p:nvSpPr>
          <p:cNvPr id="237" name="Google Shape;237;p21"/>
          <p:cNvSpPr txBox="1"/>
          <p:nvPr/>
        </p:nvSpPr>
        <p:spPr>
          <a:xfrm>
            <a:off x="251520" y="3933056"/>
            <a:ext cx="7872412" cy="11906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Clr>
                <a:schemeClr val="dk1"/>
              </a:buClr>
              <a:buSzPts val="1800"/>
              <a:buFont typeface="Arial"/>
              <a:buNone/>
            </a:pPr>
            <a:endParaRPr lang="kk-KZ" sz="2400" b="0" i="0" u="none" dirty="0" smtClean="0">
              <a:solidFill>
                <a:schemeClr val="dk1"/>
              </a:solidFill>
              <a:latin typeface="Times New Roman" pitchFamily="18" charset="0"/>
              <a:ea typeface="Arial"/>
              <a:cs typeface="Times New Roman" pitchFamily="18" charset="0"/>
              <a:sym typeface="Arial"/>
            </a:endParaRPr>
          </a:p>
          <a:p>
            <a:pPr marL="0" marR="0" lvl="0" indent="0" algn="just" rtl="0">
              <a:lnSpc>
                <a:spcPct val="100000"/>
              </a:lnSpc>
              <a:spcBef>
                <a:spcPts val="0"/>
              </a:spcBef>
              <a:spcAft>
                <a:spcPts val="0"/>
              </a:spcAft>
              <a:buClr>
                <a:schemeClr val="dk1"/>
              </a:buClr>
              <a:buSzPts val="1800"/>
              <a:buFont typeface="Arial"/>
              <a:buNone/>
            </a:pPr>
            <a:r>
              <a:rPr lang="en-US" sz="2400" b="0" i="0" u="none" dirty="0" err="1" smtClean="0">
                <a:solidFill>
                  <a:schemeClr val="dk1"/>
                </a:solidFill>
                <a:latin typeface="Times New Roman" pitchFamily="18" charset="0"/>
                <a:ea typeface="Arial"/>
                <a:cs typeface="Times New Roman" pitchFamily="18" charset="0"/>
                <a:sym typeface="Arial"/>
              </a:rPr>
              <a:t>мұндағы</a:t>
            </a:r>
            <a:r>
              <a:rPr lang="en-US" sz="2400" b="0" i="0" u="none" dirty="0" smtClean="0">
                <a:solidFill>
                  <a:schemeClr val="dk1"/>
                </a:solidFill>
                <a:latin typeface="Times New Roman" pitchFamily="18" charset="0"/>
                <a:ea typeface="Arial"/>
                <a:cs typeface="Times New Roman" pitchFamily="18" charset="0"/>
                <a:sym typeface="Arial"/>
              </a:rPr>
              <a:t>  </a:t>
            </a:r>
            <a:r>
              <a:rPr lang="en-US" sz="2400" b="0" i="0" u="none" dirty="0">
                <a:solidFill>
                  <a:schemeClr val="dk1"/>
                </a:solidFill>
                <a:latin typeface="Times New Roman" pitchFamily="18" charset="0"/>
                <a:ea typeface="Arial"/>
                <a:cs typeface="Times New Roman" pitchFamily="18" charset="0"/>
                <a:sym typeface="Arial"/>
              </a:rPr>
              <a:t>V = </a:t>
            </a:r>
            <a:r>
              <a:rPr lang="en-US" sz="2400" b="0" i="0" u="none" dirty="0" err="1">
                <a:solidFill>
                  <a:schemeClr val="dk1"/>
                </a:solidFill>
                <a:latin typeface="Times New Roman" pitchFamily="18" charset="0"/>
                <a:ea typeface="Arial"/>
                <a:cs typeface="Times New Roman" pitchFamily="18" charset="0"/>
                <a:sym typeface="Arial"/>
              </a:rPr>
              <a:t>S</a:t>
            </a:r>
            <a:r>
              <a:rPr lang="en-US" sz="2400" b="0" i="1" u="none" dirty="0" err="1">
                <a:solidFill>
                  <a:schemeClr val="dk1"/>
                </a:solidFill>
                <a:latin typeface="Times New Roman" pitchFamily="18" charset="0"/>
                <a:ea typeface="Arial"/>
                <a:cs typeface="Times New Roman" pitchFamily="18" charset="0"/>
                <a:sym typeface="Arial"/>
              </a:rPr>
              <a:t>l</a:t>
            </a:r>
            <a:r>
              <a:rPr lang="en-US" sz="2400" b="0" i="0" u="none" dirty="0">
                <a:solidFill>
                  <a:schemeClr val="dk1"/>
                </a:solidFill>
                <a:latin typeface="Times New Roman" pitchFamily="18" charset="0"/>
                <a:ea typeface="Arial"/>
                <a:cs typeface="Times New Roman" pitchFamily="18" charset="0"/>
                <a:sym typeface="Arial"/>
              </a:rPr>
              <a:t> – </a:t>
            </a:r>
            <a:r>
              <a:rPr lang="en-US" sz="2400" b="0" i="0" u="none" dirty="0" err="1">
                <a:solidFill>
                  <a:schemeClr val="dk1"/>
                </a:solidFill>
                <a:latin typeface="Times New Roman" pitchFamily="18" charset="0"/>
                <a:ea typeface="Arial"/>
                <a:cs typeface="Times New Roman" pitchFamily="18" charset="0"/>
                <a:sym typeface="Arial"/>
              </a:rPr>
              <a:t>соленоид</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көлемі</a:t>
            </a:r>
            <a:r>
              <a:rPr lang="en-US" sz="2400" b="0" i="0" u="none" dirty="0">
                <a:solidFill>
                  <a:schemeClr val="dk1"/>
                </a:solidFill>
                <a:latin typeface="Times New Roman" pitchFamily="18" charset="0"/>
                <a:ea typeface="Arial"/>
                <a:cs typeface="Times New Roman" pitchFamily="18" charset="0"/>
                <a:sym typeface="Arial"/>
              </a:rPr>
              <a:t>.</a:t>
            </a:r>
            <a:endParaRPr sz="2400" dirty="0">
              <a:latin typeface="Times New Roman" pitchFamily="18" charset="0"/>
              <a:cs typeface="Times New Roman" pitchFamily="18" charset="0"/>
            </a:endParaRPr>
          </a:p>
          <a:p>
            <a:pPr marL="0" marR="0" lvl="0" indent="0" algn="just" rtl="0">
              <a:lnSpc>
                <a:spcPct val="100000"/>
              </a:lnSpc>
              <a:spcBef>
                <a:spcPts val="0"/>
              </a:spcBef>
              <a:spcAft>
                <a:spcPts val="0"/>
              </a:spcAft>
              <a:buClr>
                <a:schemeClr val="dk1"/>
              </a:buClr>
              <a:buSzPts val="1800"/>
              <a:buFont typeface="Arial"/>
              <a:buNone/>
            </a:pPr>
            <a:r>
              <a:rPr lang="en-US" sz="2400" b="0" i="0" u="none" dirty="0" err="1">
                <a:solidFill>
                  <a:schemeClr val="dk1"/>
                </a:solidFill>
                <a:latin typeface="Times New Roman" pitchFamily="18" charset="0"/>
                <a:ea typeface="Arial"/>
                <a:cs typeface="Times New Roman" pitchFamily="18" charset="0"/>
                <a:sym typeface="Arial"/>
              </a:rPr>
              <a:t>Энергия</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соленоид</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ішіне</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топтасқан</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және</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тұрақты</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көлемдік</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тығыздықпен</a:t>
            </a:r>
            <a:r>
              <a:rPr lang="en-US" sz="2400" b="0" i="0" u="none" dirty="0">
                <a:solidFill>
                  <a:schemeClr val="dk1"/>
                </a:solidFill>
                <a:latin typeface="Times New Roman" pitchFamily="18" charset="0"/>
                <a:ea typeface="Arial"/>
                <a:cs typeface="Times New Roman" pitchFamily="18" charset="0"/>
                <a:sym typeface="Arial"/>
              </a:rPr>
              <a:t> </a:t>
            </a:r>
            <a:endParaRPr sz="2400" dirty="0">
              <a:latin typeface="Times New Roman" pitchFamily="18" charset="0"/>
              <a:cs typeface="Times New Roman" pitchFamily="18" charset="0"/>
            </a:endParaRPr>
          </a:p>
          <a:p>
            <a:pPr marL="0" marR="0" lvl="0" indent="0" algn="just" rtl="0">
              <a:lnSpc>
                <a:spcPct val="100000"/>
              </a:lnSpc>
              <a:spcBef>
                <a:spcPts val="0"/>
              </a:spcBef>
              <a:spcAft>
                <a:spcPts val="0"/>
              </a:spcAft>
              <a:buClr>
                <a:schemeClr val="dk1"/>
              </a:buClr>
              <a:buSzPts val="1800"/>
              <a:buFont typeface="Arial"/>
              <a:buNone/>
            </a:pPr>
            <a:r>
              <a:rPr lang="en-US" sz="2400" b="0" i="0" u="none" dirty="0">
                <a:solidFill>
                  <a:schemeClr val="dk1"/>
                </a:solidFill>
                <a:latin typeface="Times New Roman" pitchFamily="18" charset="0"/>
                <a:ea typeface="Arial"/>
                <a:cs typeface="Times New Roman" pitchFamily="18" charset="0"/>
                <a:sym typeface="Arial"/>
              </a:rPr>
              <a:t>	</a:t>
            </a:r>
            <a:endParaRPr sz="2400" dirty="0">
              <a:latin typeface="Times New Roman" pitchFamily="18" charset="0"/>
              <a:cs typeface="Times New Roman" pitchFamily="18" charset="0"/>
            </a:endParaRPr>
          </a:p>
          <a:p>
            <a:pPr marL="0" marR="0" lvl="0" indent="0" algn="just" rtl="0">
              <a:lnSpc>
                <a:spcPct val="100000"/>
              </a:lnSpc>
              <a:spcBef>
                <a:spcPts val="0"/>
              </a:spcBef>
              <a:spcAft>
                <a:spcPts val="0"/>
              </a:spcAft>
              <a:buClr>
                <a:schemeClr val="dk1"/>
              </a:buClr>
              <a:buSzPts val="1800"/>
              <a:buFont typeface="Arial"/>
              <a:buNone/>
            </a:pP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таралған</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болады</a:t>
            </a:r>
            <a:r>
              <a:rPr lang="en-US" sz="2400" b="0" i="0" u="none" dirty="0">
                <a:solidFill>
                  <a:schemeClr val="dk1"/>
                </a:solidFill>
                <a:latin typeface="Times New Roman" pitchFamily="18" charset="0"/>
                <a:ea typeface="Arial"/>
                <a:cs typeface="Times New Roman" pitchFamily="18" charset="0"/>
                <a:sym typeface="Arial"/>
              </a:rPr>
              <a:t>. </a:t>
            </a:r>
            <a:r>
              <a:rPr lang="en-US" sz="2400" b="0" i="0" u="none" dirty="0" err="1">
                <a:solidFill>
                  <a:schemeClr val="dk1"/>
                </a:solidFill>
                <a:latin typeface="Times New Roman" pitchFamily="18" charset="0"/>
                <a:ea typeface="Arial"/>
                <a:cs typeface="Times New Roman" pitchFamily="18" charset="0"/>
                <a:sym typeface="Arial"/>
              </a:rPr>
              <a:t>Сонымен</a:t>
            </a:r>
            <a:r>
              <a:rPr lang="en-US" sz="2400" b="0" i="0" u="none" dirty="0">
                <a:solidFill>
                  <a:schemeClr val="dk1"/>
                </a:solidFill>
                <a:latin typeface="Times New Roman" pitchFamily="18" charset="0"/>
                <a:ea typeface="Arial"/>
                <a:cs typeface="Times New Roman" pitchFamily="18" charset="0"/>
                <a:sym typeface="Arial"/>
              </a:rPr>
              <a:t>,</a:t>
            </a:r>
            <a:r>
              <a:rPr lang="en-US" sz="2400" b="0" i="0" u="none" dirty="0">
                <a:solidFill>
                  <a:schemeClr val="dk1"/>
                </a:solidFill>
                <a:latin typeface="Times New Roman" pitchFamily="18" charset="0"/>
                <a:ea typeface="Arimo"/>
                <a:cs typeface="Times New Roman" pitchFamily="18" charset="0"/>
                <a:sym typeface="Arimo"/>
              </a:rPr>
              <a:t> </a:t>
            </a:r>
            <a:endParaRPr sz="2400" dirty="0">
              <a:latin typeface="Times New Roman" pitchFamily="18" charset="0"/>
              <a:cs typeface="Times New Roman" pitchFamily="18" charset="0"/>
            </a:endParaRPr>
          </a:p>
        </p:txBody>
      </p:sp>
      <p:sp>
        <p:nvSpPr>
          <p:cNvPr id="238" name="Google Shape;238;p21"/>
          <p:cNvSpPr txBox="1"/>
          <p:nvPr/>
        </p:nvSpPr>
        <p:spPr>
          <a:xfrm>
            <a:off x="0" y="30527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39" name="Google Shape;239;p21"/>
          <p:cNvPicPr preferRelativeResize="0"/>
          <p:nvPr/>
        </p:nvPicPr>
        <p:blipFill rotWithShape="1">
          <a:blip r:embed="rId4" cstate="print">
            <a:alphaModFix/>
          </a:blip>
          <a:srcRect/>
          <a:stretch/>
        </p:blipFill>
        <p:spPr>
          <a:xfrm>
            <a:off x="395536" y="5013176"/>
            <a:ext cx="719137" cy="614362"/>
          </a:xfrm>
          <a:prstGeom prst="rect">
            <a:avLst/>
          </a:prstGeom>
          <a:noFill/>
          <a:ln>
            <a:noFill/>
          </a:ln>
        </p:spPr>
      </p:pic>
      <p:sp>
        <p:nvSpPr>
          <p:cNvPr id="240" name="Google Shape;240;p21"/>
          <p:cNvSpPr txBox="1"/>
          <p:nvPr/>
        </p:nvSpPr>
        <p:spPr>
          <a:xfrm>
            <a:off x="0" y="3500437"/>
            <a:ext cx="266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 </a:t>
            </a:r>
            <a:r>
              <a:rPr lang="en-US" sz="1100" b="0" i="0" u="none">
                <a:solidFill>
                  <a:schemeClr val="dk1"/>
                </a:solidFill>
                <a:latin typeface="Arimo"/>
                <a:ea typeface="Arimo"/>
                <a:cs typeface="Arimo"/>
                <a:sym typeface="Arimo"/>
              </a:rPr>
              <a:t> </a:t>
            </a:r>
            <a:endParaRPr/>
          </a:p>
        </p:txBody>
      </p:sp>
      <p:sp>
        <p:nvSpPr>
          <p:cNvPr id="241" name="Google Shape;241;p21"/>
          <p:cNvSpPr txBox="1"/>
          <p:nvPr/>
        </p:nvSpPr>
        <p:spPr>
          <a:xfrm>
            <a:off x="0" y="30289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242" name="Google Shape;242;p21"/>
          <p:cNvPicPr preferRelativeResize="0"/>
          <p:nvPr/>
        </p:nvPicPr>
        <p:blipFill rotWithShape="1">
          <a:blip r:embed="rId5" cstate="print">
            <a:alphaModFix/>
          </a:blip>
          <a:srcRect r="35461" b="745"/>
          <a:stretch/>
        </p:blipFill>
        <p:spPr>
          <a:xfrm>
            <a:off x="2699792" y="5733256"/>
            <a:ext cx="3312368" cy="720080"/>
          </a:xfrm>
          <a:prstGeom prst="rect">
            <a:avLst/>
          </a:prstGeom>
          <a:noFill/>
          <a:ln w="9525" cap="flat" cmpd="sng">
            <a:solidFill>
              <a:srgbClr val="0000FF"/>
            </a:solidFill>
            <a:prstDash val="solid"/>
            <a:miter lim="800000"/>
            <a:headEnd type="none" w="sm" len="sm"/>
            <a:tailEnd type="none" w="sm" len="sm"/>
          </a:ln>
        </p:spPr>
      </p:pic>
      <p:sp>
        <p:nvSpPr>
          <p:cNvPr id="243" name="Google Shape;243;p21"/>
          <p:cNvSpPr txBox="1"/>
          <p:nvPr/>
        </p:nvSpPr>
        <p:spPr>
          <a:xfrm>
            <a:off x="0" y="3524250"/>
            <a:ext cx="266700" cy="3048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1400"/>
              <a:buFont typeface="Times New Roman"/>
              <a:buNone/>
            </a:pPr>
            <a:r>
              <a:rPr lang="en-US" sz="1400" b="0" i="0" u="none">
                <a:solidFill>
                  <a:schemeClr val="dk1"/>
                </a:solidFill>
                <a:latin typeface="Times New Roman"/>
                <a:ea typeface="Times New Roman"/>
                <a:cs typeface="Times New Roman"/>
                <a:sym typeface="Times New Roman"/>
              </a:rPr>
              <a:t>.</a:t>
            </a:r>
            <a:r>
              <a:rPr lang="en-US" sz="1100" b="0" i="0" u="none">
                <a:solidFill>
                  <a:schemeClr val="dk1"/>
                </a:solidFill>
                <a:latin typeface="Arimo"/>
                <a:ea typeface="Arimo"/>
                <a:cs typeface="Arimo"/>
                <a:sym typeface="Arimo"/>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Багетная рамка 12"/>
          <p:cNvSpPr/>
          <p:nvPr/>
        </p:nvSpPr>
        <p:spPr>
          <a:xfrm>
            <a:off x="2627784" y="188640"/>
            <a:ext cx="4104456" cy="792088"/>
          </a:xfrm>
          <a:prstGeom prst="bevel">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800" b="1" dirty="0" smtClean="0">
                <a:solidFill>
                  <a:schemeClr val="tx1"/>
                </a:solidFill>
                <a:effectLst>
                  <a:glow rad="63500">
                    <a:schemeClr val="accent1">
                      <a:satMod val="175000"/>
                      <a:alpha val="40000"/>
                    </a:schemeClr>
                  </a:glow>
                </a:effectLst>
                <a:latin typeface="Times New Roman" pitchFamily="18" charset="0"/>
                <a:cs typeface="Times New Roman" pitchFamily="18" charset="0"/>
              </a:rPr>
              <a:t>Жоспары:</a:t>
            </a:r>
            <a:endParaRPr lang="ru-RU" sz="2800" b="1" dirty="0">
              <a:solidFill>
                <a:schemeClr val="tx1"/>
              </a:solidFill>
              <a:effectLst>
                <a:glow rad="63500">
                  <a:schemeClr val="accent1">
                    <a:satMod val="175000"/>
                    <a:alpha val="40000"/>
                  </a:schemeClr>
                </a:glow>
              </a:effectLst>
              <a:latin typeface="Times New Roman" pitchFamily="18" charset="0"/>
              <a:cs typeface="Times New Roman" pitchFamily="18" charset="0"/>
            </a:endParaRPr>
          </a:p>
        </p:txBody>
      </p:sp>
      <p:sp>
        <p:nvSpPr>
          <p:cNvPr id="8" name="Вертикальный свиток 7"/>
          <p:cNvSpPr/>
          <p:nvPr/>
        </p:nvSpPr>
        <p:spPr>
          <a:xfrm>
            <a:off x="899592" y="1268760"/>
            <a:ext cx="7488832" cy="4608512"/>
          </a:xfrm>
          <a:prstGeom prst="verticalScroll">
            <a:avLst/>
          </a:prstGeom>
          <a:solidFill>
            <a:schemeClr val="accent5">
              <a:lumMod val="20000"/>
              <a:lumOff val="80000"/>
            </a:schemeClr>
          </a:solidFill>
          <a:effectLst>
            <a:glow rad="101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AutoNum type="arabicPeriod"/>
            </a:pPr>
            <a:r>
              <a:rPr lang="kk-KZ" sz="3200" dirty="0" smtClean="0">
                <a:solidFill>
                  <a:schemeClr val="tx1"/>
                </a:solidFill>
              </a:rPr>
              <a:t>Фарадей заңы. Ленц заңы</a:t>
            </a:r>
          </a:p>
          <a:p>
            <a:pPr marL="457200" indent="-457200">
              <a:buAutoNum type="arabicPeriod"/>
            </a:pPr>
            <a:r>
              <a:rPr lang="kk-KZ" sz="3200" dirty="0" smtClean="0">
                <a:solidFill>
                  <a:schemeClr val="tx1"/>
                </a:solidFill>
              </a:rPr>
              <a:t>Өздік индукция құбылысы</a:t>
            </a:r>
          </a:p>
          <a:p>
            <a:pPr marL="457200" indent="-457200">
              <a:buAutoNum type="arabicPeriod"/>
            </a:pPr>
            <a:r>
              <a:rPr lang="kk-KZ" sz="3200" dirty="0" smtClean="0">
                <a:solidFill>
                  <a:schemeClr val="tx1"/>
                </a:solidFill>
              </a:rPr>
              <a:t>Магнит өрісінің энергиясы және оның көлемдік тығыздығы </a:t>
            </a:r>
            <a:endParaRPr lang="kk-KZ" sz="3200" b="1" i="1" dirty="0">
              <a:solidFill>
                <a:schemeClr val="tx1"/>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algn="just">
              <a:defRPr/>
            </a:pPr>
            <a:r>
              <a:rPr lang="kk-KZ" dirty="0" smtClean="0">
                <a:latin typeface="Times New Roman" pitchFamily="18" charset="0"/>
                <a:cs typeface="Times New Roman" pitchFamily="18" charset="0"/>
              </a:rPr>
              <a:t>Дат физигі Эрстед, тогы бар өткізгіштер магнит өрісін туғызатынын дәлелдеді. Ал керісінше, магнит өрісі электр тогын тудыра ала ма деген сұрақты ағылшын физигі Фарадей алдына қойып, оған 1831 жылы тәжірибелер арқылы жауап берді.</a:t>
            </a:r>
            <a:endParaRPr lang="ru-RU" dirty="0">
              <a:latin typeface="Times New Roman" pitchFamily="18" charset="0"/>
              <a:cs typeface="Times New Roman" pitchFamily="18" charset="0"/>
            </a:endParaRPr>
          </a:p>
        </p:txBody>
      </p:sp>
      <p:sp>
        <p:nvSpPr>
          <p:cNvPr id="5" name="TextBox 4"/>
          <p:cNvSpPr txBox="1"/>
          <p:nvPr/>
        </p:nvSpPr>
        <p:spPr>
          <a:xfrm>
            <a:off x="539552" y="332656"/>
            <a:ext cx="7344816"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Фарадей тәжірибесінің ашылу тарихы </a:t>
            </a:r>
            <a:endParaRPr lang="ru-RU" sz="2800" b="1" dirty="0">
              <a:latin typeface="Times New Roman" pitchFamily="18" charset="0"/>
              <a:cs typeface="Times New Roman" pitchFamily="18" charset="0"/>
            </a:endParaRPr>
          </a:p>
        </p:txBody>
      </p:sp>
      <p:pic>
        <p:nvPicPr>
          <p:cNvPr id="8" name="Рисунок 7" descr="163578.jpg"/>
          <p:cNvPicPr>
            <a:picLocks noChangeAspect="1"/>
          </p:cNvPicPr>
          <p:nvPr/>
        </p:nvPicPr>
        <p:blipFill>
          <a:blip r:embed="rId2" cstate="print"/>
          <a:stretch>
            <a:fillRect/>
          </a:stretch>
        </p:blipFill>
        <p:spPr>
          <a:xfrm>
            <a:off x="611560" y="3645024"/>
            <a:ext cx="3528392" cy="2592288"/>
          </a:xfrm>
          <a:prstGeom prst="rect">
            <a:avLst/>
          </a:prstGeom>
        </p:spPr>
      </p:pic>
      <p:pic>
        <p:nvPicPr>
          <p:cNvPr id="9" name="Рисунок 8" descr="image003_19.png"/>
          <p:cNvPicPr>
            <a:picLocks noChangeAspect="1"/>
          </p:cNvPicPr>
          <p:nvPr/>
        </p:nvPicPr>
        <p:blipFill>
          <a:blip r:embed="rId3" cstate="print"/>
          <a:stretch>
            <a:fillRect/>
          </a:stretch>
        </p:blipFill>
        <p:spPr>
          <a:xfrm>
            <a:off x="4644008" y="3645024"/>
            <a:ext cx="2952328" cy="2592288"/>
          </a:xfrm>
          <a:prstGeom prst="rect">
            <a:avLst/>
          </a:prstGeom>
          <a:ln>
            <a:solidFill>
              <a:schemeClr val="accent1">
                <a:lumMod val="75000"/>
              </a:schemeClr>
            </a:solidFill>
          </a:ln>
        </p:spPr>
      </p:pic>
    </p:spTree>
    <p:extLst>
      <p:ext uri="{BB962C8B-B14F-4D97-AF65-F5344CB8AC3E}">
        <p14:creationId xmlns:p14="http://schemas.microsoft.com/office/powerpoint/2010/main" val="42713662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algn="just">
              <a:defRPr/>
            </a:pPr>
            <a:r>
              <a:rPr lang="kk-KZ" dirty="0" smtClean="0"/>
              <a:t>Егер гальванометрмен жалғанған соленоидқа тұрақты магнит жіберсе, онда магнит қозғалған жағдайда гальванометр бағдаршасы ауытқиды. </a:t>
            </a:r>
          </a:p>
          <a:p>
            <a:pPr algn="just">
              <a:defRPr/>
            </a:pPr>
            <a:r>
              <a:rPr lang="kk-KZ" dirty="0" smtClean="0"/>
              <a:t>Ал  магнит тоқтаса, онда гальванометр бағдаршасы нөлдік қалыпқа келеді. </a:t>
            </a:r>
          </a:p>
          <a:p>
            <a:endParaRPr lang="ru-RU" dirty="0"/>
          </a:p>
        </p:txBody>
      </p:sp>
      <p:sp>
        <p:nvSpPr>
          <p:cNvPr id="5" name="TextBox 4"/>
          <p:cNvSpPr txBox="1"/>
          <p:nvPr/>
        </p:nvSpPr>
        <p:spPr>
          <a:xfrm>
            <a:off x="539552" y="260648"/>
            <a:ext cx="7344816"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1. Фарадей заңы. Ленц ережесі</a:t>
            </a:r>
            <a:endParaRPr lang="ru-RU" sz="2800" b="1" dirty="0">
              <a:latin typeface="Times New Roman" pitchFamily="18" charset="0"/>
              <a:cs typeface="Times New Roman" pitchFamily="18" charset="0"/>
            </a:endParaRPr>
          </a:p>
        </p:txBody>
      </p:sp>
      <p:pic>
        <p:nvPicPr>
          <p:cNvPr id="6" name="Picture 9" descr="3"/>
          <p:cNvPicPr>
            <a:picLocks noChangeAspect="1" noChangeArrowheads="1"/>
          </p:cNvPicPr>
          <p:nvPr/>
        </p:nvPicPr>
        <p:blipFill>
          <a:blip r:embed="rId2" cstate="print">
            <a:lum bright="30000"/>
          </a:blip>
          <a:srcRect/>
          <a:stretch>
            <a:fillRect/>
          </a:stretch>
        </p:blipFill>
        <p:spPr>
          <a:xfrm>
            <a:off x="755576" y="3933056"/>
            <a:ext cx="3096344" cy="2088232"/>
          </a:xfrm>
          <a:prstGeom prst="rect">
            <a:avLst/>
          </a:prstGeom>
          <a:noFill/>
        </p:spPr>
      </p:pic>
      <p:pic>
        <p:nvPicPr>
          <p:cNvPr id="7" name="Picture 4" descr="5"/>
          <p:cNvPicPr>
            <a:picLocks noChangeAspect="1" noChangeArrowheads="1"/>
          </p:cNvPicPr>
          <p:nvPr/>
        </p:nvPicPr>
        <p:blipFill>
          <a:blip r:embed="rId3" cstate="print">
            <a:lum bright="36000" contrast="30000"/>
          </a:blip>
          <a:srcRect/>
          <a:stretch>
            <a:fillRect/>
          </a:stretch>
        </p:blipFill>
        <p:spPr bwMode="auto">
          <a:xfrm>
            <a:off x="4499992" y="3933056"/>
            <a:ext cx="2808287" cy="2106613"/>
          </a:xfrm>
          <a:prstGeom prst="rect">
            <a:avLst/>
          </a:prstGeom>
          <a:noFill/>
          <a:ln w="9525">
            <a:noFill/>
            <a:miter lim="800000"/>
            <a:headEnd/>
            <a:tailEnd/>
          </a:ln>
        </p:spPr>
      </p:pic>
    </p:spTree>
    <p:extLst>
      <p:ext uri="{BB962C8B-B14F-4D97-AF65-F5344CB8AC3E}">
        <p14:creationId xmlns:p14="http://schemas.microsoft.com/office/powerpoint/2010/main" val="4271366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a:xfrm>
            <a:off x="457200" y="1600200"/>
            <a:ext cx="7859216" cy="4873752"/>
          </a:xfrm>
        </p:spPr>
        <p:txBody>
          <a:bodyPr/>
          <a:lstStyle/>
          <a:p>
            <a:pPr algn="just">
              <a:defRPr/>
            </a:pPr>
            <a:r>
              <a:rPr lang="en-US" noProof="1" smtClean="0">
                <a:solidFill>
                  <a:schemeClr val="dk1"/>
                </a:solidFill>
                <a:latin typeface="Times New Roman" pitchFamily="18" charset="0"/>
                <a:ea typeface="Arial"/>
                <a:cs typeface="Times New Roman" pitchFamily="18" charset="0"/>
                <a:sym typeface="Arial"/>
              </a:rPr>
              <a:t>Индукциялық ток ылғи да контурды қиып өтетін магнит ағыны өзгерген кезде болады.</a:t>
            </a:r>
          </a:p>
          <a:p>
            <a:pPr algn="just">
              <a:defRPr/>
            </a:pPr>
            <a:r>
              <a:rPr lang="en-US" noProof="1" smtClean="0">
                <a:solidFill>
                  <a:schemeClr val="dk1"/>
                </a:solidFill>
                <a:latin typeface="Times New Roman" pitchFamily="18" charset="0"/>
                <a:ea typeface="Arial"/>
                <a:cs typeface="Times New Roman" pitchFamily="18" charset="0"/>
                <a:sym typeface="Arial"/>
              </a:rPr>
              <a:t>Индукция тогының мөлшері  магнит индукциясы ағынын өзгерту тәсіліне тәуелді болмайды, ол тек қана магнит ағынының өзгеру жылдамдығымен анықталады.</a:t>
            </a:r>
            <a:endParaRPr lang="en-US" noProof="1">
              <a:latin typeface="Times New Roman" pitchFamily="18" charset="0"/>
              <a:cs typeface="Times New Roman" pitchFamily="18" charset="0"/>
            </a:endParaRPr>
          </a:p>
        </p:txBody>
      </p:sp>
      <p:sp>
        <p:nvSpPr>
          <p:cNvPr id="5" name="TextBox 4"/>
          <p:cNvSpPr txBox="1"/>
          <p:nvPr/>
        </p:nvSpPr>
        <p:spPr>
          <a:xfrm>
            <a:off x="539552" y="260648"/>
            <a:ext cx="7344816" cy="523220"/>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Фарадей тәжірибесінің қорытындысы:</a:t>
            </a:r>
            <a:endParaRPr lang="ru-RU" sz="2800" b="1" dirty="0">
              <a:latin typeface="Times New Roman" pitchFamily="18" charset="0"/>
              <a:cs typeface="Times New Roman" pitchFamily="18" charset="0"/>
            </a:endParaRPr>
          </a:p>
        </p:txBody>
      </p:sp>
      <p:pic>
        <p:nvPicPr>
          <p:cNvPr id="8" name="Google Shape;103;p15"/>
          <p:cNvPicPr preferRelativeResize="0">
            <a:picLocks/>
          </p:cNvPicPr>
          <p:nvPr/>
        </p:nvPicPr>
        <p:blipFill rotWithShape="1">
          <a:blip r:embed="rId2" cstate="print">
            <a:alphaModFix/>
          </a:blip>
          <a:srcRect/>
          <a:stretch/>
        </p:blipFill>
        <p:spPr>
          <a:xfrm>
            <a:off x="683568" y="3717032"/>
            <a:ext cx="2304256" cy="2696964"/>
          </a:xfrm>
          <a:prstGeom prst="rect">
            <a:avLst/>
          </a:prstGeom>
          <a:noFill/>
          <a:ln>
            <a:noFill/>
          </a:ln>
        </p:spPr>
      </p:pic>
    </p:spTree>
    <p:extLst>
      <p:ext uri="{BB962C8B-B14F-4D97-AF65-F5344CB8AC3E}">
        <p14:creationId xmlns:p14="http://schemas.microsoft.com/office/powerpoint/2010/main" val="4271366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16"/>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strike="noStrike" cap="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6</a:t>
            </a:fld>
            <a:endParaRPr/>
          </a:p>
        </p:txBody>
      </p:sp>
      <p:sp>
        <p:nvSpPr>
          <p:cNvPr id="113" name="Google Shape;113;p16"/>
          <p:cNvSpPr txBox="1"/>
          <p:nvPr/>
        </p:nvSpPr>
        <p:spPr>
          <a:xfrm>
            <a:off x="250825" y="692150"/>
            <a:ext cx="4968875"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000" b="1" i="0" u="none" strike="noStrike" cap="none" noProof="1" smtClean="0">
                <a:solidFill>
                  <a:schemeClr val="dk1"/>
                </a:solidFill>
                <a:latin typeface="Times New Roman" pitchFamily="18" charset="0"/>
                <a:ea typeface="Arial"/>
                <a:cs typeface="Times New Roman" pitchFamily="18" charset="0"/>
                <a:sym typeface="Arial"/>
              </a:rPr>
              <a:t>Фарадей заңының математикалық өрнегі:</a:t>
            </a:r>
            <a:endParaRPr lang="en-US" sz="2000" b="1" noProof="1">
              <a:latin typeface="Times New Roman" pitchFamily="18" charset="0"/>
              <a:cs typeface="Times New Roman" pitchFamily="18" charset="0"/>
            </a:endParaRPr>
          </a:p>
        </p:txBody>
      </p:sp>
      <p:sp>
        <p:nvSpPr>
          <p:cNvPr id="114" name="Google Shape;114;p16"/>
          <p:cNvSpPr txBox="1"/>
          <p:nvPr/>
        </p:nvSpPr>
        <p:spPr>
          <a:xfrm>
            <a:off x="0" y="31956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15" name="Google Shape;115;p16"/>
          <p:cNvPicPr preferRelativeResize="0"/>
          <p:nvPr/>
        </p:nvPicPr>
        <p:blipFill rotWithShape="1">
          <a:blip r:embed="rId3" cstate="print">
            <a:alphaModFix/>
          </a:blip>
          <a:srcRect r="31832" b="5160"/>
          <a:stretch/>
        </p:blipFill>
        <p:spPr>
          <a:xfrm>
            <a:off x="4976812" y="404812"/>
            <a:ext cx="2403500" cy="791940"/>
          </a:xfrm>
          <a:prstGeom prst="rect">
            <a:avLst/>
          </a:prstGeom>
          <a:noFill/>
          <a:ln>
            <a:noFill/>
          </a:ln>
        </p:spPr>
      </p:pic>
      <p:sp>
        <p:nvSpPr>
          <p:cNvPr id="116" name="Google Shape;116;p16"/>
          <p:cNvSpPr txBox="1"/>
          <p:nvPr/>
        </p:nvSpPr>
        <p:spPr>
          <a:xfrm>
            <a:off x="395287" y="1341437"/>
            <a:ext cx="8424862"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000" b="0" i="0" u="none" noProof="1" smtClean="0">
                <a:solidFill>
                  <a:schemeClr val="dk1"/>
                </a:solidFill>
                <a:latin typeface="Times New Roman" pitchFamily="18" charset="0"/>
                <a:ea typeface="Arial"/>
                <a:cs typeface="Times New Roman" pitchFamily="18" charset="0"/>
                <a:sym typeface="Arial"/>
              </a:rPr>
              <a:t>Индукция электрқозғаушы күші магнит ағынының өзгеру жылдамдығына тең болады. Минус таңбасын </a:t>
            </a:r>
            <a:r>
              <a:rPr lang="en-US" sz="2000" b="0" i="0" u="none" noProof="1" smtClean="0">
                <a:solidFill>
                  <a:srgbClr val="0000FF"/>
                </a:solidFill>
                <a:latin typeface="Times New Roman" pitchFamily="18" charset="0"/>
                <a:ea typeface="Arial"/>
                <a:cs typeface="Times New Roman" pitchFamily="18" charset="0"/>
                <a:sym typeface="Arial"/>
              </a:rPr>
              <a:t>Ленц ережесі</a:t>
            </a:r>
            <a:r>
              <a:rPr lang="en-US" sz="2000" b="0" i="0" u="none" noProof="1" smtClean="0">
                <a:solidFill>
                  <a:schemeClr val="dk1"/>
                </a:solidFill>
                <a:latin typeface="Times New Roman" pitchFamily="18" charset="0"/>
                <a:ea typeface="Arial"/>
                <a:cs typeface="Times New Roman" pitchFamily="18" charset="0"/>
                <a:sym typeface="Arial"/>
              </a:rPr>
              <a:t> арқылы түсіндіруге болады. </a:t>
            </a:r>
            <a:endParaRPr lang="en-US" sz="2000" noProof="1">
              <a:latin typeface="Times New Roman" pitchFamily="18" charset="0"/>
              <a:cs typeface="Times New Roman" pitchFamily="18" charset="0"/>
            </a:endParaRPr>
          </a:p>
        </p:txBody>
      </p:sp>
      <p:sp>
        <p:nvSpPr>
          <p:cNvPr id="117" name="Google Shape;117;p16"/>
          <p:cNvSpPr txBox="1"/>
          <p:nvPr/>
        </p:nvSpPr>
        <p:spPr>
          <a:xfrm>
            <a:off x="323850" y="2349500"/>
            <a:ext cx="8424862"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1800"/>
              <a:buFont typeface="Arial"/>
              <a:buNone/>
            </a:pPr>
            <a:r>
              <a:rPr lang="en-US" sz="2000" b="0" i="0" u="none" noProof="1" smtClean="0">
                <a:solidFill>
                  <a:srgbClr val="0000FF"/>
                </a:solidFill>
                <a:latin typeface="Times New Roman" pitchFamily="18" charset="0"/>
                <a:ea typeface="Arial"/>
                <a:cs typeface="Times New Roman" pitchFamily="18" charset="0"/>
                <a:sym typeface="Arial"/>
              </a:rPr>
              <a:t>Ленц ережесі:</a:t>
            </a:r>
            <a:r>
              <a:rPr lang="en-US" sz="2000" b="0" i="0" u="none" noProof="1" smtClean="0">
                <a:solidFill>
                  <a:schemeClr val="dk1"/>
                </a:solidFill>
                <a:latin typeface="Times New Roman" pitchFamily="18" charset="0"/>
                <a:ea typeface="Arial"/>
                <a:cs typeface="Times New Roman" pitchFamily="18" charset="0"/>
                <a:sym typeface="Arial"/>
              </a:rPr>
              <a:t> контурдағы индукциялық ток бағыты ылғи да оны туғызған  магнит ағынының өзгеруіне қарама-қарсы бағытта болады.</a:t>
            </a:r>
            <a:r>
              <a:rPr lang="en-US" sz="2000" b="0" i="0" u="none" noProof="1" smtClean="0">
                <a:solidFill>
                  <a:schemeClr val="dk1"/>
                </a:solidFill>
                <a:latin typeface="Times New Roman" pitchFamily="18" charset="0"/>
                <a:ea typeface="Arimo"/>
                <a:cs typeface="Times New Roman" pitchFamily="18" charset="0"/>
                <a:sym typeface="Arimo"/>
              </a:rPr>
              <a:t> </a:t>
            </a:r>
            <a:endParaRPr lang="en-US" sz="2000" noProof="1">
              <a:latin typeface="Times New Roman" pitchFamily="18" charset="0"/>
              <a:cs typeface="Times New Roman" pitchFamily="18" charset="0"/>
            </a:endParaRPr>
          </a:p>
        </p:txBody>
      </p:sp>
      <p:sp>
        <p:nvSpPr>
          <p:cNvPr id="118" name="Google Shape;118;p16"/>
          <p:cNvSpPr txBox="1"/>
          <p:nvPr/>
        </p:nvSpPr>
        <p:spPr>
          <a:xfrm>
            <a:off x="395287" y="3284537"/>
            <a:ext cx="8208962"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000" i="0" u="none" noProof="1" smtClean="0">
                <a:solidFill>
                  <a:schemeClr val="dk1"/>
                </a:solidFill>
                <a:latin typeface="Times New Roman" pitchFamily="18" charset="0"/>
                <a:ea typeface="Arial"/>
                <a:cs typeface="Times New Roman" pitchFamily="18" charset="0"/>
                <a:sym typeface="Arial"/>
              </a:rPr>
              <a:t>Егер ағын өсетін                   болса, онда                                    болады, яғни пайда болған индукциялық ток ағынға қарсы бағытталған өріс туғызады.</a:t>
            </a:r>
            <a:endParaRPr lang="en-US" sz="2000" noProof="1">
              <a:latin typeface="Times New Roman" pitchFamily="18" charset="0"/>
              <a:cs typeface="Times New Roman" pitchFamily="18" charset="0"/>
            </a:endParaRPr>
          </a:p>
        </p:txBody>
      </p:sp>
      <p:sp>
        <p:nvSpPr>
          <p:cNvPr id="119" name="Google Shape;119;p16"/>
          <p:cNvSpPr txBox="1"/>
          <p:nvPr/>
        </p:nvSpPr>
        <p:spPr>
          <a:xfrm>
            <a:off x="0" y="32337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0" name="Google Shape;120;p16"/>
          <p:cNvPicPr preferRelativeResize="0"/>
          <p:nvPr/>
        </p:nvPicPr>
        <p:blipFill rotWithShape="1">
          <a:blip r:embed="rId4" cstate="print">
            <a:alphaModFix/>
          </a:blip>
          <a:srcRect/>
          <a:stretch/>
        </p:blipFill>
        <p:spPr>
          <a:xfrm>
            <a:off x="2555776" y="3068960"/>
            <a:ext cx="792162" cy="625475"/>
          </a:xfrm>
          <a:prstGeom prst="rect">
            <a:avLst/>
          </a:prstGeom>
          <a:noFill/>
          <a:ln>
            <a:noFill/>
          </a:ln>
        </p:spPr>
      </p:pic>
      <p:sp>
        <p:nvSpPr>
          <p:cNvPr id="121" name="Google Shape;121;p16"/>
          <p:cNvSpPr txBox="1"/>
          <p:nvPr/>
        </p:nvSpPr>
        <p:spPr>
          <a:xfrm>
            <a:off x="0" y="3233737"/>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2" name="Google Shape;122;p16"/>
          <p:cNvPicPr preferRelativeResize="0"/>
          <p:nvPr/>
        </p:nvPicPr>
        <p:blipFill rotWithShape="1">
          <a:blip r:embed="rId5" cstate="print">
            <a:alphaModFix/>
          </a:blip>
          <a:srcRect/>
          <a:stretch/>
        </p:blipFill>
        <p:spPr>
          <a:xfrm>
            <a:off x="5076056" y="3068960"/>
            <a:ext cx="1512887" cy="676275"/>
          </a:xfrm>
          <a:prstGeom prst="rect">
            <a:avLst/>
          </a:prstGeom>
          <a:noFill/>
          <a:ln>
            <a:noFill/>
          </a:ln>
        </p:spPr>
      </p:pic>
      <p:sp>
        <p:nvSpPr>
          <p:cNvPr id="123" name="Google Shape;123;p16"/>
          <p:cNvSpPr txBox="1"/>
          <p:nvPr/>
        </p:nvSpPr>
        <p:spPr>
          <a:xfrm>
            <a:off x="395287" y="4149725"/>
            <a:ext cx="8064500" cy="6413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FF"/>
              </a:buClr>
              <a:buSzPts val="1800"/>
              <a:buFont typeface="Arial"/>
              <a:buNone/>
            </a:pPr>
            <a:r>
              <a:rPr lang="en-US" sz="1800" b="1" i="0" u="none" noProof="1" smtClean="0">
                <a:solidFill>
                  <a:srgbClr val="0000FF"/>
                </a:solidFill>
                <a:latin typeface="Times New Roman" pitchFamily="18" charset="0"/>
                <a:ea typeface="Arial"/>
                <a:cs typeface="Times New Roman" pitchFamily="18" charset="0"/>
                <a:sym typeface="Arial"/>
              </a:rPr>
              <a:t>Фарадей заңы индукция ЭҚК-нің шамасын, ал Ленц ережесі  бағытын анықтайды</a:t>
            </a:r>
            <a:r>
              <a:rPr lang="en-US" sz="1800" b="0" i="0" u="none" noProof="1" smtClean="0">
                <a:solidFill>
                  <a:srgbClr val="0000FF"/>
                </a:solidFill>
                <a:latin typeface="Arial"/>
                <a:ea typeface="Arial"/>
                <a:cs typeface="Arial"/>
                <a:sym typeface="Arial"/>
              </a:rPr>
              <a:t>.</a:t>
            </a:r>
            <a:r>
              <a:rPr lang="en-US" sz="1800" b="0" i="0" u="none" noProof="1" smtClean="0">
                <a:solidFill>
                  <a:srgbClr val="0000FF"/>
                </a:solidFill>
                <a:latin typeface="Arimo"/>
                <a:ea typeface="Arimo"/>
                <a:cs typeface="Arimo"/>
                <a:sym typeface="Arimo"/>
              </a:rPr>
              <a:t> </a:t>
            </a:r>
            <a:endParaRPr lang="en-US" noProof="1"/>
          </a:p>
        </p:txBody>
      </p:sp>
      <p:sp>
        <p:nvSpPr>
          <p:cNvPr id="124" name="Google Shape;124;p16"/>
          <p:cNvSpPr txBox="1"/>
          <p:nvPr/>
        </p:nvSpPr>
        <p:spPr>
          <a:xfrm>
            <a:off x="468312" y="4868862"/>
            <a:ext cx="7488237"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000" b="0" i="1" u="none" noProof="1" smtClean="0">
                <a:solidFill>
                  <a:schemeClr val="dk1"/>
                </a:solidFill>
                <a:latin typeface="Times New Roman" pitchFamily="18" charset="0"/>
                <a:ea typeface="Arial"/>
                <a:cs typeface="Times New Roman" pitchFamily="18" charset="0"/>
                <a:sym typeface="Arial"/>
              </a:rPr>
              <a:t>N </a:t>
            </a:r>
            <a:r>
              <a:rPr lang="en-US" sz="2000" b="0" i="0" u="none" noProof="1" smtClean="0">
                <a:solidFill>
                  <a:schemeClr val="dk1"/>
                </a:solidFill>
                <a:latin typeface="Times New Roman" pitchFamily="18" charset="0"/>
                <a:ea typeface="Arial"/>
                <a:cs typeface="Times New Roman" pitchFamily="18" charset="0"/>
                <a:sym typeface="Arial"/>
              </a:rPr>
              <a:t>орам контур үшін индукцияланған ЭҚК-і былай болады:</a:t>
            </a:r>
            <a:r>
              <a:rPr lang="en-US" sz="2000" b="0" i="0" u="none" noProof="1" smtClean="0">
                <a:solidFill>
                  <a:schemeClr val="dk1"/>
                </a:solidFill>
                <a:latin typeface="Times New Roman" pitchFamily="18" charset="0"/>
                <a:ea typeface="Arimo"/>
                <a:cs typeface="Times New Roman" pitchFamily="18" charset="0"/>
                <a:sym typeface="Arimo"/>
              </a:rPr>
              <a:t> </a:t>
            </a:r>
            <a:endParaRPr lang="en-US" sz="2000" noProof="1">
              <a:latin typeface="Times New Roman" pitchFamily="18" charset="0"/>
              <a:cs typeface="Times New Roman" pitchFamily="18" charset="0"/>
            </a:endParaRPr>
          </a:p>
        </p:txBody>
      </p:sp>
      <p:sp>
        <p:nvSpPr>
          <p:cNvPr id="125" name="Google Shape;125;p16"/>
          <p:cNvSpPr txBox="1"/>
          <p:nvPr/>
        </p:nvSpPr>
        <p:spPr>
          <a:xfrm>
            <a:off x="0" y="3219450"/>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26" name="Google Shape;126;p16"/>
          <p:cNvPicPr preferRelativeResize="0"/>
          <p:nvPr/>
        </p:nvPicPr>
        <p:blipFill rotWithShape="1">
          <a:blip r:embed="rId6" cstate="print">
            <a:alphaModFix/>
          </a:blip>
          <a:srcRect r="24776" b="3005"/>
          <a:stretch/>
        </p:blipFill>
        <p:spPr>
          <a:xfrm>
            <a:off x="3311525" y="5300662"/>
            <a:ext cx="3060675" cy="72062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sz="quarter" idx="1"/>
          </p:nvPr>
        </p:nvSpPr>
        <p:spPr/>
        <p:txBody>
          <a:bodyPr/>
          <a:lstStyle/>
          <a:p>
            <a:pPr lvl="0" algn="just">
              <a:defRPr/>
            </a:pPr>
            <a:r>
              <a:rPr lang="kk-KZ" b="1" noProof="1" smtClean="0">
                <a:latin typeface="Times New Roman" pitchFamily="18" charset="0"/>
                <a:cs typeface="Times New Roman" pitchFamily="18" charset="0"/>
              </a:rPr>
              <a:t>Фарадей заңы</a:t>
            </a:r>
            <a:endParaRPr lang="ru-RU" b="1" noProof="1" smtClean="0">
              <a:latin typeface="Times New Roman" pitchFamily="18" charset="0"/>
              <a:cs typeface="Times New Roman" pitchFamily="18" charset="0"/>
            </a:endParaRPr>
          </a:p>
          <a:p>
            <a:pPr lvl="0" algn="just">
              <a:defRPr/>
            </a:pPr>
            <a:r>
              <a:rPr lang="ru-RU" noProof="1" smtClean="0">
                <a:latin typeface="Times New Roman" pitchFamily="18" charset="0"/>
                <a:cs typeface="Times New Roman" pitchFamily="18" charset="0"/>
              </a:rPr>
              <a:t>Тұйық контурдағы индукцияның ЭҚК магнит ағынының осы контурдағы жүру жылдамдығына қарама-қарсы таңбамен сипатталады.</a:t>
            </a:r>
          </a:p>
          <a:p>
            <a:pPr lvl="0" algn="just">
              <a:defRPr/>
            </a:pPr>
            <a:r>
              <a:rPr lang="kk-KZ" b="1" noProof="1" smtClean="0">
                <a:latin typeface="Times New Roman" pitchFamily="18" charset="0"/>
                <a:cs typeface="Times New Roman" pitchFamily="18" charset="0"/>
              </a:rPr>
              <a:t>Ленц заңы</a:t>
            </a:r>
            <a:endParaRPr lang="ru-RU" b="1" noProof="1" smtClean="0">
              <a:latin typeface="Times New Roman" pitchFamily="18" charset="0"/>
              <a:cs typeface="Times New Roman" pitchFamily="18" charset="0"/>
            </a:endParaRPr>
          </a:p>
          <a:p>
            <a:pPr algn="just">
              <a:defRPr/>
            </a:pPr>
            <a:r>
              <a:rPr lang="en-US" noProof="1" smtClean="0">
                <a:latin typeface="Times New Roman" pitchFamily="18" charset="0"/>
                <a:cs typeface="Times New Roman" pitchFamily="18" charset="0"/>
              </a:rPr>
              <a:t>Тұйық өткізетін контурда магнит ағынынан индукциялық ток пайда болады және оның магнит өрісінің бағыты  сыртқы магнит ағынына қарама-қарсы әсер етеді. </a:t>
            </a:r>
          </a:p>
          <a:p>
            <a:pPr lvl="0" algn="just">
              <a:defRPr/>
            </a:pPr>
            <a:endParaRPr lang="en-US" noProof="1" smtClean="0">
              <a:latin typeface="Times New Roman" pitchFamily="18" charset="0"/>
              <a:cs typeface="Times New Roman" pitchFamily="18" charset="0"/>
            </a:endParaRPr>
          </a:p>
          <a:p>
            <a:pPr algn="just">
              <a:defRPr/>
            </a:pPr>
            <a:endParaRPr lang="en-US" dirty="0">
              <a:latin typeface="Times New Roman" pitchFamily="18" charset="0"/>
              <a:cs typeface="Times New Roman" pitchFamily="18" charset="0"/>
            </a:endParaRPr>
          </a:p>
        </p:txBody>
      </p:sp>
      <p:sp>
        <p:nvSpPr>
          <p:cNvPr id="5" name="TextBox 4"/>
          <p:cNvSpPr txBox="1"/>
          <p:nvPr/>
        </p:nvSpPr>
        <p:spPr>
          <a:xfrm>
            <a:off x="539552" y="260648"/>
            <a:ext cx="7344816" cy="954107"/>
          </a:xfrm>
          <a:prstGeom prst="rect">
            <a:avLst/>
          </a:prstGeom>
          <a:noFill/>
        </p:spPr>
        <p:txBody>
          <a:bodyPr wrap="square" rtlCol="0">
            <a:spAutoFit/>
          </a:bodyPr>
          <a:lstStyle/>
          <a:p>
            <a:r>
              <a:rPr lang="kk-KZ" sz="2800" b="1" dirty="0" smtClean="0">
                <a:latin typeface="Times New Roman" pitchFamily="18" charset="0"/>
                <a:cs typeface="Times New Roman" pitchFamily="18" charset="0"/>
              </a:rPr>
              <a:t>Фарадей заңының және Ленц ережесінің қорытынды тұжырымдамасы:</a:t>
            </a:r>
            <a:endParaRPr lang="ru-RU" sz="2800" b="1" dirty="0">
              <a:latin typeface="Times New Roman" pitchFamily="18" charset="0"/>
              <a:cs typeface="Times New Roman" pitchFamily="18" charset="0"/>
            </a:endParaRPr>
          </a:p>
        </p:txBody>
      </p:sp>
    </p:spTree>
    <p:extLst>
      <p:ext uri="{BB962C8B-B14F-4D97-AF65-F5344CB8AC3E}">
        <p14:creationId xmlns:p14="http://schemas.microsoft.com/office/powerpoint/2010/main" val="42713662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8</a:t>
            </a:fld>
            <a:endParaRPr/>
          </a:p>
        </p:txBody>
      </p:sp>
      <p:sp>
        <p:nvSpPr>
          <p:cNvPr id="132" name="Google Shape;132;p17"/>
          <p:cNvSpPr txBox="1"/>
          <p:nvPr/>
        </p:nvSpPr>
        <p:spPr>
          <a:xfrm>
            <a:off x="611560" y="332656"/>
            <a:ext cx="7056784"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800" b="1" i="0" u="none" dirty="0" smtClean="0">
                <a:solidFill>
                  <a:schemeClr val="dk1"/>
                </a:solidFill>
                <a:latin typeface="Times New Roman" pitchFamily="18" charset="0"/>
                <a:ea typeface="Arial"/>
                <a:cs typeface="Times New Roman" pitchFamily="18" charset="0"/>
                <a:sym typeface="Arial"/>
              </a:rPr>
              <a:t>2.Өздік  </a:t>
            </a:r>
            <a:r>
              <a:rPr lang="en-US" sz="2800" b="1" i="0" u="none" dirty="0" err="1">
                <a:solidFill>
                  <a:schemeClr val="dk1"/>
                </a:solidFill>
                <a:latin typeface="Times New Roman" pitchFamily="18" charset="0"/>
                <a:ea typeface="Arial"/>
                <a:cs typeface="Times New Roman" pitchFamily="18" charset="0"/>
                <a:sym typeface="Arial"/>
              </a:rPr>
              <a:t>индукция</a:t>
            </a:r>
            <a:r>
              <a:rPr lang="en-US" sz="2800" b="1" i="0" u="none" dirty="0">
                <a:solidFill>
                  <a:schemeClr val="dk1"/>
                </a:solidFill>
                <a:latin typeface="Times New Roman" pitchFamily="18" charset="0"/>
                <a:ea typeface="Arial"/>
                <a:cs typeface="Times New Roman" pitchFamily="18" charset="0"/>
                <a:sym typeface="Arial"/>
              </a:rPr>
              <a:t>  </a:t>
            </a:r>
            <a:r>
              <a:rPr lang="en-US" sz="2800" b="1" i="0" u="none" dirty="0" err="1">
                <a:solidFill>
                  <a:schemeClr val="dk1"/>
                </a:solidFill>
                <a:latin typeface="Times New Roman" pitchFamily="18" charset="0"/>
                <a:ea typeface="Arial"/>
                <a:cs typeface="Times New Roman" pitchFamily="18" charset="0"/>
                <a:sym typeface="Arial"/>
              </a:rPr>
              <a:t>құбылысы</a:t>
            </a:r>
            <a:r>
              <a:rPr lang="en-US" sz="2800" b="1" i="0" u="none" dirty="0">
                <a:solidFill>
                  <a:schemeClr val="dk1"/>
                </a:solidFill>
                <a:latin typeface="Times New Roman" pitchFamily="18" charset="0"/>
                <a:ea typeface="Arimo"/>
                <a:cs typeface="Times New Roman" pitchFamily="18" charset="0"/>
                <a:sym typeface="Arimo"/>
              </a:rPr>
              <a:t> </a:t>
            </a:r>
            <a:endParaRPr sz="2800" dirty="0">
              <a:latin typeface="Times New Roman" pitchFamily="18" charset="0"/>
              <a:cs typeface="Times New Roman" pitchFamily="18" charset="0"/>
            </a:endParaRPr>
          </a:p>
        </p:txBody>
      </p:sp>
      <p:sp>
        <p:nvSpPr>
          <p:cNvPr id="133" name="Google Shape;133;p17"/>
          <p:cNvSpPr txBox="1"/>
          <p:nvPr/>
        </p:nvSpPr>
        <p:spPr>
          <a:xfrm>
            <a:off x="539750" y="692150"/>
            <a:ext cx="8280400" cy="1190625"/>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dirty="0">
                <a:solidFill>
                  <a:schemeClr val="dk1"/>
                </a:solidFill>
                <a:latin typeface="Arial"/>
                <a:ea typeface="Arial"/>
                <a:cs typeface="Arial"/>
                <a:sym typeface="Arial"/>
              </a:rPr>
              <a:t>   </a:t>
            </a:r>
            <a:endParaRPr lang="kk-KZ" sz="1800" b="0" i="0" u="none" dirty="0" smtClean="0">
              <a:solidFill>
                <a:schemeClr val="dk1"/>
              </a:solidFill>
              <a:latin typeface="Arial"/>
              <a:ea typeface="Arial"/>
              <a:cs typeface="Arial"/>
              <a:sym typeface="Arial"/>
            </a:endParaRPr>
          </a:p>
          <a:p>
            <a:pPr lvl="0" algn="just">
              <a:buClr>
                <a:schemeClr val="dk1"/>
              </a:buClr>
              <a:buSzPts val="1800"/>
            </a:pPr>
            <a:endParaRPr lang="kk-KZ" sz="2000" b="0" i="0" u="none" dirty="0" smtClean="0">
              <a:solidFill>
                <a:schemeClr val="dk1"/>
              </a:solidFill>
              <a:latin typeface="Times New Roman" pitchFamily="18" charset="0"/>
              <a:ea typeface="Arial"/>
              <a:cs typeface="Times New Roman" pitchFamily="18" charset="0"/>
              <a:sym typeface="Arial"/>
            </a:endParaRPr>
          </a:p>
          <a:p>
            <a:pPr lvl="0" algn="just">
              <a:buClr>
                <a:schemeClr val="dk1"/>
              </a:buClr>
              <a:buSzPts val="1800"/>
            </a:pPr>
            <a:endParaRPr lang="kk-KZ" sz="2000" dirty="0" smtClean="0">
              <a:solidFill>
                <a:schemeClr val="dk1"/>
              </a:solidFill>
              <a:latin typeface="Times New Roman" pitchFamily="18" charset="0"/>
              <a:ea typeface="Arial"/>
              <a:cs typeface="Times New Roman" pitchFamily="18" charset="0"/>
              <a:sym typeface="Arial"/>
            </a:endParaRPr>
          </a:p>
          <a:p>
            <a:pPr lvl="0" algn="just">
              <a:buClr>
                <a:schemeClr val="dk1"/>
              </a:buClr>
              <a:buSzPts val="1800"/>
            </a:pPr>
            <a:endParaRPr lang="en-US" sz="2400" b="0" i="0" u="none" noProof="1" smtClean="0">
              <a:solidFill>
                <a:schemeClr val="dk1"/>
              </a:solidFill>
              <a:latin typeface="Times New Roman" pitchFamily="18" charset="0"/>
              <a:ea typeface="Arial"/>
              <a:cs typeface="Times New Roman" pitchFamily="18" charset="0"/>
              <a:sym typeface="Arial"/>
            </a:endParaRPr>
          </a:p>
          <a:p>
            <a:pPr lvl="0" algn="just">
              <a:buClr>
                <a:schemeClr val="dk1"/>
              </a:buClr>
              <a:buSzPts val="1800"/>
            </a:pPr>
            <a:r>
              <a:rPr lang="en-US" sz="2400" b="0" i="0" u="none" noProof="1" smtClean="0">
                <a:solidFill>
                  <a:schemeClr val="dk1"/>
                </a:solidFill>
                <a:latin typeface="Times New Roman" pitchFamily="18" charset="0"/>
                <a:ea typeface="Arial"/>
                <a:cs typeface="Times New Roman" pitchFamily="18" charset="0"/>
                <a:sym typeface="Arial"/>
              </a:rPr>
              <a:t>Тұйық контурда ток күшінің өзгеруі осы контурды қиып өтіп жатқан магнит өрісінің ағынын өзгертеді, ал магнит ағынының өзгерісі өз кезегінде осы контурда индукциялық ЭҚК-ін тудырады. Бұл құбылыс - </a:t>
            </a:r>
            <a:r>
              <a:rPr lang="en-US" sz="2400" b="0" i="0" u="none" noProof="1" smtClean="0">
                <a:solidFill>
                  <a:srgbClr val="0000FF"/>
                </a:solidFill>
                <a:latin typeface="Times New Roman" pitchFamily="18" charset="0"/>
                <a:ea typeface="Arial"/>
                <a:cs typeface="Times New Roman" pitchFamily="18" charset="0"/>
                <a:sym typeface="Arial"/>
              </a:rPr>
              <a:t>өздік индукция</a:t>
            </a:r>
            <a:r>
              <a:rPr lang="en-US" sz="2400" b="0" i="0" u="none" noProof="1" smtClean="0">
                <a:solidFill>
                  <a:schemeClr val="dk1"/>
                </a:solidFill>
                <a:latin typeface="Times New Roman" pitchFamily="18" charset="0"/>
                <a:ea typeface="Arial"/>
                <a:cs typeface="Times New Roman" pitchFamily="18" charset="0"/>
                <a:sym typeface="Arial"/>
              </a:rPr>
              <a:t> құбылысы деп аталады. </a:t>
            </a:r>
            <a:r>
              <a:rPr lang="en-US" sz="2400" noProof="1" smtClean="0">
                <a:solidFill>
                  <a:schemeClr val="dk1"/>
                </a:solidFill>
                <a:latin typeface="Times New Roman" pitchFamily="18" charset="0"/>
                <a:ea typeface="Arial"/>
                <a:cs typeface="Times New Roman" pitchFamily="18" charset="0"/>
                <a:sym typeface="Arial"/>
              </a:rPr>
              <a:t>Контурдың ауданын қиып өтетін магнит ағыны (Ф=BS) контурдағы токқа тура пропорционал болады:</a:t>
            </a:r>
            <a:r>
              <a:rPr lang="en-US" sz="2400" noProof="1" smtClean="0">
                <a:solidFill>
                  <a:schemeClr val="dk1"/>
                </a:solidFill>
                <a:latin typeface="Times New Roman" pitchFamily="18" charset="0"/>
                <a:ea typeface="Arimo"/>
                <a:cs typeface="Times New Roman" pitchFamily="18" charset="0"/>
                <a:sym typeface="Arimo"/>
              </a:rPr>
              <a:t> </a:t>
            </a:r>
            <a:endParaRPr lang="en-US" sz="2400" noProof="1">
              <a:latin typeface="Times New Roman" pitchFamily="18" charset="0"/>
              <a:cs typeface="Times New Roman" pitchFamily="18" charset="0"/>
            </a:endParaRPr>
          </a:p>
        </p:txBody>
      </p:sp>
      <p:sp>
        <p:nvSpPr>
          <p:cNvPr id="137" name="Google Shape;137;p17"/>
          <p:cNvSpPr txBox="1"/>
          <p:nvPr/>
        </p:nvSpPr>
        <p:spPr>
          <a:xfrm>
            <a:off x="0" y="32051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9" name="Google Shape;139;p17"/>
          <p:cNvPicPr preferRelativeResize="0">
            <a:picLocks noGrp="1"/>
          </p:cNvPicPr>
          <p:nvPr>
            <p:ph type="body" idx="1"/>
          </p:nvPr>
        </p:nvPicPr>
        <p:blipFill rotWithShape="1">
          <a:blip r:embed="rId3" cstate="print">
            <a:alphaModFix/>
          </a:blip>
          <a:srcRect/>
          <a:stretch/>
        </p:blipFill>
        <p:spPr>
          <a:xfrm>
            <a:off x="2419350" y="3754437"/>
            <a:ext cx="114300" cy="215900"/>
          </a:xfrm>
          <a:prstGeom prst="rect">
            <a:avLst/>
          </a:prstGeom>
          <a:noFill/>
          <a:ln>
            <a:noFill/>
          </a:ln>
        </p:spPr>
      </p:pic>
      <p:pic>
        <p:nvPicPr>
          <p:cNvPr id="140" name="Google Shape;140;p17"/>
          <p:cNvPicPr preferRelativeResize="0">
            <a:picLocks noGrp="1"/>
          </p:cNvPicPr>
          <p:nvPr>
            <p:ph type="body" idx="2"/>
          </p:nvPr>
        </p:nvPicPr>
        <p:blipFill rotWithShape="1">
          <a:blip r:embed="rId4" cstate="print">
            <a:alphaModFix/>
          </a:blip>
          <a:srcRect r="46675" b="12094"/>
          <a:stretch/>
        </p:blipFill>
        <p:spPr>
          <a:xfrm>
            <a:off x="3923928" y="4725144"/>
            <a:ext cx="2304256" cy="360040"/>
          </a:xfrm>
          <a:prstGeom prst="rect">
            <a:avLst/>
          </a:prstGeom>
          <a:noFill/>
          <a:ln>
            <a:noFill/>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17"/>
          <p:cNvSpPr txBox="1"/>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p>
            <a:pPr marL="0" marR="0" lvl="0" indent="0" algn="r" rtl="0">
              <a:lnSpc>
                <a:spcPct val="100000"/>
              </a:lnSpc>
              <a:spcBef>
                <a:spcPts val="0"/>
              </a:spcBef>
              <a:spcAft>
                <a:spcPts val="0"/>
              </a:spcAft>
              <a:buClr>
                <a:schemeClr val="dk1"/>
              </a:buClr>
              <a:buSzPts val="1400"/>
              <a:buFont typeface="Arial"/>
              <a:buNone/>
            </a:pPr>
            <a:fld id="{00000000-1234-1234-1234-123412341234}" type="slidenum">
              <a:rPr lang="en-US" sz="1400" b="0" i="0" u="none">
                <a:solidFill>
                  <a:schemeClr val="dk1"/>
                </a:solidFill>
                <a:latin typeface="Arial"/>
                <a:ea typeface="Arial"/>
                <a:cs typeface="Arial"/>
                <a:sym typeface="Arial"/>
              </a:rPr>
              <a:pPr marL="0" marR="0" lvl="0" indent="0" algn="r" rtl="0">
                <a:lnSpc>
                  <a:spcPct val="100000"/>
                </a:lnSpc>
                <a:spcBef>
                  <a:spcPts val="0"/>
                </a:spcBef>
                <a:spcAft>
                  <a:spcPts val="0"/>
                </a:spcAft>
                <a:buClr>
                  <a:schemeClr val="dk1"/>
                </a:buClr>
                <a:buSzPts val="1400"/>
                <a:buFont typeface="Arial"/>
                <a:buNone/>
              </a:pPr>
              <a:t>9</a:t>
            </a:fld>
            <a:endParaRPr/>
          </a:p>
        </p:txBody>
      </p:sp>
      <p:sp>
        <p:nvSpPr>
          <p:cNvPr id="132" name="Google Shape;132;p17"/>
          <p:cNvSpPr txBox="1"/>
          <p:nvPr/>
        </p:nvSpPr>
        <p:spPr>
          <a:xfrm>
            <a:off x="611560" y="332656"/>
            <a:ext cx="7056784"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800" b="1" i="0" u="none" dirty="0" smtClean="0">
                <a:solidFill>
                  <a:schemeClr val="dk1"/>
                </a:solidFill>
                <a:latin typeface="Times New Roman" pitchFamily="18" charset="0"/>
                <a:ea typeface="Arial"/>
                <a:cs typeface="Times New Roman" pitchFamily="18" charset="0"/>
                <a:sym typeface="Arial"/>
              </a:rPr>
              <a:t>2.Өздік  </a:t>
            </a:r>
            <a:r>
              <a:rPr lang="en-US" sz="2800" b="1" i="0" u="none" dirty="0" err="1">
                <a:solidFill>
                  <a:schemeClr val="dk1"/>
                </a:solidFill>
                <a:latin typeface="Times New Roman" pitchFamily="18" charset="0"/>
                <a:ea typeface="Arial"/>
                <a:cs typeface="Times New Roman" pitchFamily="18" charset="0"/>
                <a:sym typeface="Arial"/>
              </a:rPr>
              <a:t>индукция</a:t>
            </a:r>
            <a:r>
              <a:rPr lang="en-US" sz="2800" b="1" i="0" u="none" dirty="0">
                <a:solidFill>
                  <a:schemeClr val="dk1"/>
                </a:solidFill>
                <a:latin typeface="Times New Roman" pitchFamily="18" charset="0"/>
                <a:ea typeface="Arial"/>
                <a:cs typeface="Times New Roman" pitchFamily="18" charset="0"/>
                <a:sym typeface="Arial"/>
              </a:rPr>
              <a:t>  </a:t>
            </a:r>
            <a:r>
              <a:rPr lang="en-US" sz="2800" b="1" i="0" u="none" dirty="0" err="1">
                <a:solidFill>
                  <a:schemeClr val="dk1"/>
                </a:solidFill>
                <a:latin typeface="Times New Roman" pitchFamily="18" charset="0"/>
                <a:ea typeface="Arial"/>
                <a:cs typeface="Times New Roman" pitchFamily="18" charset="0"/>
                <a:sym typeface="Arial"/>
              </a:rPr>
              <a:t>құбылысы</a:t>
            </a:r>
            <a:r>
              <a:rPr lang="en-US" sz="2800" b="1" i="0" u="none" dirty="0">
                <a:solidFill>
                  <a:schemeClr val="dk1"/>
                </a:solidFill>
                <a:latin typeface="Times New Roman" pitchFamily="18" charset="0"/>
                <a:ea typeface="Arimo"/>
                <a:cs typeface="Times New Roman" pitchFamily="18" charset="0"/>
                <a:sym typeface="Arimo"/>
              </a:rPr>
              <a:t> </a:t>
            </a:r>
            <a:endParaRPr sz="2800" dirty="0">
              <a:latin typeface="Times New Roman" pitchFamily="18" charset="0"/>
              <a:cs typeface="Times New Roman" pitchFamily="18" charset="0"/>
            </a:endParaRPr>
          </a:p>
        </p:txBody>
      </p:sp>
      <p:sp>
        <p:nvSpPr>
          <p:cNvPr id="135" name="Google Shape;135;p17"/>
          <p:cNvSpPr txBox="1"/>
          <p:nvPr/>
        </p:nvSpPr>
        <p:spPr>
          <a:xfrm>
            <a:off x="467544" y="1340768"/>
            <a:ext cx="8064500" cy="1465262"/>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chemeClr val="dk1"/>
              </a:buClr>
              <a:buSzPts val="1800"/>
              <a:buFont typeface="Arimo"/>
              <a:buNone/>
            </a:pPr>
            <a:r>
              <a:rPr lang="en-US" sz="2400" b="0" i="0" u="none" noProof="1" smtClean="0">
                <a:solidFill>
                  <a:schemeClr val="dk1"/>
                </a:solidFill>
                <a:latin typeface="Times New Roman" pitchFamily="18" charset="0"/>
                <a:ea typeface="Arimo"/>
                <a:cs typeface="Times New Roman" pitchFamily="18" charset="0"/>
                <a:sym typeface="Arimo"/>
              </a:rPr>
              <a:t>Пропорционалдық коэффициенті  </a:t>
            </a:r>
            <a:r>
              <a:rPr lang="en-US" sz="2400" b="0" i="0" u="none" noProof="1" smtClean="0">
                <a:solidFill>
                  <a:srgbClr val="0000FF"/>
                </a:solidFill>
                <a:latin typeface="Times New Roman" pitchFamily="18" charset="0"/>
                <a:ea typeface="Arimo"/>
                <a:cs typeface="Times New Roman" pitchFamily="18" charset="0"/>
                <a:sym typeface="Arimo"/>
              </a:rPr>
              <a:t>L=</a:t>
            </a:r>
            <a:r>
              <a:rPr lang="en-US" sz="2400" b="0" i="1" u="none" noProof="1" smtClean="0">
                <a:solidFill>
                  <a:srgbClr val="0000FF"/>
                </a:solidFill>
                <a:latin typeface="Times New Roman" pitchFamily="18" charset="0"/>
                <a:ea typeface="Arimo"/>
                <a:cs typeface="Times New Roman" pitchFamily="18" charset="0"/>
                <a:sym typeface="Arimo"/>
              </a:rPr>
              <a:t>Ф</a:t>
            </a:r>
            <a:r>
              <a:rPr lang="en-US" sz="2400" b="0" i="0" u="none" noProof="1" smtClean="0">
                <a:solidFill>
                  <a:srgbClr val="0000FF"/>
                </a:solidFill>
                <a:latin typeface="Times New Roman" pitchFamily="18" charset="0"/>
                <a:ea typeface="Arimo"/>
                <a:cs typeface="Times New Roman" pitchFamily="18" charset="0"/>
                <a:sym typeface="Arimo"/>
              </a:rPr>
              <a:t> /</a:t>
            </a:r>
            <a:r>
              <a:rPr lang="en-US" sz="2400" b="0" i="1" u="none" noProof="1" smtClean="0">
                <a:solidFill>
                  <a:srgbClr val="0000FF"/>
                </a:solidFill>
                <a:latin typeface="Times New Roman" pitchFamily="18" charset="0"/>
                <a:ea typeface="Arimo"/>
                <a:cs typeface="Times New Roman" pitchFamily="18" charset="0"/>
                <a:sym typeface="Arimo"/>
              </a:rPr>
              <a:t>I</a:t>
            </a:r>
            <a:r>
              <a:rPr lang="en-US" sz="2400" b="0" i="1" u="none" noProof="1" smtClean="0">
                <a:solidFill>
                  <a:schemeClr val="dk1"/>
                </a:solidFill>
                <a:latin typeface="Times New Roman" pitchFamily="18" charset="0"/>
                <a:ea typeface="Arimo"/>
                <a:cs typeface="Times New Roman" pitchFamily="18" charset="0"/>
                <a:sym typeface="Arimo"/>
              </a:rPr>
              <a:t> </a:t>
            </a:r>
            <a:r>
              <a:rPr lang="en-US" sz="2400" b="0" i="0" u="none" noProof="1" smtClean="0">
                <a:solidFill>
                  <a:schemeClr val="dk1"/>
                </a:solidFill>
                <a:latin typeface="Times New Roman" pitchFamily="18" charset="0"/>
                <a:ea typeface="Arimo"/>
                <a:cs typeface="Times New Roman" pitchFamily="18" charset="0"/>
                <a:sym typeface="Arimo"/>
              </a:rPr>
              <a:t> контурдың </a:t>
            </a:r>
            <a:r>
              <a:rPr lang="en-US" sz="2400" b="0" i="0" u="none" noProof="1" smtClean="0">
                <a:solidFill>
                  <a:srgbClr val="0000FF"/>
                </a:solidFill>
                <a:latin typeface="Times New Roman" pitchFamily="18" charset="0"/>
                <a:ea typeface="Arimo"/>
                <a:cs typeface="Times New Roman" pitchFamily="18" charset="0"/>
                <a:sym typeface="Arimo"/>
              </a:rPr>
              <a:t>индуктивтілігі </a:t>
            </a:r>
            <a:r>
              <a:rPr lang="en-US" sz="2400" b="0" i="0" u="none" noProof="1" smtClean="0">
                <a:solidFill>
                  <a:schemeClr val="dk1"/>
                </a:solidFill>
                <a:latin typeface="Times New Roman" pitchFamily="18" charset="0"/>
                <a:ea typeface="Arimo"/>
                <a:cs typeface="Times New Roman" pitchFamily="18" charset="0"/>
                <a:sym typeface="Arimo"/>
              </a:rPr>
              <a:t>деп аталады. </a:t>
            </a:r>
            <a:r>
              <a:rPr lang="en-US" sz="2400" b="0" i="0" u="none" noProof="1" smtClean="0">
                <a:solidFill>
                  <a:schemeClr val="dk1"/>
                </a:solidFill>
                <a:latin typeface="Times New Roman" pitchFamily="18" charset="0"/>
                <a:ea typeface="Arial"/>
                <a:cs typeface="Times New Roman" pitchFamily="18" charset="0"/>
                <a:sym typeface="Arial"/>
              </a:rPr>
              <a:t>Ол сан мәні жағынан ток күші бірлігіндегі магнит ағынын сипаттайды. </a:t>
            </a:r>
            <a:r>
              <a:rPr lang="en-US" sz="2400" b="0" i="0" u="none" noProof="1" smtClean="0">
                <a:solidFill>
                  <a:srgbClr val="0000FF"/>
                </a:solidFill>
                <a:latin typeface="Times New Roman" pitchFamily="18" charset="0"/>
                <a:ea typeface="Arial"/>
                <a:cs typeface="Times New Roman" pitchFamily="18" charset="0"/>
                <a:sym typeface="Arial"/>
              </a:rPr>
              <a:t>Индуктивтілік өлшемі бірлігі генри (Гн)</a:t>
            </a:r>
            <a:r>
              <a:rPr lang="en-US" sz="2400" b="0" i="0" u="none" noProof="1" smtClean="0">
                <a:solidFill>
                  <a:schemeClr val="dk1"/>
                </a:solidFill>
                <a:latin typeface="Times New Roman" pitchFamily="18" charset="0"/>
                <a:ea typeface="Arimo"/>
                <a:cs typeface="Times New Roman" pitchFamily="18" charset="0"/>
                <a:sym typeface="Arimo"/>
              </a:rPr>
              <a:t> </a:t>
            </a:r>
            <a:r>
              <a:rPr lang="en-US" sz="2400" b="0" i="0" u="none" noProof="1" smtClean="0">
                <a:solidFill>
                  <a:schemeClr val="dk1"/>
                </a:solidFill>
                <a:latin typeface="Times New Roman" pitchFamily="18" charset="0"/>
                <a:ea typeface="Arial"/>
                <a:cs typeface="Times New Roman" pitchFamily="18" charset="0"/>
                <a:sym typeface="Arial"/>
              </a:rPr>
              <a:t>. Контурдағы ток күші 1А болғанда,  магнит ағыны 1 вебер болса, онда  контурдың индуктивтілігі</a:t>
            </a:r>
            <a:r>
              <a:rPr lang="en-US" sz="2400" b="0" i="0" u="none" noProof="1" smtClean="0">
                <a:solidFill>
                  <a:schemeClr val="dk1"/>
                </a:solidFill>
                <a:latin typeface="Times New Roman" pitchFamily="18" charset="0"/>
                <a:ea typeface="Arimo"/>
                <a:cs typeface="Times New Roman" pitchFamily="18" charset="0"/>
                <a:sym typeface="Arimo"/>
              </a:rPr>
              <a:t> </a:t>
            </a:r>
            <a:r>
              <a:rPr lang="en-US" sz="2400" b="0" i="0" u="none" noProof="1" smtClean="0">
                <a:solidFill>
                  <a:schemeClr val="dk1"/>
                </a:solidFill>
                <a:latin typeface="Times New Roman" pitchFamily="18" charset="0"/>
                <a:ea typeface="Arial"/>
                <a:cs typeface="Times New Roman" pitchFamily="18" charset="0"/>
                <a:sym typeface="Arial"/>
              </a:rPr>
              <a:t>1 Гн-ге тең болады. </a:t>
            </a:r>
            <a:endParaRPr lang="en-US" sz="2400" noProof="1">
              <a:latin typeface="Times New Roman" pitchFamily="18" charset="0"/>
              <a:cs typeface="Times New Roman" pitchFamily="18" charset="0"/>
            </a:endParaRPr>
          </a:p>
        </p:txBody>
      </p:sp>
      <p:sp>
        <p:nvSpPr>
          <p:cNvPr id="136" name="Google Shape;136;p17"/>
          <p:cNvSpPr txBox="1"/>
          <p:nvPr/>
        </p:nvSpPr>
        <p:spPr>
          <a:xfrm>
            <a:off x="323528" y="3933056"/>
            <a:ext cx="8496300" cy="36671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r>
              <a:rPr lang="en-US" sz="2400" b="0" i="0" u="none" noProof="1" smtClean="0">
                <a:solidFill>
                  <a:schemeClr val="dk1"/>
                </a:solidFill>
                <a:latin typeface="Times New Roman" pitchFamily="18" charset="0"/>
                <a:ea typeface="Arial"/>
                <a:cs typeface="Times New Roman" pitchFamily="18" charset="0"/>
                <a:sym typeface="Arial"/>
              </a:rPr>
              <a:t>Өздік индукция ЭҚК-ін жалпы индукция заңын пайдаланып табуға болады:</a:t>
            </a:r>
            <a:endParaRPr lang="en-US" sz="2400" noProof="1">
              <a:latin typeface="Times New Roman" pitchFamily="18" charset="0"/>
              <a:cs typeface="Times New Roman" pitchFamily="18" charset="0"/>
            </a:endParaRPr>
          </a:p>
        </p:txBody>
      </p:sp>
      <p:sp>
        <p:nvSpPr>
          <p:cNvPr id="137" name="Google Shape;137;p17"/>
          <p:cNvSpPr txBox="1"/>
          <p:nvPr/>
        </p:nvSpPr>
        <p:spPr>
          <a:xfrm>
            <a:off x="0" y="3205162"/>
            <a:ext cx="9144000" cy="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800" b="0" i="0" u="none">
              <a:solidFill>
                <a:schemeClr val="dk1"/>
              </a:solidFill>
              <a:latin typeface="Arial"/>
              <a:ea typeface="Arial"/>
              <a:cs typeface="Arial"/>
              <a:sym typeface="Arial"/>
            </a:endParaRPr>
          </a:p>
        </p:txBody>
      </p:sp>
      <p:pic>
        <p:nvPicPr>
          <p:cNvPr id="138" name="Google Shape;138;p17"/>
          <p:cNvPicPr preferRelativeResize="0"/>
          <p:nvPr/>
        </p:nvPicPr>
        <p:blipFill rotWithShape="1">
          <a:blip r:embed="rId3" cstate="print">
            <a:alphaModFix/>
          </a:blip>
          <a:srcRect r="20264" b="-390"/>
          <a:stretch/>
        </p:blipFill>
        <p:spPr>
          <a:xfrm>
            <a:off x="1979712" y="4941168"/>
            <a:ext cx="5099968" cy="792063"/>
          </a:xfrm>
          <a:prstGeom prst="rect">
            <a:avLst/>
          </a:prstGeom>
          <a:noFill/>
          <a:ln>
            <a:noFill/>
          </a:ln>
        </p:spPr>
      </p:pic>
      <p:pic>
        <p:nvPicPr>
          <p:cNvPr id="139" name="Google Shape;139;p17"/>
          <p:cNvPicPr preferRelativeResize="0">
            <a:picLocks noGrp="1"/>
          </p:cNvPicPr>
          <p:nvPr>
            <p:ph type="body" idx="1"/>
          </p:nvPr>
        </p:nvPicPr>
        <p:blipFill rotWithShape="1">
          <a:blip r:embed="rId4" cstate="print">
            <a:alphaModFix/>
          </a:blip>
          <a:srcRect/>
          <a:stretch/>
        </p:blipFill>
        <p:spPr>
          <a:xfrm>
            <a:off x="2419350" y="3754437"/>
            <a:ext cx="114300" cy="215900"/>
          </a:xfrm>
          <a:prstGeom prst="rect">
            <a:avLst/>
          </a:prstGeom>
          <a:noFill/>
          <a:ln>
            <a:noFill/>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2164</TotalTime>
  <Words>601</Words>
  <Application>Microsoft Office PowerPoint</Application>
  <PresentationFormat>Экран (4:3)</PresentationFormat>
  <Paragraphs>76</Paragraphs>
  <Slides>13</Slides>
  <Notes>7</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13</vt:i4>
      </vt:variant>
    </vt:vector>
  </HeadingPairs>
  <TitlesOfParts>
    <vt:vector size="15" baseType="lpstr">
      <vt:lpstr>Эркер</vt:lpstr>
      <vt:lpstr>Формула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lenovo553</dc:creator>
  <cp:lastModifiedBy>Пользователь Windows</cp:lastModifiedBy>
  <cp:revision>122</cp:revision>
  <dcterms:created xsi:type="dcterms:W3CDTF">2020-10-29T15:07:13Z</dcterms:created>
  <dcterms:modified xsi:type="dcterms:W3CDTF">2021-10-17T14:45:53Z</dcterms:modified>
</cp:coreProperties>
</file>