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7" r:id="rId10"/>
    <p:sldId id="268" r:id="rId11"/>
    <p:sldId id="271" r:id="rId12"/>
    <p:sldId id="275" r:id="rId13"/>
    <p:sldId id="276" r:id="rId14"/>
    <p:sldId id="290" r:id="rId15"/>
    <p:sldId id="280" r:id="rId16"/>
    <p:sldId id="281" r:id="rId17"/>
    <p:sldId id="282" r:id="rId18"/>
    <p:sldId id="283" r:id="rId19"/>
    <p:sldId id="284" r:id="rId20"/>
    <p:sldId id="286" r:id="rId21"/>
    <p:sldId id="287" r:id="rId22"/>
    <p:sldId id="288" r:id="rId23"/>
    <p:sldId id="289" r:id="rId24"/>
    <p:sldId id="272" r:id="rId25"/>
    <p:sldId id="273" r:id="rId26"/>
    <p:sldId id="277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80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DEB93-232E-4B6A-A931-DD59C300A93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04E095-1A26-4BAC-A771-0874BC273F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24744"/>
            <a:ext cx="7851648" cy="2918610"/>
          </a:xfrm>
        </p:spPr>
        <p:txBody>
          <a:bodyPr>
            <a:normAutofit/>
          </a:bodyPr>
          <a:lstStyle/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Басқару шешімдерін 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қабылдау </a:t>
            </a:r>
            <a:endParaRPr lang="ru-RU" sz="49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Сапалы</a:t>
            </a:r>
            <a:r>
              <a:rPr lang="kk-KZ" sz="3600" b="1" dirty="0" smtClean="0"/>
              <a:t>қ көрсеткіштер</a:t>
            </a:r>
            <a:r>
              <a:rPr lang="ru-RU" sz="3600" dirty="0" smtClean="0"/>
              <a:t>…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/>
              <a:t>Ақшалай түрде көрсету мүмкін болмайтын фактор, </a:t>
            </a:r>
            <a:r>
              <a:rPr lang="kk-KZ" sz="2800" i="1" dirty="0" smtClean="0"/>
              <a:t>сапалық</a:t>
            </a:r>
            <a:r>
              <a:rPr lang="kk-KZ" sz="2800" dirty="0" smtClean="0"/>
              <a:t> ретінде топталады</a:t>
            </a:r>
            <a:r>
              <a:rPr lang="kk-KZ" sz="2800" i="1" dirty="0" smtClean="0"/>
              <a:t>. </a:t>
            </a:r>
          </a:p>
          <a:p>
            <a:r>
              <a:rPr lang="kk-KZ" sz="2800" dirty="0" smtClean="0"/>
              <a:t>Мұндай факторлардың мысалы ретінде жұмыскерлердің еңбек тәртібінің төмендеуі бола алады. </a:t>
            </a:r>
          </a:p>
          <a:p>
            <a:r>
              <a:rPr lang="kk-KZ" sz="2800" dirty="0" smtClean="0"/>
              <a:t>Сапалық факторлардың шешім қабылдау процесінде басшылармен ескерілуі өте маңызды, өйткені кері жағдайда дұрыс келмейтін шешімге бет бұру қаупі артады.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401080" cy="11327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Арнайы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зерттеу</a:t>
            </a:r>
            <a:r>
              <a:rPr lang="ru-RU" sz="2800" b="1" dirty="0" smtClean="0"/>
              <a:t>: </a:t>
            </a:r>
            <a:r>
              <a:rPr lang="ru-RU" sz="2800" b="1" dirty="0" err="1" smtClean="0"/>
              <a:t>шектеуші</a:t>
            </a:r>
            <a:r>
              <a:rPr lang="ru-RU" sz="2800" b="1" dirty="0" smtClean="0"/>
              <a:t> фактор бар </a:t>
            </a:r>
            <a:r>
              <a:rPr lang="ru-RU" sz="2800" b="1" dirty="0" err="1" smtClean="0"/>
              <a:t>жағдайда ассортиментті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анықтау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r>
              <a:rPr lang="kk-KZ" sz="2800" b="1" dirty="0" smtClean="0"/>
              <a:t>Қысқа мерзімді жоспарда </a:t>
            </a:r>
            <a:r>
              <a:rPr lang="kk-KZ" sz="2800" dirty="0" smtClean="0"/>
              <a:t>өнімге сұраныс ағымдағы өндіріс қуаттылығынан асып кетуі мүмкін. </a:t>
            </a:r>
          </a:p>
          <a:p>
            <a:endParaRPr lang="kk-KZ" sz="2800" dirty="0" smtClean="0"/>
          </a:p>
          <a:p>
            <a:r>
              <a:rPr lang="kk-KZ" sz="2800" dirty="0" smtClean="0"/>
              <a:t>Мысалы, өнімнің шығуы маманданған жұмыскерлер, материалдар немесе ауқымның бар болуымен шектелуі мүмкін.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Арнайы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зерттеу</a:t>
            </a:r>
            <a:r>
              <a:rPr lang="ru-RU" sz="2800" b="1" dirty="0" smtClean="0"/>
              <a:t>: </a:t>
            </a:r>
            <a:r>
              <a:rPr lang="ru-RU" sz="2800" b="1" dirty="0" err="1" smtClean="0"/>
              <a:t>шектеуші</a:t>
            </a:r>
            <a:r>
              <a:rPr lang="ru-RU" sz="2800" b="1" dirty="0" smtClean="0"/>
              <a:t> фактор бар </a:t>
            </a:r>
            <a:r>
              <a:rPr lang="ru-RU" sz="2800" b="1" dirty="0" err="1" smtClean="0"/>
              <a:t>жағдайда ассортиментті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анықтау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Autofit/>
          </a:bodyPr>
          <a:lstStyle/>
          <a:p>
            <a:r>
              <a:rPr lang="kk-KZ" sz="2800" dirty="0" smtClean="0"/>
              <a:t>Егер өнімге сұраныс кәсіпорынның өндіріс қуаттылығынан асып тұрса, онда өнімнің шығуын арттыратын мүмкіндіктерді не шектеп тұрғанын анықтау қажет. </a:t>
            </a:r>
          </a:p>
          <a:p>
            <a:endParaRPr lang="kk-KZ" sz="2800" dirty="0" smtClean="0"/>
          </a:p>
          <a:p>
            <a:r>
              <a:rPr lang="kk-KZ" sz="2800" dirty="0" smtClean="0"/>
              <a:t>Мұндай сирек ресурстар - </a:t>
            </a:r>
            <a:r>
              <a:rPr lang="kk-KZ" sz="2800" i="1" dirty="0" smtClean="0"/>
              <a:t>шектеуші факторлар</a:t>
            </a:r>
            <a:r>
              <a:rPr lang="kk-KZ" sz="2800" dirty="0" smtClean="0"/>
              <a:t> деп аталады. 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Шектеуші</a:t>
            </a:r>
            <a:r>
              <a:rPr lang="ru-RU" sz="3200" b="1" dirty="0" smtClean="0"/>
              <a:t> фактор бар </a:t>
            </a:r>
            <a:r>
              <a:rPr lang="ru-RU" sz="3200" b="1" dirty="0" err="1" smtClean="0"/>
              <a:t>жағдайындағы шешім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қабылдау қағидасы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/>
              <a:t>Қысқа мерзім аралығы ішінде өндіріс шектеулерін жою не қосымша ресурстарды тарту екіталай. </a:t>
            </a:r>
          </a:p>
          <a:p>
            <a:endParaRPr lang="kk-KZ" sz="2800" dirty="0" smtClean="0"/>
          </a:p>
          <a:p>
            <a:r>
              <a:rPr lang="kk-KZ" sz="2800" dirty="0" smtClean="0"/>
              <a:t>Егер шектеуші факторлар туындаса, </a:t>
            </a:r>
            <a:r>
              <a:rPr lang="kk-KZ" sz="2800" b="1" i="1" dirty="0" smtClean="0"/>
              <a:t>шектеуші фактор бойынша пайдаға ең жоғары салым алуды</a:t>
            </a:r>
            <a:r>
              <a:rPr lang="kk-KZ" sz="2800" dirty="0" smtClean="0"/>
              <a:t> қамтамасыз ететін пайда – ең жоғарғы болып табылады.</a:t>
            </a:r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/>
              <a:t>Мысал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Rhine Autos – европалық ірі автокөліктерді өндіруші. </a:t>
            </a:r>
          </a:p>
          <a:p>
            <a:r>
              <a:rPr lang="kk-KZ" dirty="0" smtClean="0"/>
              <a:t>Цехтардың бірі автокөліктер саласында қызмет ететін компанияларға компоненттерді жеткізеді. </a:t>
            </a:r>
          </a:p>
          <a:p>
            <a:r>
              <a:rPr lang="kk-KZ" dirty="0" smtClean="0"/>
              <a:t>Төменде осы цехта шығарылатын 3 компонент бойынша келесі тоқсанның болжамды сұранысы мен өндіріс қуаттылығы жөнінде мәліметтер келтірілген.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80056"/>
          </a:xfrm>
        </p:spPr>
        <p:txBody>
          <a:bodyPr>
            <a:normAutofit fontScale="90000"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Болжамды сұранысы мен өндіріс қуаттылығы жөнінде мәліметтер  келесі кварталға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43049"/>
          <a:ext cx="8424936" cy="440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9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1825" algn="l"/>
                          <a:tab pos="6112510" algn="l"/>
                        </a:tabLst>
                        <a:defRPr/>
                      </a:pPr>
                      <a:r>
                        <a:rPr kumimoji="0" lang="kk-KZ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омпонент</a:t>
                      </a:r>
                      <a:r>
                        <a:rPr kumimoji="0" lang="kk-KZ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тер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Өнім бірлігі пайдасына салым</a:t>
                      </a:r>
                      <a:r>
                        <a:rPr lang="ru-RU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400" b="1" spc="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теңге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Өнім бірлігіне </a:t>
                      </a: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жабдық жұмысы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</a:t>
                      </a: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ғ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Өнімге бағаланатын сұранысы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бірл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Тоқсанға жабдық жұмысына қажетті уақыт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</a:t>
                      </a: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ғ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Мысал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35480"/>
            <a:ext cx="8329642" cy="4565354"/>
          </a:xfrm>
        </p:spPr>
        <p:txBody>
          <a:bodyPr>
            <a:noAutofit/>
          </a:bodyPr>
          <a:lstStyle/>
          <a:p>
            <a:r>
              <a:rPr lang="kk-KZ" sz="2800" dirty="0" smtClean="0"/>
              <a:t>Арнайы мақсаттағы жабдықтардың біреуінің сынып қалу салдарынан өндіріс қуаттылығы есепті кезеңде қалған жабдықтардың </a:t>
            </a:r>
            <a:r>
              <a:rPr lang="en-US" sz="2800" dirty="0" smtClean="0"/>
              <a:t>12000 </a:t>
            </a:r>
            <a:r>
              <a:rPr lang="kk-KZ" sz="2800" dirty="0" smtClean="0"/>
              <a:t>сағ</a:t>
            </a:r>
            <a:r>
              <a:rPr lang="en-US" sz="2800" dirty="0" smtClean="0"/>
              <a:t>. </a:t>
            </a:r>
            <a:r>
              <a:rPr lang="kk-KZ" sz="2800" dirty="0" smtClean="0"/>
              <a:t>жұмысымен шектелген</a:t>
            </a:r>
            <a:r>
              <a:rPr lang="en-US" sz="2800" dirty="0" smtClean="0"/>
              <a:t>. </a:t>
            </a:r>
            <a:endParaRPr lang="kk-KZ" sz="2800" dirty="0" smtClean="0"/>
          </a:p>
          <a:p>
            <a:r>
              <a:rPr lang="kk-KZ" sz="2800" dirty="0" smtClean="0"/>
              <a:t>Бірақ бұл өнімнің жалпы сұранысын қанағаттандыруға жеткіліксіз</a:t>
            </a:r>
            <a:r>
              <a:rPr lang="en-US" sz="2800" dirty="0" smtClean="0"/>
              <a:t>. </a:t>
            </a:r>
            <a:endParaRPr lang="kk-KZ" sz="2800" dirty="0" smtClean="0"/>
          </a:p>
          <a:p>
            <a:r>
              <a:rPr lang="kk-KZ" sz="2800" dirty="0" smtClean="0"/>
              <a:t>Қуаттылыққа шектеу болған осы кезеңдегі шығарылуы тиісті </a:t>
            </a:r>
            <a:r>
              <a:rPr lang="kk-KZ" sz="2800" b="1" i="1" dirty="0" smtClean="0"/>
              <a:t>өнім </a:t>
            </a:r>
            <a:r>
              <a:rPr lang="ru-RU" sz="2800" b="1" i="1" dirty="0" smtClean="0"/>
              <a:t>ассортимент</a:t>
            </a:r>
            <a:r>
              <a:rPr lang="kk-KZ" sz="2800" b="1" i="1" dirty="0" smtClean="0"/>
              <a:t>і бойынша кеңес беру қажет</a:t>
            </a:r>
            <a:r>
              <a:rPr lang="en-US" sz="2800" b="1" i="1" dirty="0" smtClean="0"/>
              <a:t>.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Ассортимент </a:t>
            </a:r>
            <a:r>
              <a:rPr lang="ru-RU" sz="3600" b="1" dirty="0" err="1" smtClean="0"/>
              <a:t>қандай болуға тиіс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ru-RU" sz="3200" dirty="0" smtClean="0"/>
              <a:t>О</a:t>
            </a:r>
            <a:r>
              <a:rPr lang="kk-KZ" sz="3200" dirty="0" smtClean="0"/>
              <a:t>ңтайлы </a:t>
            </a:r>
            <a:r>
              <a:rPr lang="ru-RU" sz="3200" dirty="0" smtClean="0"/>
              <a:t>ассортимент</a:t>
            </a:r>
            <a:r>
              <a:rPr lang="kk-KZ" sz="3200" dirty="0" smtClean="0"/>
              <a:t>ті анықтау тәсілі, әр </a:t>
            </a:r>
            <a:r>
              <a:rPr lang="kk-KZ" sz="3200" b="1" i="1" dirty="0" smtClean="0"/>
              <a:t>шектейтін </a:t>
            </a:r>
            <a:r>
              <a:rPr lang="ru-RU" sz="3200" b="1" i="1" dirty="0" smtClean="0"/>
              <a:t>фактор</a:t>
            </a:r>
            <a:r>
              <a:rPr lang="kk-KZ" sz="3200" b="1" i="1" dirty="0" smtClean="0"/>
              <a:t>дың бірлікке пайдасына салым</a:t>
            </a:r>
            <a:r>
              <a:rPr lang="kk-KZ" sz="3200" dirty="0" smtClean="0"/>
              <a:t> бойынша </a:t>
            </a:r>
            <a:r>
              <a:rPr lang="ru-RU" sz="3200" dirty="0" smtClean="0"/>
              <a:t>компонент-</a:t>
            </a:r>
            <a:r>
              <a:rPr lang="kk-KZ" sz="3200" dirty="0" smtClean="0"/>
              <a:t>терді есептеу мен </a:t>
            </a:r>
            <a:r>
              <a:rPr lang="kk-KZ" sz="3200" b="1" i="1" dirty="0" smtClean="0"/>
              <a:t>ретімен</a:t>
            </a:r>
            <a:r>
              <a:rPr lang="kk-KZ" sz="3200" dirty="0" smtClean="0"/>
              <a:t> орналасты-руға негізделген</a:t>
            </a:r>
            <a:r>
              <a:rPr lang="en-US" sz="3200" dirty="0" smtClean="0"/>
              <a:t>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Шеш</a:t>
            </a:r>
            <a:r>
              <a:rPr lang="kk-KZ" sz="3600" b="1" dirty="0" smtClean="0"/>
              <a:t>імі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9" y="1857364"/>
          <a:ext cx="8568951" cy="392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5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kumimoji="0" lang="kk-KZ" sz="2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ru-RU" sz="2400" b="1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омпонент</a:t>
                      </a:r>
                      <a:r>
                        <a:rPr kumimoji="0" lang="kk-KZ" sz="2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тер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3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Өнім бірлігі пайдасына салым</a:t>
                      </a:r>
                      <a:r>
                        <a:rPr lang="ru-RU" sz="2400" b="1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теңге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3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Өнім бірлігіне </a:t>
                      </a:r>
                      <a:r>
                        <a:rPr lang="kk-KZ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жабдық жұмысы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са</a:t>
                      </a:r>
                      <a:r>
                        <a:rPr lang="kk-KZ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ғ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Жабдық жұмысы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са</a:t>
                      </a:r>
                      <a:r>
                        <a:rPr lang="kk-KZ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ғатына </a:t>
                      </a:r>
                      <a:r>
                        <a:rPr lang="kk-KZ" sz="2400" b="1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пайда салымы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400" b="1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теңге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kk-KZ" sz="2400" b="1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Салым бойынша топтау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1825" algn="l"/>
                          <a:tab pos="611251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Шешімі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kk-KZ" sz="2800" dirty="0" smtClean="0"/>
              <a:t>Ж</a:t>
            </a:r>
            <a:r>
              <a:rPr lang="ru-RU" sz="2800" dirty="0" err="1" smtClean="0"/>
              <a:t>абдық</a:t>
            </a:r>
            <a:r>
              <a:rPr lang="kk-KZ" sz="2800" dirty="0" smtClean="0"/>
              <a:t>тың жұмыс сағаттарын үлестіру мынадай түрде болады</a:t>
            </a:r>
            <a:r>
              <a:rPr lang="ru-RU" sz="2800" dirty="0" smtClean="0"/>
              <a:t>:</a:t>
            </a:r>
            <a:endParaRPr lang="ru-RU" sz="28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2714620"/>
          <a:ext cx="8319297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algn="ctr"/>
                      <a:r>
                        <a:rPr kumimoji="0" lang="kk-KZ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Өндіріс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0650" algn="l"/>
                          <a:tab pos="4050665" algn="l"/>
                        </a:tabLst>
                      </a:pPr>
                      <a:r>
                        <a:rPr lang="kk-KZ" sz="2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Жабдықты пайдалану, сағ.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0650" algn="l"/>
                          <a:tab pos="4050665" algn="l"/>
                        </a:tabLst>
                      </a:pPr>
                      <a:r>
                        <a:rPr lang="kk-KZ" sz="2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Жабдықтың қалған жұмыс уақыты, сағ.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 </a:t>
                      </a:r>
                      <a:r>
                        <a:rPr lang="kk-KZ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2000 </a:t>
                      </a: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бірлігі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2000 </a:t>
                      </a: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бірлігі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2400" b="1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1000 </a:t>
                      </a:r>
                      <a:r>
                        <a:rPr lang="kk-KZ" sz="24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бірлігі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kk-KZ" sz="3600" b="1" i="1" dirty="0" smtClean="0"/>
              <a:t>Арнайы зерттеу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/>
              <a:t>Белгілі-бір уақыт аралықтарында жүйелі түрде қабылданбайтын шешімдерге қатысты, кейде </a:t>
            </a:r>
            <a:r>
              <a:rPr lang="kk-KZ" sz="3200" i="1" dirty="0" smtClean="0"/>
              <a:t>арнайы зерттеу </a:t>
            </a:r>
            <a:r>
              <a:rPr lang="kk-KZ" sz="3200" dirty="0" smtClean="0"/>
              <a:t>термині қолданылады</a:t>
            </a:r>
            <a:r>
              <a:rPr lang="kk-KZ" sz="3200" i="1" dirty="0" smtClean="0"/>
              <a:t>. </a:t>
            </a:r>
          </a:p>
          <a:p>
            <a:r>
              <a:rPr lang="kk-KZ" sz="3200" dirty="0" smtClean="0"/>
              <a:t>Әдетте арнайы зерттеулер қажеттілігі келесідей сұрақтар бойынша негізделген басқару шешімдерін қабылдау кезінде туындайды: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608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Шешімі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686800" cy="4967302"/>
          </a:xfrm>
        </p:spPr>
        <p:txBody>
          <a:bodyPr/>
          <a:lstStyle/>
          <a:p>
            <a:r>
              <a:rPr lang="kk-KZ" sz="2800" dirty="0" smtClean="0"/>
              <a:t>Осындай ассортиментпен өндіріс жоспары нәтижесінде жалпы пайдаға салым максималды болады:</a:t>
            </a:r>
            <a:endParaRPr lang="ru-RU" sz="28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714620"/>
          <a:ext cx="7500990" cy="3373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421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194">
                <a:tc>
                  <a:txBody>
                    <a:bodyPr/>
                    <a:lstStyle/>
                    <a:p>
                      <a:r>
                        <a:rPr kumimoji="0" lang="kk-KZ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бірл. Z компоненті, өнім бірлігіне 6 теңге пайдаға салым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194">
                <a:tc>
                  <a:txBody>
                    <a:bodyPr/>
                    <a:lstStyle/>
                    <a:p>
                      <a:r>
                        <a:rPr kumimoji="0" lang="kk-KZ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бірл. Y компоненті, өнім бірлігіне 10 теңге пайдаға салым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194">
                <a:tc>
                  <a:txBody>
                    <a:bodyPr/>
                    <a:lstStyle/>
                    <a:p>
                      <a:r>
                        <a:rPr kumimoji="0" lang="kk-KZ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 бірл. X компоненті, өнім бірлігіне 12 теңге пайдаға салым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ru-RU" sz="24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145">
                <a:tc>
                  <a:txBody>
                    <a:bodyPr/>
                    <a:lstStyle/>
                    <a:p>
                      <a:r>
                        <a:rPr kumimoji="0" lang="kk-KZ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Пайдаға  жалпы салым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/>
              <a:t>Бірақ </a:t>
            </a:r>
            <a:r>
              <a:rPr lang="ru-RU" sz="3600" b="1" i="1" dirty="0" smtClean="0"/>
              <a:t>…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/>
              <a:t>Өндірістік бағдарламаны түпкілікті таңдау алдында, басқа да факторларды ескеру қажет. Мысалы, егер компания барлық 3 компонентпен, айталық, өзінің тұрақты тапсырыс берушілерінің ішіндегі 150-ін жабдықтай алмаса, онда маңызды тапсырыс берушілермен қатынас жоғалуы мүмкін. </a:t>
            </a:r>
          </a:p>
          <a:p>
            <a:r>
              <a:rPr lang="kk-KZ" sz="2800" dirty="0" smtClean="0"/>
              <a:t>Бұл сатудан болашақ түсімдердің төмендеуіне апаруы мүмкін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Бірнеше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шектеуші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факторлар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болса</a:t>
            </a:r>
            <a:r>
              <a:rPr lang="ru-RU" sz="3600" b="1" dirty="0" smtClean="0"/>
              <a:t>…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/>
              <a:t>Шектеуші фактордың бірлігіне пайдаға салымын есептейтін тәсілді, егер мұндай бірнеше факторлар болғанда қолданыла алмайды.</a:t>
            </a:r>
          </a:p>
          <a:p>
            <a:r>
              <a:rPr lang="kk-KZ" sz="2800" dirty="0" smtClean="0"/>
              <a:t>Бірнеше шектеуші факторлар болғанда, оңтайлы ассортимент пен өндіріс жоспарын таңдау үшін </a:t>
            </a:r>
            <a:r>
              <a:rPr lang="kk-KZ" sz="2800" b="1" i="1" dirty="0" smtClean="0"/>
              <a:t>сызықтық бағдарламалау </a:t>
            </a:r>
            <a:r>
              <a:rPr lang="kk-KZ" sz="2800" dirty="0" smtClean="0"/>
              <a:t>(</a:t>
            </a:r>
            <a:r>
              <a:rPr lang="kk-KZ" sz="2800" i="1" dirty="0" smtClean="0"/>
              <a:t>линейное программирование</a:t>
            </a:r>
            <a:r>
              <a:rPr lang="kk-KZ" sz="2800" dirty="0" smtClean="0"/>
              <a:t>) әдістерін қолдану қажет.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/>
              <a:t>Тек қысқа мерзімде ғана...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/>
              <a:t>Бұдан басқа, бұл тәсіл тек қысқа мерзімді жоспарда жою мүмкін болмайтын қуаттылыққа шектеу болған жағдайларда ғана қолданылады. </a:t>
            </a:r>
          </a:p>
          <a:p>
            <a:r>
              <a:rPr lang="kk-KZ" sz="2800" dirty="0" smtClean="0"/>
              <a:t>Ұзақ мерзімді жоспарда қосымша ресурстарды сатып алу мүмкін. </a:t>
            </a:r>
          </a:p>
          <a:p>
            <a:r>
              <a:rPr lang="kk-KZ" sz="2800" dirty="0" smtClean="0"/>
              <a:t>Егер қосымша қуаттылыққа салым, оларды сатып алу шығындарынан асып түсетін болса, мұны істеу қажет.</a:t>
            </a:r>
            <a:endParaRPr lang="ru-RU" sz="2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Арнайы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зерттеу</a:t>
            </a:r>
            <a:r>
              <a:rPr lang="ru-RU" sz="3600" b="1" dirty="0" smtClean="0"/>
              <a:t>: </a:t>
            </a:r>
            <a:r>
              <a:rPr lang="ru-RU" sz="3600" b="1" dirty="0" err="1" smtClean="0"/>
              <a:t>сатып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алу</a:t>
            </a:r>
            <a:r>
              <a:rPr lang="ru-RU" sz="3600" b="1" dirty="0" smtClean="0"/>
              <a:t> не </a:t>
            </a:r>
            <a:r>
              <a:rPr lang="ru-RU" sz="3600" b="1" dirty="0" err="1" smtClean="0"/>
              <a:t>өзінде өндіру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Autofit/>
          </a:bodyPr>
          <a:lstStyle/>
          <a:p>
            <a:r>
              <a:rPr lang="kk-KZ" sz="2800" dirty="0" smtClean="0"/>
              <a:t>Сұрақтың мәні «сатып алу не өндіру» емес, бос қуаттылықты </a:t>
            </a:r>
            <a:r>
              <a:rPr lang="kk-KZ" sz="2800" b="1" i="1" dirty="0" smtClean="0"/>
              <a:t>қалай пайдалануда</a:t>
            </a:r>
            <a:r>
              <a:rPr lang="kk-KZ" sz="2800" dirty="0" smtClean="0"/>
              <a:t>. </a:t>
            </a:r>
          </a:p>
          <a:p>
            <a:r>
              <a:rPr lang="kk-KZ" sz="2800" dirty="0" smtClean="0"/>
              <a:t>Сандар комплектеушілерді сатып алу пайдасына айтылғанның өзінде, олар шешуші болып табылмайды, өйткені әлі талдау жасау қажет: </a:t>
            </a:r>
            <a:r>
              <a:rPr lang="kk-KZ" sz="2800" b="1" i="1" dirty="0" smtClean="0"/>
              <a:t>босаған жабдықты қарапайым не баламалы қолдану не әкеледі. </a:t>
            </a:r>
            <a:endParaRPr lang="ru-RU" sz="2800" b="1" i="1" dirty="0" smtClean="0"/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698420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Баламалы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шығын концепциясы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k-KZ" sz="2800" dirty="0" smtClean="0"/>
              <a:t>Әрекет ету нұсқаларының бірін таңдау </a:t>
            </a:r>
            <a:r>
              <a:rPr lang="ru-RU" sz="2800" dirty="0" smtClean="0"/>
              <a:t>– </a:t>
            </a:r>
            <a:r>
              <a:rPr lang="kk-KZ" sz="2800" dirty="0" smtClean="0"/>
              <a:t>баламалы нұсқадан бас тартуды талап етсе, ондай жағдайдағы бас тартқалы отырған қаржылық ұтымдар ­ </a:t>
            </a:r>
            <a:r>
              <a:rPr lang="kk-KZ" sz="2800" b="1" i="1" dirty="0" smtClean="0"/>
              <a:t>баламалы </a:t>
            </a:r>
            <a:r>
              <a:rPr lang="ru-RU" sz="2800" b="1" i="1" dirty="0" smtClean="0"/>
              <a:t>(альтернатив</a:t>
            </a:r>
            <a:r>
              <a:rPr lang="kk-KZ" sz="2800" b="1" i="1" dirty="0" smtClean="0"/>
              <a:t>ті)шығындар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opportunity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costs</a:t>
            </a:r>
            <a:r>
              <a:rPr lang="ru-RU" sz="2800" b="1" i="1" dirty="0" smtClean="0"/>
              <a:t>)</a:t>
            </a:r>
            <a:r>
              <a:rPr lang="kk-KZ" sz="2800" b="1" i="1" dirty="0" smtClean="0"/>
              <a:t> </a:t>
            </a:r>
            <a:r>
              <a:rPr lang="kk-KZ" sz="2800" dirty="0" smtClean="0"/>
              <a:t>деп аталады</a:t>
            </a:r>
            <a:r>
              <a:rPr lang="ru-RU" sz="2800" dirty="0" smtClean="0"/>
              <a:t>. </a:t>
            </a:r>
            <a:endParaRPr lang="ru-RU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Баламалы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шығын концепциясы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sz="2800" dirty="0" smtClean="0"/>
              <a:t>Басқа тілмен</a:t>
            </a:r>
            <a:r>
              <a:rPr lang="ru-RU" sz="2800" dirty="0" smtClean="0"/>
              <a:t>, </a:t>
            </a:r>
            <a:r>
              <a:rPr lang="ru-RU" sz="2800" dirty="0" err="1" smtClean="0"/>
              <a:t>баламалы</a:t>
            </a:r>
            <a:r>
              <a:rPr lang="ru-RU" sz="2800" dirty="0" smtClean="0"/>
              <a:t> </a:t>
            </a:r>
            <a:r>
              <a:rPr lang="ru-RU" sz="2800" dirty="0" err="1" smtClean="0"/>
              <a:t>шығындар</a:t>
            </a:r>
            <a:r>
              <a:rPr lang="kk-KZ" sz="2800" dirty="0" smtClean="0"/>
              <a:t> бас тартуға тура келген, қалған нұсқалардың ішіндегі тәуірінен алынбай қалған пайдаға салымды құрайды</a:t>
            </a:r>
            <a:r>
              <a:rPr lang="ru-RU" sz="2800" dirty="0" smtClean="0"/>
              <a:t>. </a:t>
            </a:r>
          </a:p>
          <a:p>
            <a:r>
              <a:rPr lang="ru-RU" sz="2800" dirty="0" err="1" smtClean="0"/>
              <a:t>Баламалы</a:t>
            </a:r>
            <a:r>
              <a:rPr lang="ru-RU" sz="2800" dirty="0" smtClean="0"/>
              <a:t> </a:t>
            </a:r>
            <a:r>
              <a:rPr lang="ru-RU" sz="2800" dirty="0" err="1" smtClean="0"/>
              <a:t>шығындар</a:t>
            </a:r>
            <a:r>
              <a:rPr lang="kk-KZ" sz="2800" dirty="0" smtClean="0"/>
              <a:t>, тек </a:t>
            </a:r>
            <a:r>
              <a:rPr lang="ru-RU" sz="2800" dirty="0" smtClean="0"/>
              <a:t>ресурс</a:t>
            </a:r>
            <a:r>
              <a:rPr lang="kk-KZ" sz="2800" dirty="0" smtClean="0"/>
              <a:t>тар сирек болып табылатын және бірін­бірі жоққа шығаратын, түрлі нұсқалар қолданылылуы мүмкін жағдайларында ғана туындайды</a:t>
            </a:r>
            <a:r>
              <a:rPr lang="ru-RU" sz="2800" dirty="0" smtClean="0"/>
              <a:t>. </a:t>
            </a:r>
          </a:p>
          <a:p>
            <a:r>
              <a:rPr lang="ru-RU" sz="2800" dirty="0" err="1" smtClean="0"/>
              <a:t>Баламалы</a:t>
            </a:r>
            <a:r>
              <a:rPr lang="ru-RU" sz="2800" dirty="0" smtClean="0"/>
              <a:t>  </a:t>
            </a:r>
            <a:r>
              <a:rPr lang="ru-RU" sz="2800" dirty="0" err="1" smtClean="0"/>
              <a:t>шығындар</a:t>
            </a:r>
            <a:r>
              <a:rPr lang="ru-RU" sz="2800" dirty="0" smtClean="0"/>
              <a:t> </a:t>
            </a:r>
            <a:r>
              <a:rPr lang="kk-KZ" sz="2800" dirty="0" smtClean="0"/>
              <a:t>туралы ой, бірқатар нұсқалардың ресми талданбайды, алайда ұтымдарды талқылау кезінде оларды ескеру қажеттігіне байланысты пайда болды</a:t>
            </a:r>
            <a:r>
              <a:rPr lang="ru-RU" sz="2800" dirty="0" smtClean="0"/>
              <a:t>.</a:t>
            </a:r>
            <a:endParaRPr lang="ru-RU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Баламалы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шығындар </a:t>
            </a:r>
            <a:r>
              <a:rPr lang="ru-RU" sz="3600" b="1" dirty="0" smtClean="0"/>
              <a:t>бар </a:t>
            </a:r>
            <a:r>
              <a:rPr lang="ru-RU" sz="3600" b="1" dirty="0" err="1" smtClean="0"/>
              <a:t>жағдайдағы шешім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қабылдау қағидасы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kk-KZ" sz="2800" dirty="0" smtClean="0"/>
              <a:t>Баламалы нұсқаны қабылдаудаудан бас тартқан  жағдайда сату бағасы  </a:t>
            </a:r>
            <a:r>
              <a:rPr lang="kk-KZ" sz="2800" b="1" i="1" dirty="0" smtClean="0"/>
              <a:t>алынбай қалған  пайданың үлесін  қосу қажет</a:t>
            </a:r>
            <a:r>
              <a:rPr lang="ru-RU" sz="2800" b="1" i="1" dirty="0" smtClean="0"/>
              <a:t>. </a:t>
            </a:r>
          </a:p>
          <a:p>
            <a:endParaRPr lang="ru-RU" sz="2800" b="1" i="1" dirty="0" smtClean="0"/>
          </a:p>
          <a:p>
            <a:r>
              <a:rPr lang="ru-RU" sz="2800" dirty="0" smtClean="0"/>
              <a:t>О</a:t>
            </a:r>
            <a:r>
              <a:rPr lang="kk-KZ" sz="2800" dirty="0" smtClean="0"/>
              <a:t>л болашақ ақша қаражаттарының ағымдары өзгеріссіз болған жағдайда, </a:t>
            </a:r>
            <a:r>
              <a:rPr lang="ru-RU" sz="2800" dirty="0" smtClean="0"/>
              <a:t>компания</a:t>
            </a:r>
            <a:r>
              <a:rPr lang="kk-KZ" sz="2800" dirty="0" smtClean="0"/>
              <a:t> тапсырысты қабылдауы мүмкін  ең тқмен </a:t>
            </a:r>
            <a:r>
              <a:rPr lang="ru-RU" sz="2800" dirty="0" smtClean="0"/>
              <a:t>(</a:t>
            </a:r>
            <a:r>
              <a:rPr lang="ru-RU" sz="2800" dirty="0" err="1" smtClean="0"/>
              <a:t>минимал</a:t>
            </a:r>
            <a:r>
              <a:rPr lang="kk-KZ" sz="2800" dirty="0" smtClean="0"/>
              <a:t>ды) бағасы болып табылады</a:t>
            </a:r>
            <a:r>
              <a:rPr lang="ru-RU" sz="2800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Мысалы</a:t>
            </a:r>
            <a:r>
              <a:rPr lang="ru-RU" sz="3600" b="1" dirty="0" smtClean="0"/>
              <a:t>,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/>
              <a:t> нарықтық құннан төмен баға бойынша тапсырыс қабылдауда</a:t>
            </a:r>
            <a:endParaRPr lang="ru-RU" sz="2800" dirty="0" smtClean="0"/>
          </a:p>
          <a:p>
            <a:r>
              <a:rPr lang="kk-KZ" sz="2800" dirty="0" smtClean="0"/>
              <a:t>өндіріс қуаттылығына шектеу болғанда өнім ассортиментін анықтағанда</a:t>
            </a:r>
            <a:endParaRPr lang="ru-RU" sz="2800" dirty="0" smtClean="0"/>
          </a:p>
          <a:p>
            <a:r>
              <a:rPr lang="kk-KZ" sz="2800" dirty="0" smtClean="0"/>
              <a:t>жабдықты ауыстырудың орындылығы</a:t>
            </a:r>
            <a:endParaRPr lang="ru-RU" sz="2800" dirty="0" smtClean="0"/>
          </a:p>
          <a:p>
            <a:r>
              <a:rPr lang="kk-KZ" sz="2800" dirty="0" smtClean="0"/>
              <a:t>әлде-бір компоненттерді өзінде өндіру немесе оларды басқа жақтан сатып алу</a:t>
            </a:r>
            <a:endParaRPr lang="ru-RU" sz="2800" dirty="0" smtClean="0"/>
          </a:p>
          <a:p>
            <a:r>
              <a:rPr lang="kk-KZ" sz="2800" dirty="0" smtClean="0"/>
              <a:t>өнімнің өндірісін тоқтатудың орындылығы және т.б.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kk-KZ" sz="3600" dirty="0" smtClean="0"/>
              <a:t> </a:t>
            </a:r>
            <a:r>
              <a:rPr lang="kk-KZ" sz="3600" b="1" i="1" dirty="0" smtClean="0"/>
              <a:t>Релеванттық бұл өте маңызды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sz="2800" dirty="0" smtClean="0"/>
              <a:t>Басқару шешімдерін қабылдау процесінде назарды тек релевантты ақпаратқа ғана аудару қажет. </a:t>
            </a:r>
          </a:p>
          <a:p>
            <a:r>
              <a:rPr lang="kk-KZ" sz="2800" b="1" dirty="0" smtClean="0"/>
              <a:t>Релеванттық шығындар </a:t>
            </a:r>
            <a:r>
              <a:rPr lang="kk-KZ" sz="2800" dirty="0" smtClean="0"/>
              <a:t>- бұл диапазондары альтернативтік </a:t>
            </a:r>
            <a:r>
              <a:rPr lang="ru-RU" sz="2800" dirty="0" smtClean="0"/>
              <a:t>(</a:t>
            </a:r>
            <a:r>
              <a:rPr lang="kk-KZ" sz="2800" dirty="0" smtClean="0"/>
              <a:t>баламалық) шешімдермен шектелген </a:t>
            </a:r>
            <a:r>
              <a:rPr lang="kk-KZ" sz="2800" b="1" i="1" dirty="0" smtClean="0"/>
              <a:t>жобалы</a:t>
            </a:r>
            <a:r>
              <a:rPr lang="kk-KZ" sz="2800" dirty="0" smtClean="0"/>
              <a:t> шығындар (кірістер). </a:t>
            </a:r>
          </a:p>
          <a:p>
            <a:r>
              <a:rPr lang="kk-KZ" sz="2800" dirty="0" smtClean="0"/>
              <a:t>Шамалары қарастырылатын баламалы нұсқаларға байланысты болатын, ақша қаражаттарының </a:t>
            </a:r>
            <a:r>
              <a:rPr lang="kk-KZ" sz="2800" b="1" i="1" dirty="0" smtClean="0"/>
              <a:t>болашақ ағымдары</a:t>
            </a:r>
            <a:r>
              <a:rPr lang="kk-KZ" sz="2800" b="1" dirty="0" smtClean="0"/>
              <a:t> </a:t>
            </a:r>
            <a:r>
              <a:rPr lang="kk-KZ" sz="2800" dirty="0" smtClean="0"/>
              <a:t>шешімдерді қабылдау кезінде релевантты болып келеді.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kk-KZ" sz="3600" b="1" i="1" dirty="0" smtClean="0"/>
              <a:t>Релеванттық бұл өте маңызды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/>
              <a:t>Баламалы нұсқалар бойынша шығындар айырмаларын белгілеу үшін өсімтал (</a:t>
            </a:r>
            <a:r>
              <a:rPr lang="kk-KZ" sz="2800" b="1" i="1" dirty="0" smtClean="0"/>
              <a:t>incremental costs</a:t>
            </a:r>
            <a:r>
              <a:rPr lang="kk-KZ" sz="2800" dirty="0" smtClean="0"/>
              <a:t>) немесе дифференциалды (</a:t>
            </a:r>
            <a:r>
              <a:rPr lang="kk-KZ" sz="2800" b="1" i="1" dirty="0" smtClean="0"/>
              <a:t>differential cost</a:t>
            </a:r>
            <a:r>
              <a:rPr lang="kk-KZ" sz="2800" dirty="0" smtClean="0"/>
              <a:t>) шығындар түсінігі қолданылады. </a:t>
            </a:r>
          </a:p>
          <a:p>
            <a:r>
              <a:rPr lang="kk-KZ" sz="2800" dirty="0" smtClean="0"/>
              <a:t>Басқа тілмен айтқанда, ақша қаражаттарының тек</a:t>
            </a:r>
            <a:r>
              <a:rPr lang="kk-KZ" sz="2800" i="1" dirty="0" smtClean="0"/>
              <a:t> </a:t>
            </a:r>
            <a:r>
              <a:rPr lang="kk-KZ" sz="2800" b="1" i="1" dirty="0" smtClean="0"/>
              <a:t>өсімталды ағымдары</a:t>
            </a:r>
            <a:r>
              <a:rPr lang="kk-KZ" sz="2800" b="1" dirty="0" smtClean="0"/>
              <a:t> </a:t>
            </a:r>
            <a:r>
              <a:rPr lang="kk-KZ" sz="2800" dirty="0" smtClean="0"/>
              <a:t>ғана есепке алынуы тиіс.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</a:t>
            </a:r>
            <a:r>
              <a:rPr lang="kk-KZ" sz="3600" b="1" dirty="0" smtClean="0"/>
              <a:t>ірақ ескеру қажет</a:t>
            </a:r>
            <a:r>
              <a:rPr lang="ru-RU" sz="3600" b="1" dirty="0" smtClean="0"/>
              <a:t>…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kk-KZ" sz="2800" dirty="0" smtClean="0"/>
              <a:t>Шығындарды релеванттық категориясына жатқызу едәуір дәрежеде нақты жағдайға байланысты. </a:t>
            </a:r>
          </a:p>
          <a:p>
            <a:r>
              <a:rPr lang="kk-KZ" sz="2800" dirty="0" smtClean="0"/>
              <a:t>Бір жағдайда нақты шығын релевантты болуы мүмкін, ал басқа жағдайда - болмайды. </a:t>
            </a:r>
          </a:p>
          <a:p>
            <a:r>
              <a:rPr lang="kk-KZ" sz="2800" b="1" i="1" dirty="0" smtClean="0"/>
              <a:t>Сондықтан үнемі релевантты болатын шығындар тізімін құрау мүмкін емес. </a:t>
            </a:r>
          </a:p>
          <a:p>
            <a:r>
              <a:rPr lang="kk-KZ" sz="2800" dirty="0" smtClean="0"/>
              <a:t>Әр жағдайда релевантты шығындар категориясына, таңдалған іс-әрекет нұсқасына байланысты өзгеретін, болашақ шығындарды қосу қажеттілігінен шығу керек.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08688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/>
              <a:t>Директ-костингті қолданған дұрыс сияқты..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kk-KZ" sz="2800" dirty="0" smtClean="0"/>
              <a:t>Дұрыс шешім қабылдау, есептік жүйе ұсынатын ақпаратқа байланысты. </a:t>
            </a:r>
          </a:p>
          <a:p>
            <a:r>
              <a:rPr lang="kk-KZ" sz="2800" dirty="0" smtClean="0"/>
              <a:t>Анағұрлым ыңғайлы жүйе, бұл «абзорпшен-костинг» емес, </a:t>
            </a:r>
            <a:r>
              <a:rPr lang="kk-KZ" sz="2800" b="1" i="1" dirty="0" smtClean="0"/>
              <a:t>маржиналды тәсіл</a:t>
            </a:r>
            <a:r>
              <a:rPr lang="kk-KZ" sz="2800" b="1" dirty="0" smtClean="0"/>
              <a:t> немесе «директ-костинг</a:t>
            </a:r>
            <a:r>
              <a:rPr lang="kk-KZ" sz="2800" dirty="0" smtClean="0"/>
              <a:t>» бағытында дайындалғаны. </a:t>
            </a:r>
          </a:p>
          <a:p>
            <a:r>
              <a:rPr lang="kk-KZ" sz="2800" dirty="0" smtClean="0"/>
              <a:t>Толық өзіндік құнды қолдану (баға қалыптасты-руда өндірістік шығындармен бірге әкімшілік-саудалық шығындарды құрайтын) </a:t>
            </a:r>
            <a:r>
              <a:rPr lang="kk-KZ" sz="2800" b="1" i="1" dirty="0" smtClean="0"/>
              <a:t>дұрыс емес шешімдерді қабылдауға апаруы мүмкін. </a:t>
            </a:r>
            <a:endParaRPr lang="ru-RU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Жалпы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шығынды қолданған дұрыс..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Autofit/>
          </a:bodyPr>
          <a:lstStyle/>
          <a:p>
            <a:r>
              <a:rPr lang="kk-KZ" sz="2800" dirty="0" smtClean="0"/>
              <a:t>Арнайы зерттеу жүргізу кезінде пайдаланылатын тағы бір ереже: орташа емес, </a:t>
            </a:r>
            <a:r>
              <a:rPr lang="kk-KZ" sz="2800" b="1" i="1" dirty="0" smtClean="0"/>
              <a:t>жалпы шығындар </a:t>
            </a:r>
            <a:r>
              <a:rPr lang="kk-KZ" sz="2800" dirty="0" smtClean="0"/>
              <a:t>сомасын пайдалану қажет. </a:t>
            </a:r>
          </a:p>
          <a:p>
            <a:r>
              <a:rPr lang="kk-KZ" sz="2800" dirty="0" smtClean="0"/>
              <a:t>Егер тұрақты шығындарға айнымалылар мінездеме моделі берілсе, бұл қателерге жетелеуі мүмкін.</a:t>
            </a:r>
          </a:p>
          <a:p>
            <a:r>
              <a:rPr lang="kk-KZ" sz="2800" dirty="0" smtClean="0"/>
              <a:t>Бұл әсіресе, нарықтықтан төмен баға бойынша шешім қабылдау мысалында көрнекті түрде көрсетілген.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Жалпы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жағдайда…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/>
              <a:t>Шығындарды талдау кезінде </a:t>
            </a:r>
            <a:r>
              <a:rPr lang="kk-KZ" sz="2800" b="1" dirty="0" smtClean="0"/>
              <a:t>р</a:t>
            </a:r>
            <a:r>
              <a:rPr lang="kk-KZ" sz="2800" b="1" i="1" dirty="0" smtClean="0"/>
              <a:t>елеванттық </a:t>
            </a:r>
            <a:r>
              <a:rPr lang="kk-KZ" sz="2800" dirty="0" smtClean="0"/>
              <a:t>ақпаратты ерекшелеу мен </a:t>
            </a:r>
            <a:r>
              <a:rPr lang="kk-KZ" sz="2800" b="1" i="1" dirty="0" smtClean="0"/>
              <a:t>маржиналды</a:t>
            </a:r>
            <a:r>
              <a:rPr lang="kk-KZ" sz="2800" dirty="0" smtClean="0"/>
              <a:t> тәсілді қолдану көптеген шешімдерді қабылдау үшін негіз болады.</a:t>
            </a:r>
          </a:p>
          <a:p>
            <a:r>
              <a:rPr lang="kk-KZ" sz="2800" dirty="0" smtClean="0"/>
              <a:t>Әдетте шығындарды талдауда орташа емес, жалпы сомалар қолданылады. </a:t>
            </a:r>
          </a:p>
          <a:p>
            <a:r>
              <a:rPr lang="kk-KZ" sz="2800" dirty="0" smtClean="0"/>
              <a:t>Егер тұрақты шығындарға айнымалылар мінездеме моделі берілсе, бұл қателерге жетелеуі мүмкін.</a:t>
            </a:r>
            <a:endParaRPr lang="ru-RU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1174</Words>
  <Application>Microsoft Office PowerPoint</Application>
  <PresentationFormat>Экран (4:3)</PresentationFormat>
  <Paragraphs>149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Calibri</vt:lpstr>
      <vt:lpstr>Constantia</vt:lpstr>
      <vt:lpstr>Times New Roman</vt:lpstr>
      <vt:lpstr>Wingdings 2</vt:lpstr>
      <vt:lpstr>Поток</vt:lpstr>
      <vt:lpstr>Басқару шешімдерін қабылдау </vt:lpstr>
      <vt:lpstr>Арнайы зерттеу</vt:lpstr>
      <vt:lpstr>Мысалы,</vt:lpstr>
      <vt:lpstr> Релеванттық бұл өте маңызды</vt:lpstr>
      <vt:lpstr>Релеванттық бұл өте маңызды</vt:lpstr>
      <vt:lpstr>Бірақ ескеру қажет…</vt:lpstr>
      <vt:lpstr>Директ-костингті қолданған дұрыс сияқты..</vt:lpstr>
      <vt:lpstr>Жалпы шығынды қолданған дұрыс..</vt:lpstr>
      <vt:lpstr>Жалпы жағдайда…</vt:lpstr>
      <vt:lpstr>Сапалық көрсеткіштер…</vt:lpstr>
      <vt:lpstr>Арнайы зерттеу: шектеуші фактор бар жағдайда ассортиментті анықтау</vt:lpstr>
      <vt:lpstr>Арнайы зерттеу: шектеуші фактор бар жағдайда ассортиментті анықтау</vt:lpstr>
      <vt:lpstr>Шектеуші фактор бар жағдайындағы шешім қабылдау қағидасы</vt:lpstr>
      <vt:lpstr>Мысал</vt:lpstr>
      <vt:lpstr>Болжамды сұранысы мен өндіріс қуаттылығы жөнінде мәліметтер  келесі кварталға:</vt:lpstr>
      <vt:lpstr>Мысал</vt:lpstr>
      <vt:lpstr>Ассортимент қандай болуға тиіс?</vt:lpstr>
      <vt:lpstr>Шешімі</vt:lpstr>
      <vt:lpstr>Шешімі</vt:lpstr>
      <vt:lpstr>Шешімі </vt:lpstr>
      <vt:lpstr>Бірақ …</vt:lpstr>
      <vt:lpstr>Бірнеше шектеуші факторлар болса…</vt:lpstr>
      <vt:lpstr>Тек қысқа мерзімде ғана...</vt:lpstr>
      <vt:lpstr>Арнайы зерттеу: сатып алу не өзінде өндіру</vt:lpstr>
      <vt:lpstr>Баламалы шығын концепциясы</vt:lpstr>
      <vt:lpstr>Баламалы шығын концепциясы</vt:lpstr>
      <vt:lpstr>Баламалы шығындар бар жағдайдағы шешім қабылдау қағидасы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14  Принятие управленческих решений</dc:title>
  <dc:creator>User</dc:creator>
  <cp:lastModifiedBy>Админ</cp:lastModifiedBy>
  <cp:revision>31</cp:revision>
  <dcterms:created xsi:type="dcterms:W3CDTF">2012-11-27T08:13:29Z</dcterms:created>
  <dcterms:modified xsi:type="dcterms:W3CDTF">2021-11-11T07:57:55Z</dcterms:modified>
</cp:coreProperties>
</file>