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92" autoAdjust="0"/>
  </p:normalViewPr>
  <p:slideViewPr>
    <p:cSldViewPr>
      <p:cViewPr varScale="1">
        <p:scale>
          <a:sx n="72" d="100"/>
          <a:sy n="72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m.wikipedia.org/w/index.php?title=%D0%92%D0%B5%D0%BD%D0%B4%D1%80%D0%BE%D0%B2,_%D0%95%D1%84%D0%B8%D0%BC_%D0%95%D1%84%D1%80%D0%B5%D0%BC%D0%BE%D0%B2%D0%B8%D1%87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1459DB3-FA32-CA49-BF32-F9F73D1F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653180"/>
            <a:ext cx="11277600" cy="374762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kk-KZ" sz="24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7М010300 - Педагогика және психология</a:t>
            </a:r>
            <a:r>
              <a:rPr lang="ru-RU" sz="24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Пәннің </a:t>
            </a:r>
            <a:r>
              <a:rPr lang="kk-KZ" sz="40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атауы:</a:t>
            </a:r>
            <a:r>
              <a:rPr lang="ru-RU" sz="40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Басқару</a:t>
            </a:r>
            <a:r>
              <a:rPr lang="ru-RU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психологиясы</a:t>
            </a:r>
            <a:r>
              <a:rPr lang="ru-RU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</a:t>
            </a:r>
            <a:r>
              <a:rPr lang="kk-KZ" sz="2800" b="1" i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Дәріс </a:t>
            </a:r>
            <a:r>
              <a:rPr lang="kk-KZ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оқитын: </a:t>
            </a:r>
            <a:br>
              <a:rPr lang="kk-KZ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2800" b="1" i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Философия </a:t>
            </a:r>
            <a:r>
              <a:rPr lang="kk-KZ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докторы (</a:t>
            </a:r>
            <a:r>
              <a:rPr lang="en-US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PhD</a:t>
            </a:r>
            <a:r>
              <a:rPr lang="kk-KZ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br>
              <a:rPr lang="kk-KZ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2800" b="1" i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К.Р</a:t>
            </a:r>
            <a:r>
              <a:rPr lang="kk-KZ" sz="28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Кажимова</a:t>
            </a:r>
            <a:r>
              <a:rPr lang="kk-KZ" sz="40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2400" b="1" i="1" dirty="0" smtClean="0">
                <a:solidFill>
                  <a:srgbClr val="C17529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Орал, 2021</a:t>
            </a:r>
            <a:r>
              <a:rPr lang="kk-KZ" sz="4000" b="1" i="1" dirty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4000" b="1" i="1" dirty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000" i="1" u="sng" dirty="0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7D32C2CB-E1EA-854A-8B70-93F81680EBA6}"/>
              </a:ext>
            </a:extLst>
          </p:cNvPr>
          <p:cNvSpPr txBox="1">
            <a:spLocks/>
          </p:cNvSpPr>
          <p:nvPr/>
        </p:nvSpPr>
        <p:spPr>
          <a:xfrm>
            <a:off x="457200" y="609600"/>
            <a:ext cx="9484558" cy="15863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657600" marR="0" lvl="8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5">
            <a:extLst>
              <a:ext uri="{FF2B5EF4-FFF2-40B4-BE49-F238E27FC236}">
                <a16:creationId xmlns:a16="http://schemas.microsoft.com/office/drawing/2014/main" id="{7D32C2CB-E1EA-854A-8B70-93F81680EBA6}"/>
              </a:ext>
            </a:extLst>
          </p:cNvPr>
          <p:cNvSpPr txBox="1">
            <a:spLocks/>
          </p:cNvSpPr>
          <p:nvPr/>
        </p:nvSpPr>
        <p:spPr>
          <a:xfrm>
            <a:off x="990600" y="457200"/>
            <a:ext cx="9525000" cy="15863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657600" marR="0" lvl="8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s://wksu.kz/images/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92"/>
            <a:ext cx="12178748" cy="1556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53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2FF97-6123-CA43-BA9C-5C91708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kk-KZ" b="1" i="1" u="sng" dirty="0"/>
              <a:t>Қорытындылай </a:t>
            </a:r>
            <a:r>
              <a:rPr lang="kk-KZ" b="1" i="1" u="sng" dirty="0" smtClean="0"/>
              <a:t>келе:</a:t>
            </a:r>
            <a:endParaRPr lang="ru-RU" b="1" i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2E89C-5DB8-6C4E-822F-D1D9DCEA8530}"/>
              </a:ext>
            </a:extLst>
          </p:cNvPr>
          <p:cNvSpPr txBox="1"/>
          <p:nvPr/>
        </p:nvSpPr>
        <p:spPr>
          <a:xfrm>
            <a:off x="667987" y="1867314"/>
            <a:ext cx="1104319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i="1" dirty="0" err="1" smtClean="0"/>
              <a:t>Басқарушылық</a:t>
            </a:r>
            <a:r>
              <a:rPr lang="ru-RU" i="1" dirty="0" smtClean="0"/>
              <a:t> </a:t>
            </a:r>
            <a:r>
              <a:rPr lang="ru-RU" i="1" dirty="0" err="1"/>
              <a:t>нәтижелігінің</a:t>
            </a:r>
            <a:r>
              <a:rPr lang="ru-RU" i="1" dirty="0"/>
              <a:t> </a:t>
            </a:r>
            <a:r>
              <a:rPr lang="ru-RU" i="1" dirty="0" err="1"/>
              <a:t>феномені</a:t>
            </a:r>
            <a:r>
              <a:rPr lang="ru-RU" i="1" dirty="0"/>
              <a:t> - </a:t>
            </a:r>
            <a:r>
              <a:rPr lang="ru-RU" i="1" dirty="0" err="1"/>
              <a:t>ертерек</a:t>
            </a:r>
            <a:r>
              <a:rPr lang="ru-RU" i="1" dirty="0"/>
              <a:t> </a:t>
            </a:r>
            <a:r>
              <a:rPr lang="ru-RU" i="1" dirty="0" err="1"/>
              <a:t>түсіндіру</a:t>
            </a:r>
            <a:r>
              <a:rPr lang="ru-RU" i="1" dirty="0"/>
              <a:t> </a:t>
            </a:r>
            <a:r>
              <a:rPr lang="ru-RU" i="1" dirty="0" err="1"/>
              <a:t>әрекеті</a:t>
            </a:r>
            <a:r>
              <a:rPr lang="ru-RU" i="1" dirty="0"/>
              <a:t> - </a:t>
            </a:r>
            <a:r>
              <a:rPr lang="ru-RU" i="1" dirty="0" err="1"/>
              <a:t>басқарушының</a:t>
            </a:r>
            <a:r>
              <a:rPr lang="ru-RU" i="1" dirty="0"/>
              <a:t> </a:t>
            </a:r>
            <a:r>
              <a:rPr lang="ru-RU" i="1" dirty="0" err="1"/>
              <a:t>тәртібінің</a:t>
            </a:r>
            <a:r>
              <a:rPr lang="ru-RU" i="1" dirty="0"/>
              <a:t> </a:t>
            </a:r>
            <a:r>
              <a:rPr lang="ru-RU" i="1" dirty="0" err="1"/>
              <a:t>бір</a:t>
            </a:r>
            <a:r>
              <a:rPr lang="ru-RU" i="1" dirty="0"/>
              <a:t> </a:t>
            </a:r>
            <a:r>
              <a:rPr lang="ru-RU" i="1" dirty="0" err="1"/>
              <a:t>параметріне</a:t>
            </a:r>
            <a:r>
              <a:rPr lang="ru-RU" i="1" dirty="0"/>
              <a:t> </a:t>
            </a:r>
            <a:r>
              <a:rPr lang="ru-RU" i="1" dirty="0" err="1"/>
              <a:t>көңіл</a:t>
            </a:r>
            <a:r>
              <a:rPr lang="ru-RU" i="1" dirty="0"/>
              <a:t> </a:t>
            </a:r>
            <a:r>
              <a:rPr lang="ru-RU" i="1" dirty="0" err="1"/>
              <a:t>бөледі</a:t>
            </a:r>
            <a:r>
              <a:rPr lang="ru-RU" i="1" dirty="0"/>
              <a:t>, </a:t>
            </a:r>
            <a:r>
              <a:rPr lang="ru-RU" i="1" dirty="0" err="1"/>
              <a:t>яғни</a:t>
            </a:r>
            <a:r>
              <a:rPr lang="ru-RU" i="1" dirty="0"/>
              <a:t> </a:t>
            </a:r>
            <a:r>
              <a:rPr lang="ru-RU" i="1" dirty="0" err="1"/>
              <a:t>қойылған</a:t>
            </a:r>
            <a:r>
              <a:rPr lang="ru-RU" i="1" dirty="0"/>
              <a:t> </a:t>
            </a:r>
            <a:r>
              <a:rPr lang="ru-RU" i="1" dirty="0" err="1"/>
              <a:t>міндетке</a:t>
            </a:r>
            <a:r>
              <a:rPr lang="ru-RU" i="1" dirty="0"/>
              <a:t> </a:t>
            </a:r>
            <a:r>
              <a:rPr lang="ru-RU" i="1" dirty="0" err="1"/>
              <a:t>бейімделе</a:t>
            </a:r>
            <a:r>
              <a:rPr lang="ru-RU" i="1" dirty="0"/>
              <a:t> </a:t>
            </a:r>
            <a:r>
              <a:rPr lang="ru-RU" i="1" dirty="0" err="1"/>
              <a:t>білу</a:t>
            </a:r>
            <a:r>
              <a:rPr lang="ru-RU" i="1" dirty="0"/>
              <a:t>. Ал, </a:t>
            </a:r>
            <a:r>
              <a:rPr lang="ru-RU" i="1" dirty="0" err="1"/>
              <a:t>өте</a:t>
            </a:r>
            <a:r>
              <a:rPr lang="ru-RU" i="1" dirty="0"/>
              <a:t> </a:t>
            </a:r>
            <a:r>
              <a:rPr lang="ru-RU" i="1" dirty="0" err="1"/>
              <a:t>кеш</a:t>
            </a:r>
            <a:r>
              <a:rPr lang="ru-RU" i="1" dirty="0"/>
              <a:t> </a:t>
            </a:r>
            <a:r>
              <a:rPr lang="ru-RU" i="1" dirty="0" err="1"/>
              <a:t>зерттелген</a:t>
            </a:r>
            <a:r>
              <a:rPr lang="ru-RU" i="1" dirty="0"/>
              <a:t> </a:t>
            </a:r>
            <a:r>
              <a:rPr lang="ru-RU" i="1" dirty="0" err="1"/>
              <a:t>жұмыстар</a:t>
            </a:r>
            <a:r>
              <a:rPr lang="ru-RU" i="1" dirty="0"/>
              <a:t> </a:t>
            </a:r>
            <a:r>
              <a:rPr lang="ru-RU" i="1" dirty="0" err="1"/>
              <a:t>басшының</a:t>
            </a:r>
            <a:r>
              <a:rPr lang="ru-RU" i="1" dirty="0"/>
              <a:t> </a:t>
            </a:r>
            <a:r>
              <a:rPr lang="ru-RU" i="1" dirty="0" err="1"/>
              <a:t>тәртібіне</a:t>
            </a:r>
            <a:r>
              <a:rPr lang="ru-RU" i="1" dirty="0"/>
              <a:t> </a:t>
            </a:r>
            <a:r>
              <a:rPr lang="ru-RU" i="1" dirty="0" err="1"/>
              <a:t>көңіл</a:t>
            </a:r>
            <a:r>
              <a:rPr lang="ru-RU" i="1" dirty="0"/>
              <a:t> </a:t>
            </a:r>
            <a:r>
              <a:rPr lang="ru-RU" i="1" dirty="0" err="1"/>
              <a:t>бөлуді</a:t>
            </a:r>
            <a:r>
              <a:rPr lang="ru-RU" i="1" dirty="0"/>
              <a:t> </a:t>
            </a:r>
            <a:r>
              <a:rPr lang="ru-RU" i="1" dirty="0" err="1"/>
              <a:t>қарастырған</a:t>
            </a:r>
            <a:r>
              <a:rPr lang="ru-RU" i="1" dirty="0"/>
              <a:t>, </a:t>
            </a:r>
            <a:r>
              <a:rPr lang="ru-RU" i="1" dirty="0" err="1"/>
              <a:t>бірақ</a:t>
            </a:r>
            <a:r>
              <a:rPr lang="ru-RU" i="1" dirty="0"/>
              <a:t> </a:t>
            </a:r>
            <a:r>
              <a:rPr lang="ru-RU" i="1" dirty="0" err="1"/>
              <a:t>басқадай</a:t>
            </a:r>
            <a:r>
              <a:rPr lang="ru-RU" i="1" dirty="0"/>
              <a:t> </a:t>
            </a:r>
            <a:r>
              <a:rPr lang="ru-RU" i="1" dirty="0" err="1"/>
              <a:t>айналымдарды</a:t>
            </a:r>
            <a:r>
              <a:rPr lang="ru-RU" i="1" dirty="0"/>
              <a:t> </a:t>
            </a:r>
            <a:r>
              <a:rPr lang="ru-RU" i="1" dirty="0" err="1"/>
              <a:t>ескермеген</a:t>
            </a:r>
            <a:r>
              <a:rPr lang="ru-RU" i="1" dirty="0"/>
              <a:t>. </a:t>
            </a:r>
            <a:r>
              <a:rPr lang="ru-RU" i="1" dirty="0" err="1"/>
              <a:t>Ұжымның</a:t>
            </a:r>
            <a:r>
              <a:rPr lang="ru-RU" i="1" dirty="0"/>
              <a:t> </a:t>
            </a:r>
            <a:r>
              <a:rPr lang="ru-RU" i="1" dirty="0" err="1"/>
              <a:t>тиімді</a:t>
            </a:r>
            <a:r>
              <a:rPr lang="ru-RU" i="1" dirty="0"/>
              <a:t> </a:t>
            </a:r>
            <a:r>
              <a:rPr lang="ru-RU" i="1" dirty="0" err="1"/>
              <a:t>жұмыс</a:t>
            </a:r>
            <a:r>
              <a:rPr lang="ru-RU" i="1" dirty="0"/>
              <a:t> </a:t>
            </a:r>
            <a:r>
              <a:rPr lang="ru-RU" i="1" dirty="0" err="1"/>
              <a:t>атқаруы</a:t>
            </a:r>
            <a:r>
              <a:rPr lang="ru-RU" i="1" dirty="0"/>
              <a:t> </a:t>
            </a:r>
            <a:r>
              <a:rPr lang="ru-RU" i="1" dirty="0" err="1"/>
              <a:t>белгілі</a:t>
            </a:r>
            <a:r>
              <a:rPr lang="ru-RU" i="1" dirty="0"/>
              <a:t> </a:t>
            </a:r>
            <a:r>
              <a:rPr lang="ru-RU" i="1" dirty="0" err="1"/>
              <a:t>көлемде</a:t>
            </a:r>
            <a:r>
              <a:rPr lang="ru-RU" i="1" dirty="0"/>
              <a:t> </a:t>
            </a:r>
            <a:r>
              <a:rPr lang="ru-RU" i="1" dirty="0" err="1"/>
              <a:t>ұжымды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стиліне</a:t>
            </a:r>
            <a:r>
              <a:rPr lang="ru-RU" i="1" dirty="0"/>
              <a:t> </a:t>
            </a:r>
            <a:r>
              <a:rPr lang="ru-RU" i="1" dirty="0" err="1"/>
              <a:t>байланысты</a:t>
            </a:r>
            <a:r>
              <a:rPr lang="ru-RU" i="1" dirty="0"/>
              <a:t>. </a:t>
            </a:r>
            <a:r>
              <a:rPr lang="ru-RU" i="1" dirty="0" err="1"/>
              <a:t>Әр</a:t>
            </a:r>
            <a:r>
              <a:rPr lang="ru-RU" i="1" dirty="0"/>
              <a:t> </a:t>
            </a:r>
            <a:r>
              <a:rPr lang="ru-RU" i="1" dirty="0" err="1"/>
              <a:t>басшы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іс-әрекетінде</a:t>
            </a:r>
            <a:r>
              <a:rPr lang="ru-RU" i="1" dirty="0"/>
              <a:t> </a:t>
            </a:r>
            <a:r>
              <a:rPr lang="ru-RU" i="1" dirty="0" err="1"/>
              <a:t>қызметтік</a:t>
            </a:r>
            <a:r>
              <a:rPr lang="ru-RU" i="1" dirty="0"/>
              <a:t> </a:t>
            </a:r>
            <a:r>
              <a:rPr lang="ru-RU" i="1" dirty="0" err="1"/>
              <a:t>міндеттерді</a:t>
            </a:r>
            <a:r>
              <a:rPr lang="ru-RU" i="1" dirty="0"/>
              <a:t> </a:t>
            </a:r>
            <a:r>
              <a:rPr lang="ru-RU" i="1" dirty="0" err="1"/>
              <a:t>өзіне</a:t>
            </a:r>
            <a:r>
              <a:rPr lang="ru-RU" i="1" dirty="0"/>
              <a:t> </a:t>
            </a:r>
            <a:r>
              <a:rPr lang="ru-RU" i="1" dirty="0" err="1"/>
              <a:t>тән</a:t>
            </a:r>
            <a:r>
              <a:rPr lang="ru-RU" i="1" dirty="0"/>
              <a:t> </a:t>
            </a:r>
            <a:r>
              <a:rPr lang="ru-RU" i="1" dirty="0" err="1"/>
              <a:t>стильде</a:t>
            </a:r>
            <a:r>
              <a:rPr lang="ru-RU" i="1" dirty="0"/>
              <a:t> </a:t>
            </a:r>
            <a:r>
              <a:rPr lang="ru-RU" i="1" dirty="0" err="1"/>
              <a:t>орындайды</a:t>
            </a:r>
            <a:r>
              <a:rPr lang="ru-RU" i="1" dirty="0"/>
              <a:t>.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психологиясында</a:t>
            </a:r>
            <a:r>
              <a:rPr lang="ru-RU" i="1" dirty="0"/>
              <a:t> стиль </a:t>
            </a:r>
            <a:r>
              <a:rPr lang="ru-RU" i="1" dirty="0" err="1"/>
              <a:t>дегеніміз</a:t>
            </a:r>
            <a:r>
              <a:rPr lang="ru-RU" i="1" dirty="0"/>
              <a:t> - </a:t>
            </a:r>
            <a:r>
              <a:rPr lang="ru-RU" i="1" dirty="0" err="1"/>
              <a:t>басшыға</a:t>
            </a:r>
            <a:r>
              <a:rPr lang="ru-RU" i="1" dirty="0"/>
              <a:t> </a:t>
            </a:r>
            <a:r>
              <a:rPr lang="ru-RU" i="1" dirty="0" err="1"/>
              <a:t>тән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қызметін</a:t>
            </a:r>
            <a:r>
              <a:rPr lang="ru-RU" i="1" dirty="0"/>
              <a:t> </a:t>
            </a:r>
            <a:r>
              <a:rPr lang="ru-RU" i="1" dirty="0" err="1"/>
              <a:t>тиімді</a:t>
            </a:r>
            <a:r>
              <a:rPr lang="ru-RU" i="1" dirty="0"/>
              <a:t> </a:t>
            </a:r>
            <a:r>
              <a:rPr lang="ru-RU" i="1" dirty="0" err="1"/>
              <a:t>орындау</a:t>
            </a:r>
            <a:r>
              <a:rPr lang="ru-RU" i="1" dirty="0"/>
              <a:t> </a:t>
            </a:r>
            <a:r>
              <a:rPr lang="ru-RU" i="1" dirty="0" err="1"/>
              <a:t>мақсатында</a:t>
            </a:r>
            <a:r>
              <a:rPr lang="ru-RU" i="1" dirty="0"/>
              <a:t> </a:t>
            </a:r>
            <a:r>
              <a:rPr lang="ru-RU" i="1" dirty="0" err="1"/>
              <a:t>бағыныштыларға</a:t>
            </a:r>
            <a:r>
              <a:rPr lang="ru-RU" i="1" dirty="0"/>
              <a:t> </a:t>
            </a:r>
            <a:r>
              <a:rPr lang="ru-RU" i="1" dirty="0" err="1"/>
              <a:t>ықпал</a:t>
            </a:r>
            <a:r>
              <a:rPr lang="ru-RU" i="1" dirty="0"/>
              <a:t> </a:t>
            </a:r>
            <a:r>
              <a:rPr lang="ru-RU" i="1" dirty="0" err="1"/>
              <a:t>ету</a:t>
            </a:r>
            <a:r>
              <a:rPr lang="ru-RU" i="1" dirty="0"/>
              <a:t> </a:t>
            </a:r>
            <a:r>
              <a:rPr lang="ru-RU" i="1" dirty="0" err="1"/>
              <a:t>тәсілдерінің</a:t>
            </a:r>
            <a:r>
              <a:rPr lang="ru-RU" i="1" dirty="0"/>
              <a:t> </a:t>
            </a:r>
            <a:r>
              <a:rPr lang="ru-RU" i="1" dirty="0" err="1"/>
              <a:t>жүйесі</a:t>
            </a:r>
            <a:r>
              <a:rPr lang="ru-RU" i="1" dirty="0"/>
              <a:t>. </a:t>
            </a:r>
            <a:r>
              <a:rPr lang="ru-RU" i="1" dirty="0" err="1"/>
              <a:t>Яғни</a:t>
            </a:r>
            <a:r>
              <a:rPr lang="ru-RU" i="1" dirty="0"/>
              <a:t> стиль </a:t>
            </a:r>
            <a:r>
              <a:rPr lang="ru-RU" i="1" dirty="0" err="1"/>
              <a:t>тікелей</a:t>
            </a:r>
            <a:r>
              <a:rPr lang="ru-RU" i="1" dirty="0"/>
              <a:t> </a:t>
            </a:r>
            <a:r>
              <a:rPr lang="ru-RU" i="1" dirty="0" err="1"/>
              <a:t>басшының</a:t>
            </a:r>
            <a:r>
              <a:rPr lang="ru-RU" i="1" dirty="0"/>
              <a:t> </a:t>
            </a:r>
            <a:r>
              <a:rPr lang="ru-RU" i="1" dirty="0" err="1"/>
              <a:t>жеке</a:t>
            </a:r>
            <a:r>
              <a:rPr lang="ru-RU" i="1" dirty="0"/>
              <a:t> </a:t>
            </a:r>
            <a:r>
              <a:rPr lang="ru-RU" i="1" dirty="0" err="1"/>
              <a:t>тұлғасымен</a:t>
            </a:r>
            <a:r>
              <a:rPr lang="ru-RU" i="1" dirty="0"/>
              <a:t> </a:t>
            </a:r>
            <a:r>
              <a:rPr lang="ru-RU" i="1" dirty="0" err="1"/>
              <a:t>байланысты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оның</a:t>
            </a:r>
            <a:r>
              <a:rPr lang="ru-RU" i="1" dirty="0"/>
              <a:t> </a:t>
            </a:r>
            <a:r>
              <a:rPr lang="ru-RU" i="1" dirty="0" err="1"/>
              <a:t>жекелік</a:t>
            </a:r>
            <a:r>
              <a:rPr lang="ru-RU" i="1" dirty="0"/>
              <a:t> </a:t>
            </a:r>
            <a:r>
              <a:rPr lang="ru-RU" i="1" dirty="0" err="1"/>
              <a:t>қасиеттеріне</a:t>
            </a:r>
            <a:r>
              <a:rPr lang="ru-RU" i="1" dirty="0"/>
              <a:t> </a:t>
            </a:r>
            <a:r>
              <a:rPr lang="ru-RU" i="1" dirty="0" err="1"/>
              <a:t>байланысты</a:t>
            </a:r>
            <a:r>
              <a:rPr lang="ru-RU" i="1" dirty="0"/>
              <a:t> </a:t>
            </a:r>
            <a:r>
              <a:rPr lang="ru-RU" i="1" dirty="0" err="1"/>
              <a:t>көрінеді</a:t>
            </a:r>
            <a:r>
              <a:rPr lang="ru-RU" i="1" dirty="0"/>
              <a:t>. </a:t>
            </a:r>
            <a:r>
              <a:rPr lang="ru-RU" i="1" dirty="0" err="1"/>
              <a:t>Өкінішке</a:t>
            </a:r>
            <a:r>
              <a:rPr lang="ru-RU" i="1" dirty="0"/>
              <a:t> </a:t>
            </a:r>
            <a:r>
              <a:rPr lang="ru-RU" i="1" dirty="0" err="1"/>
              <a:t>орай</a:t>
            </a:r>
            <a:r>
              <a:rPr lang="ru-RU" i="1" dirty="0"/>
              <a:t>, </a:t>
            </a:r>
            <a:r>
              <a:rPr lang="ru-RU" i="1" dirty="0" err="1"/>
              <a:t>тәжірибеде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стиліне</a:t>
            </a:r>
            <a:r>
              <a:rPr lang="ru-RU" i="1" dirty="0"/>
              <a:t> </a:t>
            </a:r>
            <a:r>
              <a:rPr lang="ru-RU" i="1" dirty="0" err="1"/>
              <a:t>ерекше</a:t>
            </a:r>
            <a:r>
              <a:rPr lang="ru-RU" i="1" dirty="0"/>
              <a:t> </a:t>
            </a:r>
            <a:r>
              <a:rPr lang="ru-RU" i="1" dirty="0" err="1"/>
              <a:t>мән</a:t>
            </a:r>
            <a:r>
              <a:rPr lang="ru-RU" i="1" dirty="0"/>
              <a:t> </a:t>
            </a:r>
            <a:r>
              <a:rPr lang="ru-RU" i="1" dirty="0" err="1"/>
              <a:t>берілмейді</a:t>
            </a:r>
            <a:r>
              <a:rPr lang="ru-RU" i="1" dirty="0"/>
              <a:t>. </a:t>
            </a:r>
            <a:r>
              <a:rPr lang="ru-RU" i="1" dirty="0" err="1"/>
              <a:t>Соңғы</a:t>
            </a:r>
            <a:r>
              <a:rPr lang="ru-RU" i="1" dirty="0"/>
              <a:t> </a:t>
            </a:r>
            <a:r>
              <a:rPr lang="ru-RU" i="1" dirty="0" err="1"/>
              <a:t>кездері</a:t>
            </a:r>
            <a:r>
              <a:rPr lang="ru-RU" i="1" dirty="0"/>
              <a:t> </a:t>
            </a:r>
            <a:r>
              <a:rPr lang="ru-RU" i="1" dirty="0" err="1"/>
              <a:t>зерттеушілердің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стилін</a:t>
            </a:r>
            <a:r>
              <a:rPr lang="ru-RU" i="1" dirty="0"/>
              <a:t> </a:t>
            </a:r>
            <a:r>
              <a:rPr lang="ru-RU" i="1" dirty="0" err="1"/>
              <a:t>бағалаулары</a:t>
            </a:r>
            <a:r>
              <a:rPr lang="ru-RU" i="1" dirty="0"/>
              <a:t> </a:t>
            </a:r>
            <a:r>
              <a:rPr lang="ru-RU" i="1" dirty="0" err="1"/>
              <a:t>өзгеріске</a:t>
            </a:r>
            <a:r>
              <a:rPr lang="ru-RU" i="1" dirty="0"/>
              <a:t> </a:t>
            </a:r>
            <a:r>
              <a:rPr lang="ru-RU" i="1" dirty="0" err="1"/>
              <a:t>ұшырады</a:t>
            </a:r>
            <a:r>
              <a:rPr lang="ru-RU" i="1" dirty="0"/>
              <a:t>. </a:t>
            </a:r>
            <a:r>
              <a:rPr lang="ru-RU" i="1" dirty="0" err="1"/>
              <a:t>Егер</a:t>
            </a:r>
            <a:r>
              <a:rPr lang="ru-RU" i="1" dirty="0"/>
              <a:t> </a:t>
            </a:r>
            <a:r>
              <a:rPr lang="ru-RU" i="1" dirty="0" err="1"/>
              <a:t>либералды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авторитарлы</a:t>
            </a:r>
            <a:r>
              <a:rPr lang="ru-RU" i="1" dirty="0"/>
              <a:t> </a:t>
            </a:r>
            <a:r>
              <a:rPr lang="ru-RU" i="1" dirty="0" err="1"/>
              <a:t>стильдер</a:t>
            </a:r>
            <a:r>
              <a:rPr lang="ru-RU" i="1" dirty="0"/>
              <a:t> </a:t>
            </a:r>
            <a:r>
              <a:rPr lang="ru-RU" i="1" dirty="0" err="1"/>
              <a:t>жақында</a:t>
            </a:r>
            <a:r>
              <a:rPr lang="ru-RU" i="1" dirty="0"/>
              <a:t> </a:t>
            </a:r>
            <a:r>
              <a:rPr lang="ru-RU" i="1" dirty="0" err="1"/>
              <a:t>ғана</a:t>
            </a:r>
            <a:r>
              <a:rPr lang="ru-RU" i="1" dirty="0"/>
              <a:t> </a:t>
            </a:r>
            <a:r>
              <a:rPr lang="ru-RU" i="1" dirty="0" err="1"/>
              <a:t>теріс</a:t>
            </a:r>
            <a:r>
              <a:rPr lang="ru-RU" i="1" dirty="0"/>
              <a:t> </a:t>
            </a:r>
            <a:r>
              <a:rPr lang="ru-RU" i="1" dirty="0" err="1"/>
              <a:t>сипатталып</a:t>
            </a:r>
            <a:r>
              <a:rPr lang="ru-RU" i="1" dirty="0"/>
              <a:t>, ал </a:t>
            </a:r>
            <a:r>
              <a:rPr lang="ru-RU" i="1" dirty="0" err="1"/>
              <a:t>демократиялық</a:t>
            </a:r>
            <a:r>
              <a:rPr lang="ru-RU" i="1" dirty="0"/>
              <a:t> стиль </a:t>
            </a:r>
            <a:r>
              <a:rPr lang="ru-RU" i="1" dirty="0" err="1"/>
              <a:t>ең</a:t>
            </a:r>
            <a:r>
              <a:rPr lang="ru-RU" i="1" dirty="0"/>
              <a:t> </a:t>
            </a:r>
            <a:r>
              <a:rPr lang="ru-RU" i="1" dirty="0" err="1"/>
              <a:t>жағымды</a:t>
            </a:r>
            <a:r>
              <a:rPr lang="ru-RU" i="1" dirty="0"/>
              <a:t> </a:t>
            </a:r>
            <a:r>
              <a:rPr lang="ru-RU" i="1" dirty="0" err="1"/>
              <a:t>болып</a:t>
            </a:r>
            <a:r>
              <a:rPr lang="ru-RU" i="1" dirty="0"/>
              <a:t> </a:t>
            </a:r>
            <a:r>
              <a:rPr lang="ru-RU" i="1" dirty="0" err="1"/>
              <a:t>есептелсе</a:t>
            </a:r>
            <a:r>
              <a:rPr lang="ru-RU" i="1" dirty="0"/>
              <a:t>, </a:t>
            </a:r>
            <a:r>
              <a:rPr lang="ru-RU" i="1" dirty="0" err="1"/>
              <a:t>қазіргі</a:t>
            </a:r>
            <a:r>
              <a:rPr lang="ru-RU" i="1" dirty="0"/>
              <a:t> </a:t>
            </a:r>
            <a:r>
              <a:rPr lang="ru-RU" i="1" dirty="0" err="1"/>
              <a:t>кезеңде</a:t>
            </a:r>
            <a:r>
              <a:rPr lang="ru-RU" i="1" dirty="0"/>
              <a:t> </a:t>
            </a:r>
            <a:r>
              <a:rPr lang="ru-RU" i="1" dirty="0" err="1"/>
              <a:t>ұжымға</a:t>
            </a:r>
            <a:r>
              <a:rPr lang="ru-RU" i="1" dirty="0"/>
              <a:t> </a:t>
            </a:r>
            <a:r>
              <a:rPr lang="ru-RU" i="1" dirty="0" err="1"/>
              <a:t>көп</a:t>
            </a:r>
            <a:r>
              <a:rPr lang="ru-RU" i="1" dirty="0"/>
              <a:t> </a:t>
            </a:r>
            <a:r>
              <a:rPr lang="ru-RU" i="1" dirty="0" err="1"/>
              <a:t>табыс</a:t>
            </a:r>
            <a:r>
              <a:rPr lang="ru-RU" i="1" dirty="0"/>
              <a:t> </a:t>
            </a:r>
            <a:r>
              <a:rPr lang="ru-RU" i="1" dirty="0" err="1"/>
              <a:t>алып</a:t>
            </a:r>
            <a:r>
              <a:rPr lang="ru-RU" i="1" dirty="0"/>
              <a:t> </a:t>
            </a:r>
            <a:r>
              <a:rPr lang="ru-RU" i="1" dirty="0" err="1"/>
              <a:t>келетін</a:t>
            </a:r>
            <a:r>
              <a:rPr lang="ru-RU" i="1" dirty="0"/>
              <a:t>, </a:t>
            </a:r>
            <a:r>
              <a:rPr lang="ru-RU" i="1" dirty="0" err="1"/>
              <a:t>тұрақтылықты</a:t>
            </a:r>
            <a:r>
              <a:rPr lang="ru-RU" i="1" dirty="0"/>
              <a:t> </a:t>
            </a:r>
            <a:r>
              <a:rPr lang="ru-RU" i="1" dirty="0" err="1"/>
              <a:t>қамтамасыз</a:t>
            </a:r>
            <a:r>
              <a:rPr lang="ru-RU" i="1" dirty="0"/>
              <a:t> </a:t>
            </a:r>
            <a:r>
              <a:rPr lang="ru-RU" i="1" dirty="0" err="1"/>
              <a:t>ететін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стилі</a:t>
            </a:r>
            <a:r>
              <a:rPr lang="ru-RU" i="1" dirty="0"/>
              <a:t> </a:t>
            </a:r>
            <a:r>
              <a:rPr lang="ru-RU" i="1" dirty="0" err="1"/>
              <a:t>тиімді</a:t>
            </a:r>
            <a:r>
              <a:rPr lang="ru-RU" i="1" dirty="0"/>
              <a:t> </a:t>
            </a:r>
            <a:r>
              <a:rPr lang="ru-RU" i="1" dirty="0" err="1"/>
              <a:t>деп</a:t>
            </a:r>
            <a:r>
              <a:rPr lang="ru-RU" i="1" dirty="0"/>
              <a:t> </a:t>
            </a:r>
            <a:r>
              <a:rPr lang="ru-RU" i="1" dirty="0" err="1"/>
              <a:t>саналады</a:t>
            </a:r>
            <a:r>
              <a:rPr lang="ru-RU" i="1" dirty="0"/>
              <a:t>. </a:t>
            </a:r>
            <a:r>
              <a:rPr lang="ru-RU" i="1" dirty="0" err="1"/>
              <a:t>Ең</a:t>
            </a:r>
            <a:r>
              <a:rPr lang="ru-RU" i="1" dirty="0"/>
              <a:t> </a:t>
            </a:r>
            <a:r>
              <a:rPr lang="ru-RU" i="1" dirty="0" err="1"/>
              <a:t>бастысы</a:t>
            </a:r>
            <a:r>
              <a:rPr lang="ru-RU" i="1" dirty="0"/>
              <a:t>, </a:t>
            </a:r>
            <a:r>
              <a:rPr lang="ru-RU" i="1" dirty="0" err="1"/>
              <a:t>басшының</a:t>
            </a:r>
            <a:r>
              <a:rPr lang="ru-RU" i="1" dirty="0"/>
              <a:t> </a:t>
            </a:r>
            <a:r>
              <a:rPr lang="ru-RU" i="1" dirty="0" err="1"/>
              <a:t>жеке</a:t>
            </a:r>
            <a:r>
              <a:rPr lang="ru-RU" i="1" dirty="0"/>
              <a:t> </a:t>
            </a:r>
            <a:r>
              <a:rPr lang="ru-RU" i="1" dirty="0" err="1"/>
              <a:t>ерекшеліктеріне</a:t>
            </a:r>
            <a:r>
              <a:rPr lang="ru-RU" i="1" dirty="0"/>
              <a:t>, </a:t>
            </a:r>
            <a:r>
              <a:rPr lang="ru-RU" i="1" dirty="0" err="1"/>
              <a:t>кәсіби</a:t>
            </a:r>
            <a:r>
              <a:rPr lang="ru-RU" i="1" dirty="0"/>
              <a:t> </a:t>
            </a:r>
            <a:r>
              <a:rPr lang="ru-RU" i="1" dirty="0" err="1"/>
              <a:t>белсенділігінің</a:t>
            </a:r>
            <a:r>
              <a:rPr lang="ru-RU" i="1" dirty="0"/>
              <a:t> </a:t>
            </a:r>
            <a:r>
              <a:rPr lang="ru-RU" i="1" dirty="0" err="1"/>
              <a:t>психологиялық</a:t>
            </a:r>
            <a:r>
              <a:rPr lang="ru-RU" i="1" dirty="0"/>
              <a:t> </a:t>
            </a:r>
            <a:r>
              <a:rPr lang="ru-RU" i="1" dirty="0" err="1"/>
              <a:t>субъективті</a:t>
            </a:r>
            <a:r>
              <a:rPr lang="ru-RU" i="1" dirty="0"/>
              <a:t> </a:t>
            </a:r>
            <a:r>
              <a:rPr lang="ru-RU" i="1" dirty="0" err="1"/>
              <a:t>ерекшеліктеріне</a:t>
            </a:r>
            <a:r>
              <a:rPr lang="ru-RU" i="1" dirty="0"/>
              <a:t> </a:t>
            </a:r>
            <a:r>
              <a:rPr lang="ru-RU" i="1" dirty="0" err="1"/>
              <a:t>көп</a:t>
            </a:r>
            <a:r>
              <a:rPr lang="ru-RU" i="1" dirty="0"/>
              <a:t> </a:t>
            </a:r>
            <a:r>
              <a:rPr lang="ru-RU" i="1" dirty="0" err="1"/>
              <a:t>көңіл</a:t>
            </a:r>
            <a:r>
              <a:rPr lang="ru-RU" i="1" dirty="0"/>
              <a:t> </a:t>
            </a:r>
            <a:r>
              <a:rPr lang="ru-RU" i="1" dirty="0" err="1" smtClean="0"/>
              <a:t>бөлінеді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754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B40AC7-A7F3-7B48-BE0C-209E9F0C026D}"/>
              </a:ext>
            </a:extLst>
          </p:cNvPr>
          <p:cNvSpPr txBox="1"/>
          <p:nvPr/>
        </p:nvSpPr>
        <p:spPr>
          <a:xfrm>
            <a:off x="609600" y="1143000"/>
            <a:ext cx="54863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/>
              <a:t>	</a:t>
            </a:r>
            <a:r>
              <a:rPr lang="ru-RU" b="1" i="1" u="sng" dirty="0" err="1" smtClean="0"/>
              <a:t>Басқару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психологиясы</a:t>
            </a:r>
            <a:r>
              <a:rPr lang="ru-RU" i="1" dirty="0"/>
              <a:t> </a:t>
            </a:r>
            <a:r>
              <a:rPr lang="ru-RU" i="1" dirty="0" err="1"/>
              <a:t>ғылым</a:t>
            </a:r>
            <a:r>
              <a:rPr lang="ru-RU" i="1" dirty="0"/>
              <a:t> </a:t>
            </a:r>
            <a:r>
              <a:rPr lang="ru-RU" i="1" dirty="0" err="1"/>
              <a:t>ретінде</a:t>
            </a:r>
            <a:r>
              <a:rPr lang="ru-RU" i="1" dirty="0"/>
              <a:t> </a:t>
            </a:r>
            <a:r>
              <a:rPr lang="ru-RU" i="1" dirty="0" err="1"/>
              <a:t>еңбек</a:t>
            </a:r>
            <a:r>
              <a:rPr lang="ru-RU" i="1" dirty="0"/>
              <a:t> </a:t>
            </a:r>
            <a:r>
              <a:rPr lang="ru-RU" i="1" dirty="0" err="1"/>
              <a:t>ұжымының</a:t>
            </a:r>
            <a:r>
              <a:rPr lang="ru-RU" i="1" dirty="0"/>
              <a:t> </a:t>
            </a:r>
            <a:r>
              <a:rPr lang="ru-RU" i="1" dirty="0" err="1"/>
              <a:t>іс-әрекетін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мәселесін</a:t>
            </a:r>
            <a:r>
              <a:rPr lang="ru-RU" i="1" dirty="0"/>
              <a:t> </a:t>
            </a:r>
            <a:r>
              <a:rPr lang="ru-RU" i="1" dirty="0" err="1"/>
              <a:t>шешуде</a:t>
            </a:r>
            <a:r>
              <a:rPr lang="ru-RU" i="1" dirty="0"/>
              <a:t> </a:t>
            </a:r>
            <a:r>
              <a:rPr lang="ru-RU" i="1" dirty="0" err="1"/>
              <a:t>қолданылатын</a:t>
            </a:r>
            <a:r>
              <a:rPr lang="ru-RU" i="1" dirty="0"/>
              <a:t> </a:t>
            </a:r>
            <a:r>
              <a:rPr lang="ru-RU" i="1" dirty="0" err="1"/>
              <a:t>психологиялық</a:t>
            </a:r>
            <a:r>
              <a:rPr lang="ru-RU" i="1" dirty="0"/>
              <a:t> </a:t>
            </a:r>
            <a:r>
              <a:rPr lang="ru-RU" i="1" dirty="0" err="1"/>
              <a:t>білімді</a:t>
            </a:r>
            <a:r>
              <a:rPr lang="ru-RU" i="1" dirty="0"/>
              <a:t> </a:t>
            </a:r>
            <a:r>
              <a:rPr lang="ru-RU" i="1" dirty="0" err="1"/>
              <a:t>зерттейді</a:t>
            </a:r>
            <a:r>
              <a:rPr lang="ru-RU" i="1" dirty="0"/>
              <a:t>.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психологиясының</a:t>
            </a:r>
            <a:r>
              <a:rPr lang="ru-RU" i="1" dirty="0"/>
              <a:t> </a:t>
            </a:r>
            <a:r>
              <a:rPr lang="ru-RU" i="1" dirty="0" err="1"/>
              <a:t>ерекшелігі</a:t>
            </a:r>
            <a:r>
              <a:rPr lang="ru-RU" i="1" dirty="0"/>
              <a:t> </a:t>
            </a:r>
            <a:r>
              <a:rPr lang="ru-RU" i="1" dirty="0" err="1"/>
              <a:t>оның</a:t>
            </a:r>
            <a:r>
              <a:rPr lang="ru-RU" i="1" dirty="0"/>
              <a:t> </a:t>
            </a:r>
            <a:r>
              <a:rPr lang="ru-RU" i="1" dirty="0" err="1"/>
              <a:t>объектісі</a:t>
            </a:r>
            <a:r>
              <a:rPr lang="ru-RU" i="1" dirty="0"/>
              <a:t> </a:t>
            </a:r>
            <a:r>
              <a:rPr lang="ru-RU" i="1" dirty="0" err="1"/>
              <a:t>ретінде</a:t>
            </a:r>
            <a:r>
              <a:rPr lang="ru-RU" i="1" dirty="0"/>
              <a:t> </a:t>
            </a:r>
            <a:r>
              <a:rPr lang="ru-RU" i="1" dirty="0" err="1"/>
              <a:t>адамдардың</a:t>
            </a:r>
            <a:r>
              <a:rPr lang="ru-RU" i="1" dirty="0"/>
              <a:t> </a:t>
            </a:r>
            <a:r>
              <a:rPr lang="ru-RU" i="1" dirty="0" err="1"/>
              <a:t>ұйымдасқан</a:t>
            </a:r>
            <a:r>
              <a:rPr lang="ru-RU" i="1" dirty="0"/>
              <a:t> </a:t>
            </a:r>
            <a:r>
              <a:rPr lang="ru-RU" i="1" dirty="0" err="1"/>
              <a:t>іс-әрекетін</a:t>
            </a:r>
            <a:r>
              <a:rPr lang="ru-RU" i="1" dirty="0"/>
              <a:t> </a:t>
            </a:r>
            <a:r>
              <a:rPr lang="ru-RU" i="1" dirty="0" err="1"/>
              <a:t>зерттеу</a:t>
            </a:r>
            <a:r>
              <a:rPr lang="ru-RU" i="1" dirty="0"/>
              <a:t> </a:t>
            </a:r>
            <a:r>
              <a:rPr lang="ru-RU" i="1" dirty="0" err="1"/>
              <a:t>болып</a:t>
            </a:r>
            <a:r>
              <a:rPr lang="ru-RU" i="1" dirty="0"/>
              <a:t> </a:t>
            </a:r>
            <a:r>
              <a:rPr lang="ru-RU" i="1" dirty="0" err="1"/>
              <a:t>табылады</a:t>
            </a:r>
            <a:r>
              <a:rPr lang="ru-RU" i="1" dirty="0"/>
              <a:t>. </a:t>
            </a:r>
            <a:r>
              <a:rPr lang="ru-RU" i="1" dirty="0" err="1"/>
              <a:t>Ұйымның</a:t>
            </a:r>
            <a:r>
              <a:rPr lang="ru-RU" i="1" dirty="0"/>
              <a:t> </a:t>
            </a:r>
            <a:r>
              <a:rPr lang="ru-RU" i="1" dirty="0" err="1"/>
              <a:t>ережелері</a:t>
            </a:r>
            <a:r>
              <a:rPr lang="ru-RU" i="1" dirty="0"/>
              <a:t>, </a:t>
            </a:r>
            <a:r>
              <a:rPr lang="ru-RU" i="1" dirty="0" err="1"/>
              <a:t>нормалары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талаптары</a:t>
            </a:r>
            <a:r>
              <a:rPr lang="ru-RU" i="1" dirty="0"/>
              <a:t> тек </a:t>
            </a:r>
            <a:r>
              <a:rPr lang="ru-RU" i="1" dirty="0" err="1"/>
              <a:t>ұйымдағы</a:t>
            </a:r>
            <a:r>
              <a:rPr lang="ru-RU" i="1" dirty="0"/>
              <a:t> </a:t>
            </a:r>
            <a:r>
              <a:rPr lang="ru-RU" i="1" dirty="0" err="1"/>
              <a:t>адамдардың</a:t>
            </a:r>
            <a:r>
              <a:rPr lang="ru-RU" i="1" dirty="0"/>
              <a:t> </a:t>
            </a:r>
            <a:r>
              <a:rPr lang="ru-RU" i="1" dirty="0" err="1"/>
              <a:t>арасындағы</a:t>
            </a:r>
            <a:r>
              <a:rPr lang="ru-RU" i="1" dirty="0"/>
              <a:t> </a:t>
            </a:r>
            <a:r>
              <a:rPr lang="ru-RU" i="1" dirty="0" err="1"/>
              <a:t>ерекше</a:t>
            </a:r>
            <a:r>
              <a:rPr lang="ru-RU" i="1" dirty="0"/>
              <a:t> </a:t>
            </a:r>
            <a:r>
              <a:rPr lang="ru-RU" i="1" dirty="0" err="1" smtClean="0"/>
              <a:t>психологиялық</a:t>
            </a:r>
            <a:r>
              <a:rPr lang="ru-RU" i="1" dirty="0"/>
              <a:t> </a:t>
            </a:r>
            <a:r>
              <a:rPr lang="ru-RU" i="1" dirty="0" err="1" smtClean="0"/>
              <a:t>қатынастарды</a:t>
            </a:r>
            <a:r>
              <a:rPr lang="ru-RU" i="1" dirty="0" smtClean="0"/>
              <a:t> </a:t>
            </a:r>
            <a:r>
              <a:rPr lang="ru-RU" i="1" dirty="0" err="1"/>
              <a:t>қалыптастырады</a:t>
            </a:r>
            <a:r>
              <a:rPr lang="ru-RU" i="1" dirty="0"/>
              <a:t> - </a:t>
            </a:r>
            <a:r>
              <a:rPr lang="ru-RU" i="1" dirty="0" err="1"/>
              <a:t>бұл</a:t>
            </a:r>
            <a:r>
              <a:rPr lang="ru-RU" i="1" dirty="0"/>
              <a:t> </a:t>
            </a:r>
            <a:r>
              <a:rPr lang="ru-RU" i="1" dirty="0" err="1"/>
              <a:t>адамдардың</a:t>
            </a:r>
            <a:r>
              <a:rPr lang="ru-RU" i="1" dirty="0"/>
              <a:t> </a:t>
            </a:r>
            <a:r>
              <a:rPr lang="ru-RU" i="1" dirty="0" err="1"/>
              <a:t>басқарушылық</a:t>
            </a:r>
            <a:r>
              <a:rPr lang="ru-RU" i="1" dirty="0"/>
              <a:t> </a:t>
            </a:r>
            <a:r>
              <a:rPr lang="ru-RU" i="1" dirty="0" err="1"/>
              <a:t>қатынастары</a:t>
            </a:r>
            <a:r>
              <a:rPr lang="ru-RU" i="1" dirty="0"/>
              <a:t>. </a:t>
            </a:r>
            <a:r>
              <a:rPr lang="ru-RU" i="1" dirty="0" err="1"/>
              <a:t>Әлеуметтік-психологиялық</a:t>
            </a:r>
            <a:r>
              <a:rPr lang="ru-RU" i="1" dirty="0"/>
              <a:t> </a:t>
            </a:r>
            <a:r>
              <a:rPr lang="ru-RU" i="1" dirty="0" err="1"/>
              <a:t>қатынастар</a:t>
            </a:r>
            <a:r>
              <a:rPr lang="ru-RU" i="1" dirty="0"/>
              <a:t> - </a:t>
            </a:r>
            <a:r>
              <a:rPr lang="ru-RU" i="1" dirty="0" err="1"/>
              <a:t>мақсат</a:t>
            </a:r>
            <a:r>
              <a:rPr lang="ru-RU" i="1" dirty="0"/>
              <a:t>, </a:t>
            </a:r>
            <a:r>
              <a:rPr lang="ru-RU" i="1" dirty="0" err="1"/>
              <a:t>міндет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біріккен</a:t>
            </a:r>
            <a:r>
              <a:rPr lang="ru-RU" i="1" dirty="0"/>
              <a:t> </a:t>
            </a:r>
            <a:r>
              <a:rPr lang="ru-RU" i="1" dirty="0" err="1"/>
              <a:t>іс-әрекеттің</a:t>
            </a:r>
            <a:r>
              <a:rPr lang="ru-RU" i="1" dirty="0"/>
              <a:t> </a:t>
            </a:r>
            <a:r>
              <a:rPr lang="ru-RU" i="1" dirty="0" err="1"/>
              <a:t>құндылықтарымен</a:t>
            </a:r>
            <a:r>
              <a:rPr lang="ru-RU" i="1" dirty="0"/>
              <a:t> </a:t>
            </a:r>
            <a:r>
              <a:rPr lang="ru-RU" i="1" dirty="0" err="1"/>
              <a:t>байланысқан</a:t>
            </a:r>
            <a:r>
              <a:rPr lang="ru-RU" i="1" dirty="0"/>
              <a:t> </a:t>
            </a:r>
            <a:r>
              <a:rPr lang="ru-RU" i="1" dirty="0" err="1"/>
              <a:t>адамдардың</a:t>
            </a:r>
            <a:r>
              <a:rPr lang="ru-RU" i="1" dirty="0"/>
              <a:t> </a:t>
            </a:r>
            <a:r>
              <a:rPr lang="ru-RU" i="1" dirty="0" err="1"/>
              <a:t>өзара</a:t>
            </a:r>
            <a:r>
              <a:rPr lang="ru-RU" i="1" dirty="0"/>
              <a:t> </a:t>
            </a:r>
            <a:r>
              <a:rPr lang="ru-RU" i="1" dirty="0" err="1"/>
              <a:t>қатынастары</a:t>
            </a:r>
            <a:r>
              <a:rPr lang="ru-RU" i="1" dirty="0"/>
              <a:t>.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49A0067-C57F-0847-AD5B-5D8D8B4E9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617" y="1265968"/>
            <a:ext cx="4675909" cy="338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8DBF54-899C-274E-A6CC-7776D88A0A32}"/>
              </a:ext>
            </a:extLst>
          </p:cNvPr>
          <p:cNvSpPr txBox="1"/>
          <p:nvPr/>
        </p:nvSpPr>
        <p:spPr>
          <a:xfrm>
            <a:off x="4106264" y="635801"/>
            <a:ext cx="422285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dirty="0" err="1" smtClean="0"/>
              <a:t>Басқару</a:t>
            </a:r>
            <a:r>
              <a:rPr lang="ru-RU" dirty="0" smtClean="0"/>
              <a:t> </a:t>
            </a:r>
            <a:r>
              <a:rPr lang="ru-RU" dirty="0" err="1"/>
              <a:t>психологиясының</a:t>
            </a:r>
            <a:r>
              <a:rPr lang="ru-RU" dirty="0"/>
              <a:t> </a:t>
            </a:r>
            <a:r>
              <a:rPr lang="ru-RU" dirty="0" err="1"/>
              <a:t>пәні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пікірлер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Психологтар</a:t>
            </a:r>
            <a:r>
              <a:rPr lang="ru-RU" dirty="0" smtClean="0"/>
              <a:t> </a:t>
            </a:r>
            <a:r>
              <a:rPr lang="ru-RU" dirty="0"/>
              <a:t>Е.Е. </a:t>
            </a:r>
            <a:r>
              <a:rPr lang="ru-RU" dirty="0" err="1"/>
              <a:t>Вендров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smtClean="0"/>
              <a:t>            Л.И</a:t>
            </a:r>
            <a:r>
              <a:rPr lang="ru-RU" dirty="0"/>
              <a:t>. Уманский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 </a:t>
            </a:r>
            <a:r>
              <a:rPr lang="ru-RU" dirty="0" err="1"/>
              <a:t>пәнінің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аспектілерін</a:t>
            </a:r>
            <a:r>
              <a:rPr lang="ru-RU" dirty="0"/>
              <a:t> </a:t>
            </a:r>
            <a:r>
              <a:rPr lang="ru-RU" dirty="0" err="1"/>
              <a:t>ұсынды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ұжым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топтардың</a:t>
            </a:r>
            <a:r>
              <a:rPr lang="ru-RU" dirty="0"/>
              <a:t> </a:t>
            </a:r>
            <a:r>
              <a:rPr lang="ru-RU" dirty="0" err="1"/>
              <a:t>әлеуметтік-психологиялық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басшының</a:t>
            </a:r>
            <a:r>
              <a:rPr lang="ru-RU" dirty="0"/>
              <a:t> </a:t>
            </a:r>
            <a:r>
              <a:rPr lang="ru-RU" dirty="0" err="1"/>
              <a:t>іс-әрекет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басшының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кадрларды</a:t>
            </a:r>
            <a:r>
              <a:rPr lang="ru-RU" dirty="0"/>
              <a:t> </a:t>
            </a:r>
            <a:r>
              <a:rPr lang="ru-RU" dirty="0" err="1"/>
              <a:t>таңдаудың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қадрларды</a:t>
            </a:r>
            <a:r>
              <a:rPr lang="ru-RU" dirty="0"/>
              <a:t> </a:t>
            </a:r>
            <a:r>
              <a:rPr lang="ru-RU" dirty="0" err="1"/>
              <a:t>даярлау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даярлаудың</a:t>
            </a:r>
            <a:r>
              <a:rPr lang="ru-RU" dirty="0"/>
              <a:t> </a:t>
            </a:r>
            <a:r>
              <a:rPr lang="ru-RU" dirty="0" err="1"/>
              <a:t>психологиялық-педагогикалық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r>
              <a:rPr lang="ru-RU" dirty="0"/>
              <a:t> </a:t>
            </a: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755C3F1B-8420-9F4F-B39E-0550E1B4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93" y="1286711"/>
            <a:ext cx="3068127" cy="3137229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2C630B5-8D08-C243-BF11-AD5BA7ADD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131" y="1286711"/>
            <a:ext cx="2660128" cy="31372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1745B8-2665-E54B-B71E-172753DDA60A}"/>
              </a:ext>
            </a:extLst>
          </p:cNvPr>
          <p:cNvSpPr txBox="1"/>
          <p:nvPr/>
        </p:nvSpPr>
        <p:spPr>
          <a:xfrm>
            <a:off x="8572500" y="4750130"/>
            <a:ext cx="32286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u="sng"/>
              <a:t>Лев Ильич Уманский-психология ғылымдарының докторы, профессор</a:t>
            </a:r>
            <a:r>
              <a:rPr lang="kk-KZ" b="1" i="1" u="sng"/>
              <a:t>.</a:t>
            </a:r>
            <a:endParaRPr lang="ru-RU" b="1" i="1" u="sng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61669C-FD9E-F14D-AB6D-32AF1C974B4B}"/>
              </a:ext>
            </a:extLst>
          </p:cNvPr>
          <p:cNvSpPr txBox="1"/>
          <p:nvPr/>
        </p:nvSpPr>
        <p:spPr>
          <a:xfrm>
            <a:off x="719000" y="4768397"/>
            <a:ext cx="33872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>
                <a:effectLst/>
                <a:latin typeface="-apple-system"/>
                <a:hlinkClick r:id="rId4" tooltip="Вендров, Ефим Ефремович (страница отсутствует)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Вендров, Ефим Ефремович</a:t>
            </a:r>
            <a:r>
              <a:rPr lang="ru-RU" b="1" i="1">
                <a:effectLst/>
                <a:latin typeface="-apple-system"/>
              </a:rPr>
              <a:t> (1924—2013) — советский офицер</a:t>
            </a:r>
            <a:endParaRPr lang="ru-RU" b="1" i="1"/>
          </a:p>
        </p:txBody>
      </p:sp>
    </p:spTree>
    <p:extLst>
      <p:ext uri="{BB962C8B-B14F-4D97-AF65-F5344CB8AC3E}">
        <p14:creationId xmlns:p14="http://schemas.microsoft.com/office/powerpoint/2010/main" val="2817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5AAC98-8D63-454B-B756-78DD3FD89B95}"/>
              </a:ext>
            </a:extLst>
          </p:cNvPr>
          <p:cNvSpPr txBox="1"/>
          <p:nvPr/>
        </p:nvSpPr>
        <p:spPr>
          <a:xfrm>
            <a:off x="1066800" y="609600"/>
            <a:ext cx="696438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i="1" dirty="0" err="1" smtClean="0"/>
              <a:t>Басқару</a:t>
            </a:r>
            <a:r>
              <a:rPr lang="ru-RU" i="1" dirty="0" smtClean="0"/>
              <a:t> </a:t>
            </a:r>
            <a:r>
              <a:rPr lang="ru-RU" i="1" dirty="0" err="1"/>
              <a:t>стилінің</a:t>
            </a:r>
            <a:r>
              <a:rPr lang="ru-RU" i="1" dirty="0"/>
              <a:t> </a:t>
            </a:r>
            <a:r>
              <a:rPr lang="ru-RU" i="1" dirty="0" err="1"/>
              <a:t>тиімділігін</a:t>
            </a:r>
            <a:r>
              <a:rPr lang="ru-RU" i="1" dirty="0"/>
              <a:t> </a:t>
            </a:r>
            <a:r>
              <a:rPr lang="ru-RU" i="1" dirty="0" err="1"/>
              <a:t>ең</a:t>
            </a:r>
            <a:r>
              <a:rPr lang="ru-RU" i="1" dirty="0"/>
              <a:t> </a:t>
            </a:r>
            <a:r>
              <a:rPr lang="ru-RU" i="1" dirty="0" err="1"/>
              <a:t>алғаш</a:t>
            </a:r>
            <a:r>
              <a:rPr lang="ru-RU" i="1" dirty="0"/>
              <a:t> </a:t>
            </a:r>
            <a:r>
              <a:rPr lang="ru-RU" b="1" i="1" u="sng" dirty="0"/>
              <a:t>Курт Левин </a:t>
            </a:r>
            <a:r>
              <a:rPr lang="ru-RU" i="1" dirty="0" err="1"/>
              <a:t>зерттеді</a:t>
            </a:r>
            <a:r>
              <a:rPr lang="ru-RU" i="1" dirty="0"/>
              <a:t>. К.Левин </a:t>
            </a:r>
            <a:r>
              <a:rPr lang="ru-RU" i="1" dirty="0" err="1"/>
              <a:t>зерттеуі</a:t>
            </a:r>
            <a:r>
              <a:rPr lang="ru-RU" i="1" dirty="0"/>
              <a:t> </a:t>
            </a:r>
            <a:r>
              <a:rPr lang="ru-RU" i="1" dirty="0" err="1"/>
              <a:t>бойынша</a:t>
            </a:r>
            <a:r>
              <a:rPr lang="ru-RU" i="1" dirty="0"/>
              <a:t>, </a:t>
            </a:r>
            <a:r>
              <a:rPr lang="ru-RU" i="1" dirty="0" err="1"/>
              <a:t>авторитарлы</a:t>
            </a:r>
            <a:r>
              <a:rPr lang="ru-RU" i="1" dirty="0"/>
              <a:t> </a:t>
            </a:r>
            <a:r>
              <a:rPr lang="ru-RU" i="1" dirty="0" err="1"/>
              <a:t>басқару демократиялық стильге</a:t>
            </a:r>
            <a:r>
              <a:rPr lang="ru-RU" i="1" dirty="0"/>
              <a:t> </a:t>
            </a:r>
            <a:r>
              <a:rPr lang="ru-RU" i="1" dirty="0" err="1"/>
              <a:t>қарағанда жұмысты ауқымды көлемде орындайды</a:t>
            </a:r>
            <a:r>
              <a:rPr lang="ru-RU" i="1" dirty="0"/>
              <a:t>. </a:t>
            </a:r>
            <a:r>
              <a:rPr lang="ru-RU" i="1" dirty="0" err="1"/>
              <a:t>Бірақ авторитарлы</a:t>
            </a:r>
            <a:r>
              <a:rPr lang="ru-RU" i="1" dirty="0"/>
              <a:t> </a:t>
            </a:r>
            <a:r>
              <a:rPr lang="ru-RU" i="1" dirty="0" err="1"/>
              <a:t>басқаруда төменгі </a:t>
            </a:r>
            <a:r>
              <a:rPr lang="ru-RU" i="1" dirty="0"/>
              <a:t>мотивация, топ </a:t>
            </a:r>
            <a:r>
              <a:rPr lang="ru-RU" i="1" dirty="0" err="1"/>
              <a:t>бірігушілігінің</a:t>
            </a:r>
            <a:r>
              <a:rPr lang="ru-RU" i="1" dirty="0"/>
              <a:t>, </a:t>
            </a:r>
            <a:r>
              <a:rPr lang="ru-RU" i="1" dirty="0" err="1"/>
              <a:t>топтық ойлаудың болмауы</a:t>
            </a:r>
            <a:r>
              <a:rPr lang="ru-RU" i="1" dirty="0"/>
              <a:t> </a:t>
            </a:r>
            <a:r>
              <a:rPr lang="ru-RU" i="1" dirty="0" err="1"/>
              <a:t>және агрессивтілік</a:t>
            </a:r>
            <a:r>
              <a:rPr lang="ru-RU" i="1" dirty="0"/>
              <a:t> </a:t>
            </a:r>
            <a:r>
              <a:rPr lang="ru-RU" i="1" dirty="0" err="1"/>
              <a:t>байқалды</a:t>
            </a:r>
            <a:r>
              <a:rPr lang="ru-RU" i="1" dirty="0"/>
              <a:t>. </a:t>
            </a:r>
            <a:r>
              <a:rPr lang="ru-RU" i="1" dirty="0" err="1"/>
              <a:t>Лайкерт</a:t>
            </a:r>
            <a:r>
              <a:rPr lang="ru-RU" i="1" dirty="0"/>
              <a:t> </a:t>
            </a:r>
            <a:r>
              <a:rPr lang="ru-RU" i="1" dirty="0" err="1"/>
              <a:t>өз зерттеулерінің негізінде</a:t>
            </a:r>
            <a:r>
              <a:rPr lang="ru-RU" i="1" dirty="0"/>
              <a:t>, </a:t>
            </a:r>
            <a:r>
              <a:rPr lang="ru-RU" i="1" dirty="0" err="1"/>
              <a:t>басқару стилі</a:t>
            </a:r>
            <a:r>
              <a:rPr lang="ru-RU" i="1" dirty="0"/>
              <a:t> </a:t>
            </a:r>
            <a:r>
              <a:rPr lang="ru-RU" i="1" dirty="0" err="1"/>
              <a:t>міндетті</a:t>
            </a:r>
            <a:r>
              <a:rPr lang="ru-RU" i="1" dirty="0"/>
              <a:t> </a:t>
            </a:r>
            <a:r>
              <a:rPr lang="ru-RU" i="1" dirty="0" err="1"/>
              <a:t>түрде жұмысқа немесе</a:t>
            </a:r>
            <a:r>
              <a:rPr lang="ru-RU" i="1" dirty="0"/>
              <a:t> </a:t>
            </a:r>
            <a:r>
              <a:rPr lang="ru-RU" i="1" dirty="0" err="1"/>
              <a:t>адамға бағдарланатынын көрсеткен.</a:t>
            </a:r>
            <a:r>
              <a:rPr lang="ru-RU" i="1" dirty="0"/>
              <a:t> Осы </a:t>
            </a:r>
            <a:r>
              <a:rPr lang="ru-RU" i="1" dirty="0" err="1"/>
              <a:t>екі</a:t>
            </a:r>
            <a:r>
              <a:rPr lang="ru-RU" i="1" dirty="0"/>
              <a:t> </a:t>
            </a:r>
            <a:r>
              <a:rPr lang="ru-RU" i="1" dirty="0" err="1"/>
              <a:t>саланы</a:t>
            </a:r>
            <a:r>
              <a:rPr lang="ru-RU" i="1" dirty="0"/>
              <a:t> </a:t>
            </a:r>
            <a:r>
              <a:rPr lang="ru-RU" i="1" dirty="0" err="1"/>
              <a:t>бірдей</a:t>
            </a:r>
            <a:r>
              <a:rPr lang="ru-RU" i="1" dirty="0"/>
              <a:t> </a:t>
            </a:r>
            <a:r>
              <a:rPr lang="ru-RU" i="1" dirty="0" err="1"/>
              <a:t>және жоғарғы деңгейде бірде-бір</a:t>
            </a:r>
            <a:r>
              <a:rPr lang="ru-RU" i="1" dirty="0"/>
              <a:t> </a:t>
            </a:r>
            <a:r>
              <a:rPr lang="ru-RU" i="1" dirty="0" err="1"/>
              <a:t>басшы</a:t>
            </a:r>
            <a:r>
              <a:rPr lang="ru-RU" i="1" dirty="0"/>
              <a:t> </a:t>
            </a:r>
            <a:r>
              <a:rPr lang="ru-RU" i="1" dirty="0" err="1"/>
              <a:t>көрсете алмаған</a:t>
            </a:r>
            <a:r>
              <a:rPr lang="ru-RU" i="1" dirty="0"/>
              <a:t>. </a:t>
            </a:r>
            <a:r>
              <a:rPr lang="ru-RU" i="1" dirty="0" err="1"/>
              <a:t>Сонымен</a:t>
            </a:r>
            <a:r>
              <a:rPr lang="ru-RU" i="1" dirty="0"/>
              <a:t> </a:t>
            </a:r>
            <a:r>
              <a:rPr lang="ru-RU" i="1" dirty="0" err="1"/>
              <a:t>қатар, нәтиже көрсеткіші бойынша</a:t>
            </a:r>
            <a:r>
              <a:rPr lang="ru-RU" i="1" dirty="0"/>
              <a:t>, </a:t>
            </a:r>
            <a:r>
              <a:rPr lang="ru-RU" i="1" dirty="0" err="1"/>
              <a:t>адамға бағытталған басқару стилі</a:t>
            </a:r>
            <a:r>
              <a:rPr lang="ru-RU" i="1" dirty="0"/>
              <a:t> </a:t>
            </a:r>
            <a:r>
              <a:rPr lang="ru-RU" i="1" dirty="0" err="1"/>
              <a:t>барлық жағдайда еңбек тиімділігін</a:t>
            </a:r>
            <a:r>
              <a:rPr lang="ru-RU" i="1" dirty="0"/>
              <a:t> </a:t>
            </a:r>
            <a:r>
              <a:rPr lang="ru-RU" i="1" dirty="0" err="1"/>
              <a:t>көтеруге мүмкіндік береді</a:t>
            </a:r>
            <a:r>
              <a:rPr lang="ru-RU" i="1" dirty="0"/>
              <a:t> </a:t>
            </a:r>
            <a:br>
              <a:rPr lang="ru-RU" i="1" dirty="0"/>
            </a:br>
            <a:r>
              <a:rPr lang="ru-RU" b="1" i="1" u="sng" dirty="0" err="1"/>
              <a:t>Фидлердің моделі</a:t>
            </a:r>
            <a:r>
              <a:rPr lang="ru-RU" b="1" i="1" u="sng" dirty="0"/>
              <a:t> </a:t>
            </a:r>
            <a:r>
              <a:rPr lang="ru-RU" i="1" dirty="0" err="1"/>
              <a:t>теорияның </a:t>
            </a:r>
            <a:r>
              <a:rPr lang="ru-RU" i="1" dirty="0"/>
              <a:t>ары </a:t>
            </a:r>
            <a:r>
              <a:rPr lang="ru-RU" i="1" dirty="0" err="1"/>
              <a:t>қарай дамуына</a:t>
            </a:r>
            <a:r>
              <a:rPr lang="ru-RU" i="1" dirty="0"/>
              <a:t> </a:t>
            </a:r>
            <a:r>
              <a:rPr lang="ru-RU" i="1" dirty="0" err="1"/>
              <a:t>үлкен үлес қосты</a:t>
            </a:r>
            <a:r>
              <a:rPr lang="ru-RU" i="1" dirty="0"/>
              <a:t>. </a:t>
            </a:r>
            <a:r>
              <a:rPr lang="ru-RU" i="1" dirty="0" err="1"/>
              <a:t>Ол</a:t>
            </a:r>
            <a:r>
              <a:rPr lang="ru-RU" i="1" dirty="0"/>
              <a:t> модель </a:t>
            </a:r>
            <a:r>
              <a:rPr lang="ru-RU" i="1" dirty="0" err="1"/>
              <a:t>жағдайға көп көңіл бөліп</a:t>
            </a:r>
            <a:r>
              <a:rPr lang="ru-RU" i="1" dirty="0"/>
              <a:t>, </a:t>
            </a:r>
            <a:r>
              <a:rPr lang="ru-RU" i="1" dirty="0" err="1"/>
              <a:t>басшының тәртібіне әсер ететін</a:t>
            </a:r>
            <a:r>
              <a:rPr lang="ru-RU" i="1" dirty="0"/>
              <a:t> </a:t>
            </a:r>
            <a:r>
              <a:rPr lang="ru-RU" i="1" dirty="0" err="1"/>
              <a:t>факторды</a:t>
            </a:r>
            <a:r>
              <a:rPr lang="ru-RU" i="1" dirty="0"/>
              <a:t> </a:t>
            </a:r>
            <a:r>
              <a:rPr lang="ru-RU" i="1" dirty="0" err="1"/>
              <a:t>айқындап берген</a:t>
            </a:r>
            <a:r>
              <a:rPr lang="ru-RU" i="1" dirty="0"/>
              <a:t>. </a:t>
            </a:r>
            <a:r>
              <a:rPr lang="ru-RU" i="1" dirty="0" err="1"/>
              <a:t>Фидлердің пікірінше</a:t>
            </a:r>
            <a:r>
              <a:rPr lang="ru-RU" i="1" dirty="0"/>
              <a:t>, </a:t>
            </a:r>
            <a:r>
              <a:rPr lang="ru-RU" i="1" dirty="0" err="1"/>
              <a:t>адамзаттық қатынастарға бағдарланған басқару стильдері</a:t>
            </a:r>
            <a:r>
              <a:rPr lang="ru-RU" i="1" dirty="0"/>
              <a:t> </a:t>
            </a:r>
            <a:r>
              <a:rPr lang="ru-RU" i="1" dirty="0" err="1"/>
              <a:t>басшы</a:t>
            </a:r>
            <a:r>
              <a:rPr lang="ru-RU" i="1" dirty="0"/>
              <a:t> </a:t>
            </a:r>
            <a:r>
              <a:rPr lang="ru-RU" i="1" dirty="0" err="1"/>
              <a:t>үшін бірқалыпты жағымды жағдайларда тиімді</a:t>
            </a:r>
            <a:r>
              <a:rPr lang="ru-RU" i="1" dirty="0"/>
              <a:t> </a:t>
            </a:r>
            <a:r>
              <a:rPr lang="ru-RU" i="1" dirty="0" err="1"/>
              <a:t>болып</a:t>
            </a:r>
            <a:r>
              <a:rPr lang="ru-RU" i="1" dirty="0"/>
              <a:t> </a:t>
            </a:r>
            <a:r>
              <a:rPr lang="ru-RU" i="1" dirty="0" err="1"/>
              <a:t>табылады</a:t>
            </a:r>
            <a:r>
              <a:rPr lang="ru-RU" i="1" dirty="0"/>
              <a:t>. </a:t>
            </a:r>
            <a:r>
              <a:rPr lang="ru-RU" i="1" dirty="0" err="1"/>
              <a:t>Мұндай жағдайларда, басшының бағыныштыларының толық бірігушілігін</a:t>
            </a:r>
            <a:r>
              <a:rPr lang="ru-RU" i="1" dirty="0"/>
              <a:t> </a:t>
            </a:r>
            <a:r>
              <a:rPr lang="ru-RU" i="1" dirty="0" err="1"/>
              <a:t>қамтамасыз ету</a:t>
            </a:r>
            <a:r>
              <a:rPr lang="ru-RU" i="1" dirty="0"/>
              <a:t> </a:t>
            </a:r>
            <a:r>
              <a:rPr lang="ru-RU" i="1" dirty="0" err="1"/>
              <a:t>үшін жеткілікті</a:t>
            </a:r>
            <a:r>
              <a:rPr lang="ru-RU" i="1" dirty="0"/>
              <a:t> </a:t>
            </a:r>
            <a:r>
              <a:rPr lang="ru-RU" i="1" dirty="0" err="1"/>
              <a:t>билігі</a:t>
            </a:r>
            <a:r>
              <a:rPr lang="ru-RU" i="1" dirty="0"/>
              <a:t> </a:t>
            </a:r>
            <a:r>
              <a:rPr lang="ru-RU" i="1" dirty="0" err="1"/>
              <a:t>жоқ.</a:t>
            </a:r>
            <a:r>
              <a:rPr lang="ru-RU" i="1" dirty="0"/>
              <a:t> </a:t>
            </a:r>
            <a:r>
              <a:rPr lang="ru-RU" i="1" dirty="0" err="1"/>
              <a:t>Адамзаттық қатынастарға бағдарланған басқару стилі</a:t>
            </a:r>
            <a:r>
              <a:rPr lang="ru-RU" i="1" dirty="0"/>
              <a:t> </a:t>
            </a:r>
            <a:r>
              <a:rPr lang="ru-RU" i="1" dirty="0" err="1"/>
              <a:t>басшының ықпал ету</a:t>
            </a:r>
            <a:r>
              <a:rPr lang="ru-RU" i="1" dirty="0"/>
              <a:t> </a:t>
            </a:r>
            <a:r>
              <a:rPr lang="ru-RU" i="1" dirty="0" err="1"/>
              <a:t>мүмкіндігін кеңейтеді</a:t>
            </a:r>
            <a:r>
              <a:rPr lang="ru-RU" i="1" dirty="0"/>
              <a:t> 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5A02E9C-1971-884A-96AB-2BEF99814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276" y="990597"/>
            <a:ext cx="2843893" cy="40331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659DC8-D1BE-AB46-861A-D897BF1469B4}"/>
              </a:ext>
            </a:extLst>
          </p:cNvPr>
          <p:cNvSpPr txBox="1"/>
          <p:nvPr/>
        </p:nvSpPr>
        <p:spPr>
          <a:xfrm>
            <a:off x="8284276" y="5221072"/>
            <a:ext cx="2843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u="sng"/>
              <a:t>Курт Левин-неміс және америка психологы</a:t>
            </a:r>
          </a:p>
        </p:txBody>
      </p:sp>
    </p:spTree>
    <p:extLst>
      <p:ext uri="{BB962C8B-B14F-4D97-AF65-F5344CB8AC3E}">
        <p14:creationId xmlns:p14="http://schemas.microsoft.com/office/powerpoint/2010/main" val="10230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7E92C-45EA-C44D-9971-DC6CDA9804A3}"/>
              </a:ext>
            </a:extLst>
          </p:cNvPr>
          <p:cNvSpPr txBox="1"/>
          <p:nvPr/>
        </p:nvSpPr>
        <p:spPr>
          <a:xfrm>
            <a:off x="1401123" y="843678"/>
            <a:ext cx="103504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Пол </a:t>
            </a:r>
            <a:r>
              <a:rPr lang="ru-RU" dirty="0" err="1"/>
              <a:t>Херси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Кен </a:t>
            </a:r>
            <a:r>
              <a:rPr lang="ru-RU" dirty="0" err="1"/>
              <a:t>Бланшар</a:t>
            </a:r>
            <a:r>
              <a:rPr lang="ru-RU" dirty="0"/>
              <a:t> </a:t>
            </a:r>
            <a:r>
              <a:rPr lang="ru-RU" dirty="0" err="1"/>
              <a:t>лидерліктің</a:t>
            </a:r>
            <a:r>
              <a:rPr lang="ru-RU" dirty="0"/>
              <a:t> </a:t>
            </a:r>
            <a:r>
              <a:rPr lang="ru-RU" dirty="0" err="1"/>
              <a:t>жағдайлық</a:t>
            </a:r>
            <a:r>
              <a:rPr lang="ru-RU" dirty="0"/>
              <a:t> </a:t>
            </a:r>
            <a:r>
              <a:rPr lang="ru-RU" dirty="0" err="1"/>
              <a:t>моделін</a:t>
            </a:r>
            <a:r>
              <a:rPr lang="ru-RU" dirty="0"/>
              <a:t> </a:t>
            </a:r>
            <a:r>
              <a:rPr lang="ru-RU" dirty="0" err="1"/>
              <a:t>құрды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«</a:t>
            </a:r>
            <a:r>
              <a:rPr lang="ru-RU" dirty="0" err="1"/>
              <a:t>өмірлік</a:t>
            </a:r>
            <a:r>
              <a:rPr lang="ru-RU" dirty="0"/>
              <a:t> цикл </a:t>
            </a:r>
            <a:r>
              <a:rPr lang="ru-RU" dirty="0" err="1"/>
              <a:t>теориясы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теория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лидерлік</a:t>
            </a:r>
            <a:r>
              <a:rPr lang="ru-RU" dirty="0"/>
              <a:t> </a:t>
            </a:r>
            <a:r>
              <a:rPr lang="ru-RU" dirty="0" err="1"/>
              <a:t>стильдері</a:t>
            </a:r>
            <a:r>
              <a:rPr lang="ru-RU" dirty="0"/>
              <a:t> </a:t>
            </a:r>
            <a:r>
              <a:rPr lang="ru-RU" dirty="0" err="1"/>
              <a:t>орындаушылардың</a:t>
            </a:r>
            <a:r>
              <a:rPr lang="ru-RU" dirty="0"/>
              <a:t> «</a:t>
            </a:r>
            <a:r>
              <a:rPr lang="ru-RU" dirty="0" err="1"/>
              <a:t>кемелденуіне</a:t>
            </a:r>
            <a:r>
              <a:rPr lang="ru-RU" dirty="0"/>
              <a:t>» </a:t>
            </a:r>
            <a:r>
              <a:rPr lang="ru-RU" dirty="0" err="1"/>
              <a:t>байланысты</a:t>
            </a:r>
            <a:r>
              <a:rPr lang="ru-RU" dirty="0"/>
              <a:t>. Пол </a:t>
            </a:r>
            <a:r>
              <a:rPr lang="ru-RU" dirty="0" err="1"/>
              <a:t>Херси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Кер</a:t>
            </a:r>
            <a:r>
              <a:rPr lang="ru-RU" dirty="0"/>
              <a:t> </a:t>
            </a:r>
            <a:r>
              <a:rPr lang="ru-RU" dirty="0" err="1"/>
              <a:t>Бланшардың</a:t>
            </a:r>
            <a:r>
              <a:rPr lang="ru-RU" dirty="0"/>
              <a:t>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циклының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басқарудың</a:t>
            </a:r>
            <a:r>
              <a:rPr lang="ru-RU" dirty="0"/>
              <a:t> </a:t>
            </a:r>
            <a:r>
              <a:rPr lang="ru-RU" dirty="0" err="1"/>
              <a:t>бейімделгіш</a:t>
            </a:r>
            <a:r>
              <a:rPr lang="ru-RU" dirty="0"/>
              <a:t>, </a:t>
            </a:r>
            <a:r>
              <a:rPr lang="ru-RU" dirty="0" err="1"/>
              <a:t>иілгіш</a:t>
            </a:r>
            <a:r>
              <a:rPr lang="ru-RU" dirty="0"/>
              <a:t> </a:t>
            </a:r>
            <a:r>
              <a:rPr lang="ru-RU" dirty="0" err="1"/>
              <a:t>стилін</a:t>
            </a:r>
            <a:r>
              <a:rPr lang="ru-RU" dirty="0"/>
              <a:t> </a:t>
            </a:r>
            <a:r>
              <a:rPr lang="ru-RU" dirty="0" err="1"/>
              <a:t>ұсынды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сын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модельде</a:t>
            </a:r>
            <a:r>
              <a:rPr lang="ru-RU" dirty="0"/>
              <a:t> </a:t>
            </a:r>
            <a:r>
              <a:rPr lang="ru-RU" dirty="0" err="1"/>
              <a:t>стильдің</a:t>
            </a:r>
            <a:r>
              <a:rPr lang="ru-RU" dirty="0"/>
              <a:t> </a:t>
            </a:r>
            <a:r>
              <a:rPr lang="ru-RU" dirty="0" err="1"/>
              <a:t>бөлінуі</a:t>
            </a:r>
            <a:r>
              <a:rPr lang="ru-RU" dirty="0"/>
              <a:t> </a:t>
            </a:r>
            <a:r>
              <a:rPr lang="ru-RU" dirty="0" err="1"/>
              <a:t>қысқартылған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басшылардың</a:t>
            </a:r>
            <a:r>
              <a:rPr lang="ru-RU" dirty="0"/>
              <a:t> модель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қиынға</a:t>
            </a:r>
            <a:r>
              <a:rPr lang="ru-RU" dirty="0"/>
              <a:t> </a:t>
            </a:r>
            <a:r>
              <a:rPr lang="ru-RU" dirty="0" err="1"/>
              <a:t>соғатыны</a:t>
            </a:r>
            <a:r>
              <a:rPr lang="ru-RU" dirty="0"/>
              <a:t> </a:t>
            </a:r>
            <a:r>
              <a:rPr lang="ru-RU" dirty="0" err="1" smtClean="0"/>
              <a:t>дәлелденген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 smtClean="0"/>
              <a:t>Қазіргі</a:t>
            </a:r>
            <a:r>
              <a:rPr lang="ru-RU" dirty="0" smtClean="0"/>
              <a:t> </a:t>
            </a:r>
            <a:r>
              <a:rPr lang="ru-RU" dirty="0" err="1"/>
              <a:t>заманда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стиль </a:t>
            </a:r>
            <a:r>
              <a:rPr lang="ru-RU" dirty="0" err="1"/>
              <a:t>бейімделуші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Арджирис</a:t>
            </a:r>
            <a:r>
              <a:rPr lang="ru-RU" dirty="0"/>
              <a:t> </a:t>
            </a:r>
            <a:r>
              <a:rPr lang="ru-RU" dirty="0" err="1"/>
              <a:t>атағандай</a:t>
            </a:r>
            <a:r>
              <a:rPr lang="ru-RU" dirty="0"/>
              <a:t>, </a:t>
            </a:r>
            <a:r>
              <a:rPr lang="ru-RU" dirty="0" err="1"/>
              <a:t>шындыққа</a:t>
            </a:r>
            <a:r>
              <a:rPr lang="ru-RU" dirty="0"/>
              <a:t> </a:t>
            </a:r>
            <a:r>
              <a:rPr lang="ru-RU" dirty="0" err="1"/>
              <a:t>бағдарланған</a:t>
            </a:r>
            <a:r>
              <a:rPr lang="ru-RU" dirty="0"/>
              <a:t> стиль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kk-KZ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CF7D49B-9239-B741-A370-16099C6E0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38" y="3200400"/>
            <a:ext cx="9985168" cy="264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BC29D9-BE76-7443-8E1E-5B09CF5485C9}"/>
              </a:ext>
            </a:extLst>
          </p:cNvPr>
          <p:cNvSpPr txBox="1"/>
          <p:nvPr/>
        </p:nvSpPr>
        <p:spPr>
          <a:xfrm>
            <a:off x="1026722" y="951463"/>
            <a:ext cx="506927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u="sng"/>
              <a:t>Зерттеу міндеттері:</a:t>
            </a:r>
            <a:br>
              <a:rPr lang="ru-RU" b="1" i="1" u="sng"/>
            </a:br>
            <a:r>
              <a:rPr lang="ru-RU" i="1"/>
              <a:t/>
            </a:r>
            <a:br>
              <a:rPr lang="ru-RU" i="1"/>
            </a:br>
            <a:r>
              <a:rPr lang="ru-RU" i="1"/>
              <a:t>Басқару психологиясының даму тарихын қарастыру.</a:t>
            </a:r>
            <a:br>
              <a:rPr lang="ru-RU" i="1"/>
            </a:br>
            <a:r>
              <a:rPr lang="ru-RU" i="1"/>
              <a:t/>
            </a:r>
            <a:br>
              <a:rPr lang="ru-RU" i="1"/>
            </a:br>
            <a:r>
              <a:rPr lang="ru-RU" i="1"/>
              <a:t>Жетекшінің басқару стилінің ерекшілігін және маңыздылығын талқылау.</a:t>
            </a:r>
            <a:br>
              <a:rPr lang="ru-RU" i="1"/>
            </a:br>
            <a:r>
              <a:rPr lang="ru-RU" i="1"/>
              <a:t/>
            </a:r>
            <a:br>
              <a:rPr lang="ru-RU" i="1"/>
            </a:br>
            <a:r>
              <a:rPr lang="ru-RU" i="1"/>
              <a:t>Жетекшілік стилінің зерттеулерін теориялық тұрғыда талдау.</a:t>
            </a:r>
            <a:br>
              <a:rPr lang="ru-RU" i="1"/>
            </a:br>
            <a:r>
              <a:rPr lang="ru-RU" i="1"/>
              <a:t/>
            </a:r>
            <a:br>
              <a:rPr lang="ru-RU" i="1"/>
            </a:br>
            <a:r>
              <a:rPr lang="ru-RU" i="1"/>
              <a:t>Басқару стилінің әртүрлілігін қарастыру.</a:t>
            </a:r>
            <a:br>
              <a:rPr lang="ru-RU" i="1"/>
            </a:br>
            <a:r>
              <a:rPr lang="ru-RU" i="1"/>
              <a:t/>
            </a:r>
            <a:br>
              <a:rPr lang="ru-RU" i="1"/>
            </a:br>
            <a:r>
              <a:rPr lang="ru-RU" i="1"/>
              <a:t>Жетекшінің басқару стилін психодиагностикалау.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1AE3F-E74F-B34A-AC59-54D2480FCF7C}"/>
              </a:ext>
            </a:extLst>
          </p:cNvPr>
          <p:cNvSpPr txBox="1"/>
          <p:nvPr/>
        </p:nvSpPr>
        <p:spPr>
          <a:xfrm>
            <a:off x="6481949" y="951463"/>
            <a:ext cx="453983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u="sng"/>
              <a:t>Зерттеу әдістері:</a:t>
            </a:r>
            <a:r>
              <a:rPr lang="ru-RU" i="1"/>
              <a:t> Жетекшінің басқару стилін анықтауға арналған тесттер, анкета әдісі, тренингтік жаттығулар, әңгімелесу, бақылау, сауалнама жүргізу, ұжым мүшелерімен пікір алмасу, олардың көзқарастары жайлы әңгіме жүргізу.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266789-091E-E043-902D-225E60E28225}"/>
              </a:ext>
            </a:extLst>
          </p:cNvPr>
          <p:cNvSpPr txBox="1"/>
          <p:nvPr/>
        </p:nvSpPr>
        <p:spPr>
          <a:xfrm>
            <a:off x="6481949" y="3569685"/>
            <a:ext cx="45398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u="sng"/>
              <a:t>Зерттеу болжамы: </a:t>
            </a:r>
            <a:r>
              <a:rPr lang="ru-RU" i="1"/>
              <a:t>Жетекшінің тиімді басқару стилі арқылы ұжымдағы жағымды адамгершілік – психологиялық ахуалды қалыптастыруға және ұжым мүшелерінің еңбек үрдісін арттыру болжамдалады.</a:t>
            </a:r>
          </a:p>
        </p:txBody>
      </p:sp>
    </p:spTree>
    <p:extLst>
      <p:ext uri="{BB962C8B-B14F-4D97-AF65-F5344CB8AC3E}">
        <p14:creationId xmlns:p14="http://schemas.microsoft.com/office/powerpoint/2010/main" val="34313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E6744-8DA2-CD42-8CB5-07C6D8F7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/>
              <a:t>Зерттеу кезеңдері: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DDFF7-6AF6-984F-B6FA-4F6E6CE7E51A}"/>
              </a:ext>
            </a:extLst>
          </p:cNvPr>
          <p:cNvSpPr txBox="1"/>
          <p:nvPr/>
        </p:nvSpPr>
        <p:spPr>
          <a:xfrm>
            <a:off x="1178873" y="2214694"/>
            <a:ext cx="100993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Бірінші</a:t>
            </a:r>
            <a:r>
              <a:rPr lang="ru-RU" i="1" dirty="0"/>
              <a:t> </a:t>
            </a:r>
            <a:r>
              <a:rPr lang="ru-RU" i="1" dirty="0" err="1"/>
              <a:t>кезеңде</a:t>
            </a:r>
            <a:r>
              <a:rPr lang="ru-RU" i="1" dirty="0"/>
              <a:t> </a:t>
            </a:r>
            <a:r>
              <a:rPr lang="ru-RU" i="1" dirty="0" err="1"/>
              <a:t>тақырып</a:t>
            </a:r>
            <a:r>
              <a:rPr lang="ru-RU" i="1" dirty="0"/>
              <a:t> </a:t>
            </a:r>
            <a:r>
              <a:rPr lang="ru-RU" i="1" dirty="0" err="1"/>
              <a:t>таңдау</a:t>
            </a:r>
            <a:r>
              <a:rPr lang="ru-RU" i="1" dirty="0"/>
              <a:t>, </a:t>
            </a:r>
            <a:r>
              <a:rPr lang="ru-RU" i="1" dirty="0" err="1"/>
              <a:t>тақырып</a:t>
            </a:r>
            <a:r>
              <a:rPr lang="ru-RU" i="1" dirty="0"/>
              <a:t> </a:t>
            </a:r>
            <a:r>
              <a:rPr lang="ru-RU" i="1" dirty="0" err="1"/>
              <a:t>бойынша</a:t>
            </a:r>
            <a:r>
              <a:rPr lang="ru-RU" i="1" dirty="0"/>
              <a:t> </a:t>
            </a:r>
            <a:r>
              <a:rPr lang="ru-RU" i="1" dirty="0" err="1"/>
              <a:t>әдебиеттер</a:t>
            </a:r>
            <a:r>
              <a:rPr lang="ru-RU" i="1" dirty="0"/>
              <a:t> мен </a:t>
            </a:r>
            <a:r>
              <a:rPr lang="ru-RU" i="1" dirty="0" err="1"/>
              <a:t>материалдарды</a:t>
            </a:r>
            <a:r>
              <a:rPr lang="ru-RU" i="1" dirty="0"/>
              <a:t> </a:t>
            </a:r>
            <a:r>
              <a:rPr lang="ru-RU" i="1" dirty="0" err="1"/>
              <a:t>теориялық</a:t>
            </a:r>
            <a:r>
              <a:rPr lang="ru-RU" i="1" dirty="0"/>
              <a:t> </a:t>
            </a:r>
            <a:r>
              <a:rPr lang="ru-RU" i="1" dirty="0" err="1"/>
              <a:t>тұрғыда</a:t>
            </a:r>
            <a:r>
              <a:rPr lang="ru-RU" i="1" dirty="0"/>
              <a:t> </a:t>
            </a:r>
            <a:r>
              <a:rPr lang="ru-RU" i="1" dirty="0" err="1"/>
              <a:t>қарастыру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жазу</a:t>
            </a:r>
            <a:r>
              <a:rPr lang="ru-RU" i="1" dirty="0"/>
              <a:t>, </a:t>
            </a:r>
            <a:r>
              <a:rPr lang="ru-RU" i="1" dirty="0" err="1"/>
              <a:t>оларды</a:t>
            </a:r>
            <a:r>
              <a:rPr lang="ru-RU" i="1" dirty="0"/>
              <a:t> </a:t>
            </a:r>
            <a:r>
              <a:rPr lang="ru-RU" i="1" dirty="0" err="1"/>
              <a:t>талдау</a:t>
            </a:r>
            <a:r>
              <a:rPr lang="ru-RU" i="1" dirty="0"/>
              <a:t>. Диагностика </a:t>
            </a:r>
            <a:r>
              <a:rPr lang="ru-RU" i="1" dirty="0" err="1"/>
              <a:t>жүргізуге</a:t>
            </a:r>
            <a:r>
              <a:rPr lang="ru-RU" i="1" dirty="0"/>
              <a:t> </a:t>
            </a:r>
            <a:r>
              <a:rPr lang="ru-RU" i="1" dirty="0" err="1"/>
              <a:t>әдістемелерді</a:t>
            </a:r>
            <a:r>
              <a:rPr lang="ru-RU" i="1" dirty="0"/>
              <a:t> </a:t>
            </a:r>
            <a:r>
              <a:rPr lang="ru-RU" i="1" dirty="0" err="1"/>
              <a:t>қарастыру</a:t>
            </a:r>
            <a:r>
              <a:rPr lang="ru-RU" i="1" dirty="0"/>
              <a:t>, </a:t>
            </a:r>
            <a:r>
              <a:rPr lang="ru-RU" i="1" dirty="0" err="1"/>
              <a:t>сұрыптау</a:t>
            </a:r>
            <a:r>
              <a:rPr lang="ru-RU" i="1" dirty="0"/>
              <a:t>.</a:t>
            </a:r>
            <a:endParaRPr lang="kk-KZ" i="1" dirty="0"/>
          </a:p>
          <a:p>
            <a:pPr marL="342900" indent="-342900" algn="just">
              <a:buFont typeface="+mj-lt"/>
              <a:buAutoNum type="arabicPeriod"/>
            </a:pPr>
            <a:endParaRPr lang="ru-RU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903897-2FA6-5145-B3DB-E46B691F2BAE}"/>
              </a:ext>
            </a:extLst>
          </p:cNvPr>
          <p:cNvSpPr txBox="1"/>
          <p:nvPr/>
        </p:nvSpPr>
        <p:spPr>
          <a:xfrm>
            <a:off x="1178872" y="3442978"/>
            <a:ext cx="102634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Екінші</a:t>
            </a:r>
            <a:r>
              <a:rPr lang="ru-RU" i="1" dirty="0"/>
              <a:t> </a:t>
            </a:r>
            <a:r>
              <a:rPr lang="ru-RU" i="1" dirty="0" err="1"/>
              <a:t>кезеңде</a:t>
            </a:r>
            <a:r>
              <a:rPr lang="ru-RU" i="1" dirty="0"/>
              <a:t> </a:t>
            </a:r>
            <a:r>
              <a:rPr lang="ru-RU" i="1" dirty="0" err="1"/>
              <a:t>диагностикалық</a:t>
            </a:r>
            <a:r>
              <a:rPr lang="ru-RU" i="1" dirty="0"/>
              <a:t> </a:t>
            </a:r>
            <a:r>
              <a:rPr lang="ru-RU" i="1" dirty="0" err="1"/>
              <a:t>әдістерді</a:t>
            </a:r>
            <a:r>
              <a:rPr lang="ru-RU" i="1" dirty="0"/>
              <a:t> </a:t>
            </a:r>
            <a:r>
              <a:rPr lang="ru-RU" i="1" dirty="0" err="1"/>
              <a:t>тәжірибеден</a:t>
            </a:r>
            <a:r>
              <a:rPr lang="ru-RU" i="1" dirty="0"/>
              <a:t> </a:t>
            </a:r>
            <a:r>
              <a:rPr lang="ru-RU" i="1" dirty="0" err="1"/>
              <a:t>өткізу</a:t>
            </a:r>
            <a:r>
              <a:rPr lang="ru-RU" i="1" dirty="0"/>
              <a:t>, </a:t>
            </a:r>
            <a:r>
              <a:rPr lang="ru-RU" i="1" dirty="0" err="1"/>
              <a:t>олардың</a:t>
            </a:r>
            <a:r>
              <a:rPr lang="ru-RU" i="1" dirty="0"/>
              <a:t> </a:t>
            </a:r>
            <a:r>
              <a:rPr lang="ru-RU" i="1" dirty="0" err="1"/>
              <a:t>нәтижесі</a:t>
            </a:r>
            <a:r>
              <a:rPr lang="ru-RU" i="1" dirty="0"/>
              <a:t> </a:t>
            </a:r>
            <a:r>
              <a:rPr lang="ru-RU" i="1" dirty="0" err="1"/>
              <a:t>бойынша</a:t>
            </a:r>
            <a:r>
              <a:rPr lang="ru-RU" i="1" dirty="0"/>
              <a:t> </a:t>
            </a:r>
            <a:r>
              <a:rPr lang="ru-RU" i="1" dirty="0" err="1"/>
              <a:t>хаттамаларды</a:t>
            </a:r>
            <a:r>
              <a:rPr lang="ru-RU" i="1" dirty="0"/>
              <a:t> </a:t>
            </a:r>
            <a:r>
              <a:rPr lang="ru-RU" i="1" dirty="0" err="1"/>
              <a:t>түзу</a:t>
            </a:r>
            <a:r>
              <a:rPr lang="ru-RU" i="1" dirty="0"/>
              <a:t>. </a:t>
            </a:r>
            <a:r>
              <a:rPr lang="ru-RU" i="1" dirty="0" err="1"/>
              <a:t>Нәтиже</a:t>
            </a:r>
            <a:r>
              <a:rPr lang="ru-RU" i="1" dirty="0"/>
              <a:t> </a:t>
            </a:r>
            <a:r>
              <a:rPr lang="ru-RU" i="1" dirty="0" err="1"/>
              <a:t>көрсеткіштерін</a:t>
            </a:r>
            <a:r>
              <a:rPr lang="ru-RU" i="1" dirty="0"/>
              <a:t> </a:t>
            </a:r>
            <a:r>
              <a:rPr lang="ru-RU" i="1" dirty="0" err="1"/>
              <a:t>интерпретациялау</a:t>
            </a:r>
            <a:r>
              <a:rPr lang="ru-RU" i="1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97B533-7309-CC4D-8805-C852D9E15433}"/>
              </a:ext>
            </a:extLst>
          </p:cNvPr>
          <p:cNvSpPr txBox="1"/>
          <p:nvPr/>
        </p:nvSpPr>
        <p:spPr>
          <a:xfrm>
            <a:off x="1178872" y="4364869"/>
            <a:ext cx="10099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Үшінші</a:t>
            </a:r>
            <a:r>
              <a:rPr lang="ru-RU" i="1" dirty="0"/>
              <a:t> </a:t>
            </a:r>
            <a:r>
              <a:rPr lang="ru-RU" i="1" dirty="0" err="1"/>
              <a:t>кезеңде</a:t>
            </a:r>
            <a:r>
              <a:rPr lang="ru-RU" i="1" dirty="0"/>
              <a:t> </a:t>
            </a:r>
            <a:r>
              <a:rPr lang="ru-RU" i="1" dirty="0" err="1"/>
              <a:t>зерттеу</a:t>
            </a:r>
            <a:r>
              <a:rPr lang="ru-RU" i="1" dirty="0"/>
              <a:t> </a:t>
            </a:r>
            <a:r>
              <a:rPr lang="ru-RU" i="1" dirty="0" err="1"/>
              <a:t>жұмысын</a:t>
            </a:r>
            <a:r>
              <a:rPr lang="ru-RU" i="1" dirty="0"/>
              <a:t> </a:t>
            </a:r>
            <a:r>
              <a:rPr lang="ru-RU" i="1" dirty="0" err="1"/>
              <a:t>толық</a:t>
            </a:r>
            <a:r>
              <a:rPr lang="ru-RU" i="1" dirty="0"/>
              <a:t> </a:t>
            </a:r>
            <a:r>
              <a:rPr lang="ru-RU" i="1" dirty="0" err="1"/>
              <a:t>қамтуға</a:t>
            </a:r>
            <a:r>
              <a:rPr lang="ru-RU" i="1" dirty="0"/>
              <a:t> </a:t>
            </a:r>
            <a:r>
              <a:rPr lang="ru-RU" i="1" dirty="0" err="1"/>
              <a:t>психотерапиялық</a:t>
            </a:r>
            <a:r>
              <a:rPr lang="ru-RU" i="1" dirty="0"/>
              <a:t> </a:t>
            </a:r>
            <a:r>
              <a:rPr lang="ru-RU" i="1" dirty="0" err="1"/>
              <a:t>жаттығулар</a:t>
            </a:r>
            <a:r>
              <a:rPr lang="ru-RU" i="1" dirty="0"/>
              <a:t> </a:t>
            </a:r>
            <a:r>
              <a:rPr lang="ru-RU" i="1" dirty="0" err="1"/>
              <a:t>бағдарламасы</a:t>
            </a:r>
            <a:r>
              <a:rPr lang="ru-RU" i="1" dirty="0"/>
              <a:t> </a:t>
            </a:r>
            <a:r>
              <a:rPr lang="ru-RU" i="1" dirty="0" err="1" smtClean="0"/>
              <a:t>ұсынылды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750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D9016-0388-4540-8303-B7B2370D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err="1"/>
              <a:t>Зерттеудің</a:t>
            </a:r>
            <a:r>
              <a:rPr lang="ru-RU" b="1" i="1" u="sng" dirty="0"/>
              <a:t> </a:t>
            </a:r>
            <a:r>
              <a:rPr lang="ru-RU" b="1" i="1" u="sng" dirty="0" err="1"/>
              <a:t>теориялық</a:t>
            </a:r>
            <a:r>
              <a:rPr lang="ru-RU" b="1" i="1" u="sng" dirty="0"/>
              <a:t> </a:t>
            </a:r>
            <a:r>
              <a:rPr lang="ru-RU" b="1" i="1" u="sng" dirty="0" err="1"/>
              <a:t>маңыздылығы</a:t>
            </a:r>
            <a:r>
              <a:rPr lang="ru-RU" b="1" i="1" u="sng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E3801-22BF-D541-B112-1967EEBA2D98}"/>
              </a:ext>
            </a:extLst>
          </p:cNvPr>
          <p:cNvSpPr txBox="1"/>
          <p:nvPr/>
        </p:nvSpPr>
        <p:spPr>
          <a:xfrm>
            <a:off x="1066800" y="2514600"/>
            <a:ext cx="99059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	</a:t>
            </a:r>
            <a:r>
              <a:rPr lang="ru-RU" sz="2000" i="1" dirty="0" err="1" smtClean="0"/>
              <a:t>Басқару</a:t>
            </a:r>
            <a:r>
              <a:rPr lang="ru-RU" sz="2000" i="1" dirty="0" smtClean="0"/>
              <a:t> </a:t>
            </a:r>
            <a:r>
              <a:rPr lang="ru-RU" sz="2000" i="1" dirty="0" err="1"/>
              <a:t>психологиясының</a:t>
            </a:r>
            <a:r>
              <a:rPr lang="ru-RU" sz="2000" i="1" dirty="0"/>
              <a:t> </a:t>
            </a:r>
            <a:r>
              <a:rPr lang="ru-RU" sz="2000" i="1" dirty="0" err="1"/>
              <a:t>аймағында</a:t>
            </a:r>
            <a:r>
              <a:rPr lang="ru-RU" sz="2000" i="1" dirty="0"/>
              <a:t> </a:t>
            </a:r>
            <a:r>
              <a:rPr lang="ru-RU" sz="2000" i="1" dirty="0" err="1"/>
              <a:t>адамдардың</a:t>
            </a:r>
            <a:r>
              <a:rPr lang="ru-RU" sz="2000" i="1" dirty="0"/>
              <a:t> </a:t>
            </a:r>
            <a:r>
              <a:rPr lang="ru-RU" sz="2000" i="1" dirty="0" err="1"/>
              <a:t>өндірістік</a:t>
            </a:r>
            <a:r>
              <a:rPr lang="ru-RU" sz="2000" i="1" dirty="0"/>
              <a:t> </a:t>
            </a:r>
            <a:r>
              <a:rPr lang="ru-RU" sz="2000" i="1" dirty="0" err="1"/>
              <a:t>әрекетіне</a:t>
            </a:r>
            <a:r>
              <a:rPr lang="ru-RU" sz="2000" i="1" dirty="0"/>
              <a:t> </a:t>
            </a:r>
            <a:r>
              <a:rPr lang="ru-RU" sz="2000" i="1" dirty="0" err="1"/>
              <a:t>әсері</a:t>
            </a:r>
            <a:r>
              <a:rPr lang="ru-RU" sz="2000" i="1" dirty="0"/>
              <a:t>, </a:t>
            </a:r>
            <a:r>
              <a:rPr lang="ru-RU" sz="2000" i="1" dirty="0" err="1"/>
              <a:t>басқару</a:t>
            </a:r>
            <a:r>
              <a:rPr lang="ru-RU" sz="2000" i="1" dirty="0"/>
              <a:t> </a:t>
            </a:r>
            <a:r>
              <a:rPr lang="ru-RU" sz="2000" i="1" dirty="0" err="1"/>
              <a:t>типінің</a:t>
            </a:r>
            <a:r>
              <a:rPr lang="ru-RU" sz="2000" i="1" dirty="0"/>
              <a:t> </a:t>
            </a:r>
            <a:r>
              <a:rPr lang="ru-RU" sz="2000" i="1" dirty="0" err="1"/>
              <a:t>шынайы</a:t>
            </a:r>
            <a:r>
              <a:rPr lang="ru-RU" sz="2000" i="1" dirty="0"/>
              <a:t> </a:t>
            </a:r>
            <a:r>
              <a:rPr lang="ru-RU" sz="2000" i="1" dirty="0" err="1"/>
              <a:t>анықтамасы</a:t>
            </a:r>
            <a:r>
              <a:rPr lang="ru-RU" sz="2000" i="1" dirty="0"/>
              <a:t> - </a:t>
            </a:r>
            <a:r>
              <a:rPr lang="ru-RU" sz="2000" i="1" dirty="0" err="1"/>
              <a:t>ұжымды</a:t>
            </a:r>
            <a:r>
              <a:rPr lang="ru-RU" sz="2000" i="1" dirty="0"/>
              <a:t> </a:t>
            </a:r>
            <a:r>
              <a:rPr lang="ru-RU" sz="2000" i="1" dirty="0" err="1"/>
              <a:t>басқарудың</a:t>
            </a:r>
            <a:r>
              <a:rPr lang="ru-RU" sz="2000" i="1" dirty="0"/>
              <a:t> </a:t>
            </a:r>
            <a:r>
              <a:rPr lang="ru-RU" sz="2000" i="1" dirty="0" err="1"/>
              <a:t>максималды</a:t>
            </a:r>
            <a:r>
              <a:rPr lang="ru-RU" sz="2000" i="1" dirty="0"/>
              <a:t> </a:t>
            </a:r>
            <a:r>
              <a:rPr lang="ru-RU" sz="2000" i="1" dirty="0" err="1"/>
              <a:t>эффективтілігін</a:t>
            </a:r>
            <a:r>
              <a:rPr lang="ru-RU" sz="2000" i="1" dirty="0"/>
              <a:t> </a:t>
            </a:r>
            <a:r>
              <a:rPr lang="ru-RU" sz="2000" i="1" dirty="0" err="1"/>
              <a:t>қамтамасыз</a:t>
            </a:r>
            <a:r>
              <a:rPr lang="ru-RU" sz="2000" i="1" dirty="0"/>
              <a:t> </a:t>
            </a:r>
            <a:r>
              <a:rPr lang="ru-RU" sz="2000" i="1" dirty="0" err="1"/>
              <a:t>ететіндігін</a:t>
            </a:r>
            <a:r>
              <a:rPr lang="ru-RU" sz="2000" i="1" dirty="0"/>
              <a:t>, </a:t>
            </a:r>
            <a:r>
              <a:rPr lang="ru-RU" sz="2000" i="1" dirty="0" err="1"/>
              <a:t>ұжымның</a:t>
            </a:r>
            <a:r>
              <a:rPr lang="ru-RU" sz="2000" i="1" dirty="0"/>
              <a:t> даму </a:t>
            </a:r>
            <a:r>
              <a:rPr lang="ru-RU" sz="2000" i="1" dirty="0" err="1"/>
              <a:t>заңдылықтарының</a:t>
            </a:r>
            <a:r>
              <a:rPr lang="ru-RU" sz="2000" i="1" dirty="0"/>
              <a:t> </a:t>
            </a:r>
            <a:r>
              <a:rPr lang="ru-RU" sz="2000" i="1" dirty="0" err="1"/>
              <a:t>кұрылуы</a:t>
            </a:r>
            <a:r>
              <a:rPr lang="ru-RU" sz="2000" i="1" dirty="0"/>
              <a:t> </a:t>
            </a:r>
            <a:r>
              <a:rPr lang="ru-RU" sz="2000" i="1" dirty="0" err="1"/>
              <a:t>және</a:t>
            </a:r>
            <a:r>
              <a:rPr lang="ru-RU" sz="2000" i="1" dirty="0"/>
              <a:t> </a:t>
            </a:r>
            <a:r>
              <a:rPr lang="ru-RU" sz="2000" i="1" dirty="0" err="1"/>
              <a:t>басқару</a:t>
            </a:r>
            <a:r>
              <a:rPr lang="ru-RU" sz="2000" i="1" dirty="0"/>
              <a:t> </a:t>
            </a:r>
            <a:r>
              <a:rPr lang="ru-RU" sz="2000" i="1" dirty="0" err="1"/>
              <a:t>динамикасының</a:t>
            </a:r>
            <a:r>
              <a:rPr lang="ru-RU" sz="2000" i="1" dirty="0"/>
              <a:t> </a:t>
            </a:r>
            <a:r>
              <a:rPr lang="ru-RU" sz="2000" i="1" dirty="0" err="1"/>
              <a:t>орналасатындығы</a:t>
            </a:r>
            <a:r>
              <a:rPr lang="ru-RU" sz="2000" i="1" dirty="0"/>
              <a:t> </a:t>
            </a:r>
            <a:r>
              <a:rPr lang="ru-RU" sz="2000" i="1" dirty="0" err="1"/>
              <a:t>анықталады</a:t>
            </a:r>
            <a:r>
              <a:rPr lang="ru-RU" sz="2000" i="1" dirty="0"/>
              <a:t>. </a:t>
            </a:r>
            <a:r>
              <a:rPr lang="ru-RU" sz="2000" i="1" dirty="0" err="1"/>
              <a:t>Басқару</a:t>
            </a:r>
            <a:r>
              <a:rPr lang="ru-RU" sz="2000" i="1" dirty="0"/>
              <a:t> </a:t>
            </a:r>
            <a:r>
              <a:rPr lang="ru-RU" sz="2000" i="1" dirty="0" err="1"/>
              <a:t>стильдеріне</a:t>
            </a:r>
            <a:r>
              <a:rPr lang="ru-RU" sz="2000" i="1" dirty="0"/>
              <a:t> </a:t>
            </a:r>
            <a:r>
              <a:rPr lang="ru-RU" sz="2000" i="1" dirty="0" err="1"/>
              <a:t>шолу</a:t>
            </a:r>
            <a:r>
              <a:rPr lang="ru-RU" sz="2000" i="1" dirty="0"/>
              <a:t>, </a:t>
            </a:r>
            <a:r>
              <a:rPr lang="ru-RU" sz="2000" i="1" dirty="0" err="1"/>
              <a:t>олардың</a:t>
            </a:r>
            <a:r>
              <a:rPr lang="ru-RU" sz="2000" i="1" dirty="0"/>
              <a:t> </a:t>
            </a:r>
            <a:r>
              <a:rPr lang="ru-RU" sz="2000" i="1" dirty="0" err="1"/>
              <a:t>тиімділігі</a:t>
            </a:r>
            <a:r>
              <a:rPr lang="ru-RU" sz="2000" i="1" dirty="0"/>
              <a:t> мен </a:t>
            </a:r>
            <a:r>
              <a:rPr lang="ru-RU" sz="2000" i="1" dirty="0" err="1"/>
              <a:t>кемшіліктері</a:t>
            </a:r>
            <a:r>
              <a:rPr lang="ru-RU" sz="2000" i="1" dirty="0"/>
              <a:t> </a:t>
            </a:r>
            <a:r>
              <a:rPr lang="ru-RU" sz="2000" i="1" dirty="0" err="1"/>
              <a:t>көрсетіледі</a:t>
            </a:r>
            <a:r>
              <a:rPr lang="ru-RU" sz="2000" i="1" dirty="0"/>
              <a:t>, </a:t>
            </a:r>
            <a:r>
              <a:rPr lang="ru-RU" sz="2000" i="1" dirty="0" err="1"/>
              <a:t>жетекшілік</a:t>
            </a:r>
            <a:r>
              <a:rPr lang="ru-RU" sz="2000" i="1" dirty="0"/>
              <a:t> </a:t>
            </a:r>
            <a:r>
              <a:rPr lang="ru-RU" sz="2000" i="1" dirty="0" err="1"/>
              <a:t>стильдерін</a:t>
            </a:r>
            <a:r>
              <a:rPr lang="ru-RU" sz="2000" i="1" dirty="0"/>
              <a:t> </a:t>
            </a:r>
            <a:r>
              <a:rPr lang="ru-RU" sz="2000" i="1" dirty="0" err="1"/>
              <a:t>зерттеген</a:t>
            </a:r>
            <a:r>
              <a:rPr lang="ru-RU" sz="2000" i="1" dirty="0"/>
              <a:t> </a:t>
            </a:r>
            <a:r>
              <a:rPr lang="ru-RU" sz="2000" i="1" dirty="0" err="1"/>
              <a:t>ғалымдардың</a:t>
            </a:r>
            <a:r>
              <a:rPr lang="ru-RU" sz="2000" i="1" dirty="0"/>
              <a:t> </a:t>
            </a:r>
            <a:r>
              <a:rPr lang="ru-RU" sz="2000" i="1" dirty="0" err="1"/>
              <a:t>пікірлері</a:t>
            </a:r>
            <a:r>
              <a:rPr lang="ru-RU" sz="2000" i="1" dirty="0"/>
              <a:t>, </a:t>
            </a:r>
            <a:r>
              <a:rPr lang="ru-RU" sz="2000" i="1" dirty="0" err="1"/>
              <a:t>көзқарастары</a:t>
            </a:r>
            <a:r>
              <a:rPr lang="ru-RU" sz="2000" i="1" dirty="0"/>
              <a:t>, </a:t>
            </a:r>
            <a:r>
              <a:rPr lang="ru-RU" sz="2000" i="1" dirty="0" err="1"/>
              <a:t>берген</a:t>
            </a:r>
            <a:r>
              <a:rPr lang="ru-RU" sz="2000" i="1" dirty="0"/>
              <a:t> </a:t>
            </a:r>
            <a:r>
              <a:rPr lang="ru-RU" sz="2000" i="1" dirty="0" err="1"/>
              <a:t>анықтамалары</a:t>
            </a:r>
            <a:r>
              <a:rPr lang="ru-RU" sz="2000" i="1" dirty="0"/>
              <a:t> мен </a:t>
            </a:r>
            <a:r>
              <a:rPr lang="ru-RU" sz="2000" i="1" dirty="0" err="1" smtClean="0"/>
              <a:t>бағалары</a:t>
            </a:r>
            <a:r>
              <a:rPr lang="ru-RU" sz="2000" i="1" dirty="0"/>
              <a:t> </a:t>
            </a:r>
            <a:r>
              <a:rPr lang="ru-RU" sz="2000" i="1" dirty="0" err="1" smtClean="0"/>
              <a:t>беріледі</a:t>
            </a:r>
            <a:r>
              <a:rPr lang="ru-RU" sz="2000" i="1" dirty="0"/>
              <a:t>.</a:t>
            </a:r>
            <a:br>
              <a:rPr lang="ru-RU" sz="2000" i="1" dirty="0"/>
            </a:b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570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8D51B-2174-6F49-A6EF-209C21BA7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849166"/>
          </a:xfrm>
        </p:spPr>
        <p:txBody>
          <a:bodyPr/>
          <a:lstStyle/>
          <a:p>
            <a:r>
              <a:rPr lang="ru-RU" b="1" i="1" u="sng" dirty="0" err="1"/>
              <a:t>Зерттеудің</a:t>
            </a:r>
            <a:r>
              <a:rPr lang="ru-RU" b="1" i="1" u="sng" dirty="0"/>
              <a:t> </a:t>
            </a:r>
            <a:r>
              <a:rPr lang="ru-RU" b="1" i="1" u="sng" dirty="0" err="1"/>
              <a:t>практикалық</a:t>
            </a:r>
            <a:r>
              <a:rPr lang="ru-RU" b="1" i="1" u="sng" dirty="0"/>
              <a:t> </a:t>
            </a:r>
            <a:r>
              <a:rPr lang="ru-RU" b="1" i="1" u="sng" dirty="0" err="1"/>
              <a:t>маңыздылығы</a:t>
            </a:r>
            <a:endParaRPr lang="ru-RU" b="1" i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A8A75B-FCF2-9C4B-9400-4BA622D6A9DF}"/>
              </a:ext>
            </a:extLst>
          </p:cNvPr>
          <p:cNvSpPr txBox="1"/>
          <p:nvPr/>
        </p:nvSpPr>
        <p:spPr>
          <a:xfrm>
            <a:off x="838200" y="1992166"/>
            <a:ext cx="104400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i="1" dirty="0" err="1" smtClean="0"/>
              <a:t>Зерттеу</a:t>
            </a:r>
            <a:r>
              <a:rPr lang="ru-RU" i="1" dirty="0" smtClean="0"/>
              <a:t> </a:t>
            </a:r>
            <a:r>
              <a:rPr lang="ru-RU" i="1" dirty="0" err="1"/>
              <a:t>жұмысының</a:t>
            </a:r>
            <a:r>
              <a:rPr lang="ru-RU" i="1" dirty="0"/>
              <a:t> </a:t>
            </a:r>
            <a:r>
              <a:rPr lang="ru-RU" i="1" dirty="0" err="1"/>
              <a:t>екі</a:t>
            </a:r>
            <a:r>
              <a:rPr lang="ru-RU" i="1" dirty="0"/>
              <a:t> </a:t>
            </a:r>
            <a:r>
              <a:rPr lang="ru-RU" i="1" dirty="0" err="1"/>
              <a:t>бөлімінен</a:t>
            </a:r>
            <a:r>
              <a:rPr lang="ru-RU" i="1" dirty="0"/>
              <a:t> </a:t>
            </a:r>
            <a:r>
              <a:rPr lang="ru-RU" i="1" dirty="0" err="1"/>
              <a:t>алынған</a:t>
            </a:r>
            <a:r>
              <a:rPr lang="ru-RU" i="1" dirty="0"/>
              <a:t> </a:t>
            </a:r>
            <a:r>
              <a:rPr lang="ru-RU" i="1" dirty="0" err="1"/>
              <a:t>жалпы</a:t>
            </a:r>
            <a:r>
              <a:rPr lang="ru-RU" i="1" dirty="0"/>
              <a:t> </a:t>
            </a:r>
            <a:r>
              <a:rPr lang="ru-RU" i="1" dirty="0" err="1"/>
              <a:t>нәтижелердің</a:t>
            </a:r>
            <a:r>
              <a:rPr lang="ru-RU" i="1" dirty="0"/>
              <a:t> </a:t>
            </a:r>
            <a:r>
              <a:rPr lang="ru-RU" i="1" dirty="0" err="1"/>
              <a:t>рейтингтік</a:t>
            </a:r>
            <a:r>
              <a:rPr lang="ru-RU" i="1" dirty="0"/>
              <a:t> </a:t>
            </a:r>
            <a:r>
              <a:rPr lang="ru-RU" i="1" dirty="0" err="1"/>
              <a:t>көрсеткіші</a:t>
            </a:r>
            <a:r>
              <a:rPr lang="ru-RU" i="1" dirty="0"/>
              <a:t> </a:t>
            </a:r>
            <a:r>
              <a:rPr lang="ru-RU" i="1" dirty="0" err="1"/>
              <a:t>мектеп</a:t>
            </a:r>
            <a:r>
              <a:rPr lang="ru-RU" i="1" dirty="0"/>
              <a:t> </a:t>
            </a:r>
            <a:r>
              <a:rPr lang="ru-RU" i="1" dirty="0" err="1"/>
              <a:t>басшыларының</a:t>
            </a:r>
            <a:r>
              <a:rPr lang="ru-RU" i="1" dirty="0"/>
              <a:t> </a:t>
            </a:r>
            <a:r>
              <a:rPr lang="ru-RU" i="1" dirty="0" err="1"/>
              <a:t>ұжымдағы</a:t>
            </a:r>
            <a:r>
              <a:rPr lang="ru-RU" i="1" dirty="0"/>
              <a:t> </a:t>
            </a:r>
            <a:r>
              <a:rPr lang="ru-RU" i="1" dirty="0" err="1"/>
              <a:t>беделінің</a:t>
            </a:r>
            <a:r>
              <a:rPr lang="ru-RU" i="1" dirty="0"/>
              <a:t> </a:t>
            </a:r>
            <a:r>
              <a:rPr lang="ru-RU" i="1" dirty="0" err="1"/>
              <a:t>деңгейін</a:t>
            </a:r>
            <a:r>
              <a:rPr lang="ru-RU" i="1" dirty="0"/>
              <a:t> </a:t>
            </a:r>
            <a:r>
              <a:rPr lang="ru-RU" i="1" dirty="0" err="1"/>
              <a:t>анықтау</a:t>
            </a:r>
            <a:r>
              <a:rPr lang="ru-RU" i="1" dirty="0"/>
              <a:t> </a:t>
            </a:r>
            <a:r>
              <a:rPr lang="ru-RU" i="1" dirty="0" err="1"/>
              <a:t>мақсатымен</a:t>
            </a:r>
            <a:r>
              <a:rPr lang="ru-RU" i="1" dirty="0"/>
              <a:t> </a:t>
            </a:r>
            <a:r>
              <a:rPr lang="ru-RU" i="1" dirty="0" err="1"/>
              <a:t>анықталды</a:t>
            </a:r>
            <a:r>
              <a:rPr lang="ru-RU" i="1" dirty="0"/>
              <a:t>. </a:t>
            </a:r>
            <a:r>
              <a:rPr lang="ru-RU" i="1" dirty="0" err="1"/>
              <a:t>Сонымен</a:t>
            </a:r>
            <a:r>
              <a:rPr lang="ru-RU" i="1" dirty="0"/>
              <a:t> </a:t>
            </a:r>
            <a:r>
              <a:rPr lang="ru-RU" i="1" dirty="0" err="1"/>
              <a:t>қатар</a:t>
            </a:r>
            <a:r>
              <a:rPr lang="ru-RU" i="1" dirty="0"/>
              <a:t> </a:t>
            </a:r>
            <a:r>
              <a:rPr lang="ru-RU" i="1" dirty="0" err="1"/>
              <a:t>жетекшілердің</a:t>
            </a:r>
            <a:r>
              <a:rPr lang="ru-RU" i="1" dirty="0"/>
              <a:t> </a:t>
            </a:r>
            <a:r>
              <a:rPr lang="ru-RU" i="1" dirty="0" err="1"/>
              <a:t>тиімді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стилін</a:t>
            </a:r>
            <a:r>
              <a:rPr lang="ru-RU" i="1" dirty="0"/>
              <a:t> </a:t>
            </a:r>
            <a:r>
              <a:rPr lang="ru-RU" i="1" dirty="0" err="1"/>
              <a:t>қолдану</a:t>
            </a:r>
            <a:r>
              <a:rPr lang="ru-RU" i="1" dirty="0"/>
              <a:t> </a:t>
            </a:r>
            <a:r>
              <a:rPr lang="ru-RU" i="1" dirty="0" err="1"/>
              <a:t>арқылы</a:t>
            </a:r>
            <a:r>
              <a:rPr lang="ru-RU" i="1" dirty="0"/>
              <a:t> </a:t>
            </a:r>
            <a:r>
              <a:rPr lang="ru-RU" i="1" dirty="0" err="1"/>
              <a:t>ұжымдағы</a:t>
            </a:r>
            <a:r>
              <a:rPr lang="ru-RU" i="1" dirty="0"/>
              <a:t> </a:t>
            </a:r>
            <a:r>
              <a:rPr lang="ru-RU" i="1" dirty="0" err="1"/>
              <a:t>адамгершілік-психологиялық</a:t>
            </a:r>
            <a:r>
              <a:rPr lang="ru-RU" i="1" dirty="0"/>
              <a:t> </a:t>
            </a:r>
            <a:r>
              <a:rPr lang="ru-RU" i="1" dirty="0" err="1"/>
              <a:t>ахуалды</a:t>
            </a:r>
            <a:r>
              <a:rPr lang="ru-RU" i="1" dirty="0"/>
              <a:t> </a:t>
            </a:r>
            <a:r>
              <a:rPr lang="ru-RU" i="1" dirty="0" err="1"/>
              <a:t>қалыптастырамыз</a:t>
            </a:r>
            <a:r>
              <a:rPr lang="ru-RU" i="1" dirty="0"/>
              <a:t>. </a:t>
            </a:r>
            <a:r>
              <a:rPr lang="ru-RU" i="1" dirty="0" err="1"/>
              <a:t>Жетекшілердің</a:t>
            </a:r>
            <a:r>
              <a:rPr lang="ru-RU" i="1" dirty="0"/>
              <a:t> </a:t>
            </a:r>
            <a:r>
              <a:rPr lang="ru-RU" i="1" dirty="0" err="1"/>
              <a:t>бойында</a:t>
            </a:r>
            <a:r>
              <a:rPr lang="ru-RU" i="1" dirty="0"/>
              <a:t> </a:t>
            </a:r>
            <a:r>
              <a:rPr lang="ru-RU" i="1" dirty="0" err="1"/>
              <a:t>ұжымды</a:t>
            </a:r>
            <a:r>
              <a:rPr lang="ru-RU" i="1" dirty="0"/>
              <a:t> </a:t>
            </a:r>
            <a:r>
              <a:rPr lang="ru-RU" i="1" dirty="0" err="1"/>
              <a:t>дұрыс</a:t>
            </a:r>
            <a:r>
              <a:rPr lang="ru-RU" i="1" dirty="0"/>
              <a:t> </a:t>
            </a:r>
            <a:r>
              <a:rPr lang="ru-RU" i="1" dirty="0" err="1"/>
              <a:t>басқаруға</a:t>
            </a:r>
            <a:r>
              <a:rPr lang="ru-RU" i="1" dirty="0"/>
              <a:t>, </a:t>
            </a:r>
            <a:r>
              <a:rPr lang="ru-RU" i="1" dirty="0" err="1"/>
              <a:t>ондағы</a:t>
            </a:r>
            <a:r>
              <a:rPr lang="ru-RU" i="1" dirty="0"/>
              <a:t> </a:t>
            </a:r>
            <a:r>
              <a:rPr lang="ru-RU" i="1" dirty="0" err="1"/>
              <a:t>психологиялық</a:t>
            </a:r>
            <a:r>
              <a:rPr lang="ru-RU" i="1" dirty="0"/>
              <a:t> </a:t>
            </a:r>
            <a:r>
              <a:rPr lang="ru-RU" i="1" dirty="0" err="1"/>
              <a:t>ахуалды</a:t>
            </a:r>
            <a:r>
              <a:rPr lang="ru-RU" i="1" dirty="0"/>
              <a:t> </a:t>
            </a:r>
            <a:r>
              <a:rPr lang="ru-RU" i="1" dirty="0" err="1"/>
              <a:t>оңды</a:t>
            </a:r>
            <a:r>
              <a:rPr lang="ru-RU" i="1" dirty="0"/>
              <a:t> </a:t>
            </a:r>
            <a:r>
              <a:rPr lang="ru-RU" i="1" dirty="0" err="1"/>
              <a:t>тұрғыдан</a:t>
            </a:r>
            <a:r>
              <a:rPr lang="ru-RU" i="1" dirty="0"/>
              <a:t> </a:t>
            </a:r>
            <a:r>
              <a:rPr lang="ru-RU" i="1" dirty="0" err="1"/>
              <a:t>қалыптастыру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</a:t>
            </a:r>
            <a:r>
              <a:rPr lang="ru-RU" i="1" dirty="0" err="1"/>
              <a:t>қажетті</a:t>
            </a:r>
            <a:r>
              <a:rPr lang="ru-RU" i="1" dirty="0"/>
              <a:t> </a:t>
            </a:r>
            <a:r>
              <a:rPr lang="ru-RU" i="1" dirty="0" err="1"/>
              <a:t>сапаларды</a:t>
            </a:r>
            <a:r>
              <a:rPr lang="ru-RU" i="1" dirty="0"/>
              <a:t>, </a:t>
            </a:r>
            <a:r>
              <a:rPr lang="ru-RU" i="1" dirty="0" err="1"/>
              <a:t>жеке</a:t>
            </a:r>
            <a:r>
              <a:rPr lang="ru-RU" i="1" dirty="0"/>
              <a:t> </a:t>
            </a:r>
            <a:r>
              <a:rPr lang="ru-RU" i="1" dirty="0" err="1"/>
              <a:t>тұлғалық</a:t>
            </a:r>
            <a:r>
              <a:rPr lang="ru-RU" i="1" dirty="0"/>
              <a:t> </a:t>
            </a:r>
            <a:r>
              <a:rPr lang="ru-RU" i="1" dirty="0" err="1"/>
              <a:t>қасиеттерді</a:t>
            </a:r>
            <a:r>
              <a:rPr lang="ru-RU" i="1" dirty="0"/>
              <a:t>, </a:t>
            </a:r>
            <a:r>
              <a:rPr lang="ru-RU" i="1" dirty="0" err="1"/>
              <a:t>профессионалдық</a:t>
            </a:r>
            <a:r>
              <a:rPr lang="ru-RU" i="1" dirty="0"/>
              <a:t> </a:t>
            </a:r>
            <a:r>
              <a:rPr lang="ru-RU" i="1" dirty="0" err="1"/>
              <a:t>қабілеттерінің</a:t>
            </a:r>
            <a:r>
              <a:rPr lang="ru-RU" i="1" dirty="0"/>
              <a:t> </a:t>
            </a:r>
            <a:r>
              <a:rPr lang="ru-RU" i="1" dirty="0" err="1"/>
              <a:t>деңгейін</a:t>
            </a:r>
            <a:r>
              <a:rPr lang="ru-RU" i="1" dirty="0"/>
              <a:t> </a:t>
            </a:r>
            <a:r>
              <a:rPr lang="ru-RU" i="1" dirty="0" err="1"/>
              <a:t>анықтау</a:t>
            </a:r>
            <a:r>
              <a:rPr lang="ru-RU" i="1" dirty="0"/>
              <a:t> </a:t>
            </a:r>
            <a:r>
              <a:rPr lang="ru-RU" i="1" dirty="0" err="1"/>
              <a:t>арқылы</a:t>
            </a:r>
            <a:r>
              <a:rPr lang="ru-RU" i="1" dirty="0"/>
              <a:t>, </a:t>
            </a:r>
            <a:r>
              <a:rPr lang="ru-RU" i="1" dirty="0" err="1"/>
              <a:t>оларға</a:t>
            </a:r>
            <a:r>
              <a:rPr lang="ru-RU" i="1" dirty="0"/>
              <a:t> </a:t>
            </a:r>
            <a:r>
              <a:rPr lang="ru-RU" i="1" dirty="0" err="1"/>
              <a:t>толықтырулар</a:t>
            </a:r>
            <a:r>
              <a:rPr lang="ru-RU" i="1" dirty="0"/>
              <a:t> </a:t>
            </a:r>
            <a:r>
              <a:rPr lang="ru-RU" i="1" dirty="0" err="1"/>
              <a:t>немесе</a:t>
            </a:r>
            <a:r>
              <a:rPr lang="ru-RU" i="1" dirty="0"/>
              <a:t> </a:t>
            </a:r>
            <a:r>
              <a:rPr lang="ru-RU" i="1" dirty="0" err="1"/>
              <a:t>түзетулер</a:t>
            </a:r>
            <a:r>
              <a:rPr lang="ru-RU" i="1" dirty="0"/>
              <a:t> </a:t>
            </a:r>
            <a:r>
              <a:rPr lang="ru-RU" i="1" dirty="0" err="1"/>
              <a:t>енгізуге</a:t>
            </a:r>
            <a:r>
              <a:rPr lang="ru-RU" i="1" dirty="0"/>
              <a:t> </a:t>
            </a:r>
            <a:r>
              <a:rPr lang="ru-RU" i="1" dirty="0" err="1"/>
              <a:t>мүмкіндік</a:t>
            </a:r>
            <a:r>
              <a:rPr lang="ru-RU" i="1" dirty="0"/>
              <a:t> </a:t>
            </a:r>
            <a:r>
              <a:rPr lang="ru-RU" i="1" dirty="0" err="1"/>
              <a:t>туады</a:t>
            </a:r>
            <a:r>
              <a:rPr lang="ru-RU" i="1" dirty="0"/>
              <a:t>. </a:t>
            </a:r>
            <a:r>
              <a:rPr lang="ru-RU" i="1" dirty="0" err="1"/>
              <a:t>Алынған</a:t>
            </a:r>
            <a:r>
              <a:rPr lang="ru-RU" i="1" dirty="0"/>
              <a:t> </a:t>
            </a:r>
            <a:r>
              <a:rPr lang="ru-RU" i="1" dirty="0" err="1"/>
              <a:t>ұжымда</a:t>
            </a:r>
            <a:r>
              <a:rPr lang="ru-RU" i="1" dirty="0"/>
              <a:t> </a:t>
            </a:r>
            <a:r>
              <a:rPr lang="ru-RU" i="1" dirty="0" err="1"/>
              <a:t>жүргізілген</a:t>
            </a:r>
            <a:r>
              <a:rPr lang="ru-RU" i="1" dirty="0"/>
              <a:t> </a:t>
            </a:r>
            <a:r>
              <a:rPr lang="ru-RU" i="1" dirty="0" err="1"/>
              <a:t>психодиагностикалық</a:t>
            </a:r>
            <a:r>
              <a:rPr lang="ru-RU" i="1" dirty="0"/>
              <a:t> </a:t>
            </a:r>
            <a:r>
              <a:rPr lang="ru-RU" i="1" dirty="0" err="1"/>
              <a:t>іс</a:t>
            </a:r>
            <a:r>
              <a:rPr lang="ru-RU" i="1" dirty="0"/>
              <a:t> – </a:t>
            </a:r>
            <a:r>
              <a:rPr lang="ru-RU" i="1" dirty="0" err="1"/>
              <a:t>тәжірибенің</a:t>
            </a:r>
            <a:r>
              <a:rPr lang="ru-RU" i="1" dirty="0"/>
              <a:t> </a:t>
            </a:r>
            <a:r>
              <a:rPr lang="ru-RU" i="1" dirty="0" err="1"/>
              <a:t>жалпы</a:t>
            </a:r>
            <a:r>
              <a:rPr lang="ru-RU" i="1" dirty="0"/>
              <a:t> </a:t>
            </a:r>
            <a:r>
              <a:rPr lang="ru-RU" i="1" dirty="0" err="1"/>
              <a:t>нәтижесін</a:t>
            </a:r>
            <a:r>
              <a:rPr lang="ru-RU" i="1" dirty="0"/>
              <a:t> </a:t>
            </a:r>
            <a:r>
              <a:rPr lang="ru-RU" i="1" dirty="0" err="1"/>
              <a:t>негізге</a:t>
            </a:r>
            <a:r>
              <a:rPr lang="ru-RU" i="1" dirty="0"/>
              <a:t> ала </a:t>
            </a:r>
            <a:r>
              <a:rPr lang="ru-RU" i="1" dirty="0" err="1"/>
              <a:t>отырып</a:t>
            </a:r>
            <a:r>
              <a:rPr lang="ru-RU" i="1" dirty="0"/>
              <a:t>, осы </a:t>
            </a:r>
            <a:r>
              <a:rPr lang="ru-RU" i="1" dirty="0" err="1"/>
              <a:t>ұжымда</a:t>
            </a:r>
            <a:r>
              <a:rPr lang="ru-RU" i="1" dirty="0"/>
              <a:t> </a:t>
            </a:r>
            <a:r>
              <a:rPr lang="ru-RU" i="1" dirty="0" err="1"/>
              <a:t>басым</a:t>
            </a:r>
            <a:r>
              <a:rPr lang="ru-RU" i="1" dirty="0"/>
              <a:t> </a:t>
            </a:r>
            <a:r>
              <a:rPr lang="ru-RU" i="1" dirty="0" err="1"/>
              <a:t>қолданылатын</a:t>
            </a:r>
            <a:r>
              <a:rPr lang="ru-RU" i="1" dirty="0"/>
              <a:t> </a:t>
            </a:r>
            <a:r>
              <a:rPr lang="ru-RU" i="1" dirty="0" err="1"/>
              <a:t>басқару</a:t>
            </a:r>
            <a:r>
              <a:rPr lang="ru-RU" i="1" dirty="0"/>
              <a:t> </a:t>
            </a:r>
            <a:r>
              <a:rPr lang="ru-RU" i="1" dirty="0" err="1"/>
              <a:t>стилі</a:t>
            </a:r>
            <a:r>
              <a:rPr lang="ru-RU" i="1" dirty="0"/>
              <a:t> </a:t>
            </a:r>
            <a:r>
              <a:rPr lang="ru-RU" i="1" dirty="0" err="1"/>
              <a:t>ұжым</a:t>
            </a:r>
            <a:r>
              <a:rPr lang="ru-RU" i="1" dirty="0"/>
              <a:t> </a:t>
            </a:r>
            <a:r>
              <a:rPr lang="ru-RU" i="1" dirty="0" err="1"/>
              <a:t>мүшелері</a:t>
            </a:r>
            <a:r>
              <a:rPr lang="ru-RU" i="1" dirty="0"/>
              <a:t> мен </a:t>
            </a:r>
            <a:r>
              <a:rPr lang="ru-RU" i="1" dirty="0" err="1"/>
              <a:t>мекеме</a:t>
            </a:r>
            <a:r>
              <a:rPr lang="ru-RU" i="1" dirty="0"/>
              <a:t> </a:t>
            </a:r>
            <a:r>
              <a:rPr lang="ru-RU" i="1" dirty="0" err="1"/>
              <a:t>табысына</a:t>
            </a:r>
            <a:r>
              <a:rPr lang="ru-RU" i="1" dirty="0"/>
              <a:t> </a:t>
            </a:r>
            <a:r>
              <a:rPr lang="ru-RU" i="1" dirty="0" err="1"/>
              <a:t>тиімді</a:t>
            </a:r>
            <a:r>
              <a:rPr lang="ru-RU" i="1" dirty="0"/>
              <a:t> </a:t>
            </a:r>
            <a:r>
              <a:rPr lang="ru-RU" i="1" dirty="0" err="1"/>
              <a:t>болып</a:t>
            </a:r>
            <a:r>
              <a:rPr lang="ru-RU" i="1" dirty="0"/>
              <a:t> </a:t>
            </a:r>
            <a:r>
              <a:rPr lang="ru-RU" i="1" dirty="0" err="1"/>
              <a:t>табылады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62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150</Words>
  <Application>Microsoft Office PowerPoint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Georgia</vt:lpstr>
      <vt:lpstr>Times New Roman</vt:lpstr>
      <vt:lpstr>Trebuchet MS</vt:lpstr>
      <vt:lpstr>Wingdings 2</vt:lpstr>
      <vt:lpstr>Городская</vt:lpstr>
      <vt:lpstr>7М010300 - Педагогика және психология  Пәннің атауы: Басқару психологиясы                                                                      Дәріс оқитын:                                                                           Философия докторы (PhD)                                                                                                 К.Р. Кажимова Орал, 2021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Зерттеу кезеңдері: </vt:lpstr>
      <vt:lpstr>Зерттеудің теориялық маңыздылығы:</vt:lpstr>
      <vt:lpstr>Зерттеудің практикалық маңыздылығы</vt:lpstr>
      <vt:lpstr>Қорытындылай келе: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«Басқару психологиясы»</dc:title>
  <dc:creator>Гульдана Утегалиева</dc:creator>
  <cp:lastModifiedBy>Админ</cp:lastModifiedBy>
  <cp:revision>8</cp:revision>
  <dcterms:created xsi:type="dcterms:W3CDTF">2019-10-16T14:19:24Z</dcterms:created>
  <dcterms:modified xsi:type="dcterms:W3CDTF">2021-11-10T12:56:08Z</dcterms:modified>
</cp:coreProperties>
</file>