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76" r:id="rId2"/>
    <p:sldId id="257" r:id="rId3"/>
    <p:sldId id="263" r:id="rId4"/>
    <p:sldId id="270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254562" cy="1470025"/>
          </a:xfrm>
        </p:spPr>
        <p:txBody>
          <a:bodyPr/>
          <a:lstStyle/>
          <a:p>
            <a:r>
              <a:rPr lang="kk-KZ" dirty="0" smtClean="0"/>
              <a:t>Көшбасшылық. Көшбасшы</a:t>
            </a:r>
            <a:endParaRPr lang="ru-RU" dirty="0"/>
          </a:p>
        </p:txBody>
      </p:sp>
      <p:sp>
        <p:nvSpPr>
          <p:cNvPr id="7" name="Текст 5">
            <a:extLst>
              <a:ext uri="{FF2B5EF4-FFF2-40B4-BE49-F238E27FC236}">
                <a16:creationId xmlns:a16="http://schemas.microsoft.com/office/drawing/2014/main" id="{7D32C2CB-E1EA-854A-8B70-93F81680EBA6}"/>
              </a:ext>
            </a:extLst>
          </p:cNvPr>
          <p:cNvSpPr txBox="1">
            <a:spLocks/>
          </p:cNvSpPr>
          <p:nvPr/>
        </p:nvSpPr>
        <p:spPr>
          <a:xfrm>
            <a:off x="-540568" y="4581128"/>
            <a:ext cx="9484558" cy="1586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40280" marR="0" lvl="8" indent="-18288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517232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</a:rPr>
              <a:t>2. </a:t>
            </a:r>
            <a:r>
              <a:rPr lang="ru-RU" sz="1800" dirty="0" err="1">
                <a:solidFill>
                  <a:schemeClr val="bg1"/>
                </a:solidFill>
              </a:rPr>
              <a:t>Белсенділік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және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бірізді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іс-әрекет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Аталған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белгілер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әлеуметтік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табандылық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шыдамдылық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батылдық</a:t>
            </a:r>
            <a:r>
              <a:rPr lang="ru-RU" sz="1800" dirty="0">
                <a:solidFill>
                  <a:schemeClr val="bg1"/>
                </a:solidFill>
              </a:rPr>
              <a:t>,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сияқты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сипаттардың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негізі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болып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табылады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3.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Өз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келбетін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және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сыртқы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мінез</a:t>
            </a:r>
            <a:r>
              <a:rPr lang="ru-RU" sz="1800" dirty="0">
                <a:solidFill>
                  <a:schemeClr val="bg1"/>
                </a:solidFill>
              </a:rPr>
              <a:t> - </a:t>
            </a:r>
            <a:r>
              <a:rPr lang="ru-RU" sz="1800" dirty="0" err="1">
                <a:solidFill>
                  <a:schemeClr val="bg1"/>
                </a:solidFill>
              </a:rPr>
              <a:t>құлқын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қалыптастыру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Дәрігер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көшбасшы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өз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ұжымының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мүшелеріне</a:t>
            </a:r>
            <a:r>
              <a:rPr lang="ru-RU" sz="1800" dirty="0">
                <a:solidFill>
                  <a:schemeClr val="bg1"/>
                </a:solidFill>
              </a:rPr>
              <a:t> де, </a:t>
            </a:r>
            <a:r>
              <a:rPr lang="ru-RU" sz="1800" dirty="0" err="1">
                <a:solidFill>
                  <a:schemeClr val="bg1"/>
                </a:solidFill>
              </a:rPr>
              <a:t>пациенттерге</a:t>
            </a:r>
            <a:r>
              <a:rPr lang="ru-RU" sz="1800" dirty="0">
                <a:solidFill>
                  <a:schemeClr val="bg1"/>
                </a:solidFill>
              </a:rPr>
              <a:t> де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бағытталуы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керек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Ол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адамдардың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құндылықтарын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демографиялық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және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әлеуметтік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жағдайлардан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туындаған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әртүрлі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талаптарын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сезіп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отыруы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қажет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4.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Адамдардың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сенімін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тудыра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білу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Аталған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қасиет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ең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маңызды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болып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табылады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Ешқандай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дәрігер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қандай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қызметте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отырмасын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егер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оған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сенбесе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адамдарға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әсер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ете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алмайды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Егер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 err="1">
                <a:solidFill>
                  <a:schemeClr val="bg1"/>
                </a:solidFill>
              </a:rPr>
              <a:t>адам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көшбасшы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болып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саналса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ол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нақты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әлеуметтік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топтың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мүддесін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800" dirty="0" err="1">
                <a:solidFill>
                  <a:schemeClr val="bg1"/>
                </a:solidFill>
              </a:rPr>
              <a:t>жеткізуші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болып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саналады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2197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2" y="980728"/>
            <a:ext cx="5328592" cy="4608512"/>
          </a:xfrm>
          <a:solidFill>
            <a:schemeClr val="tx2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5. </a:t>
            </a:r>
            <a:r>
              <a:rPr lang="ru-RU" dirty="0" err="1">
                <a:solidFill>
                  <a:schemeClr val="bg1"/>
                </a:solidFill>
              </a:rPr>
              <a:t>Биліктің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беделін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қолдана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білу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Дәрігердің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беделділігінің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маңызды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критериі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көшбасшы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тұлғаның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үкімділігі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емес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медициналық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ұжымның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жұмысын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жолға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қабілеті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>
                <a:solidFill>
                  <a:schemeClr val="bg1"/>
                </a:solidFill>
              </a:rPr>
              <a:t>Оның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әріптестірімен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құзыреттілігін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бөлісе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біле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маңызды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қабілет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болып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табылады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Дәрігер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көшбасшының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тағы</a:t>
            </a:r>
            <a:r>
              <a:rPr lang="ru-RU" dirty="0">
                <a:solidFill>
                  <a:schemeClr val="bg1"/>
                </a:solidFill>
              </a:rPr>
              <a:t> да </a:t>
            </a:r>
            <a:r>
              <a:rPr lang="ru-RU" dirty="0" err="1">
                <a:solidFill>
                  <a:schemeClr val="bg1"/>
                </a:solidFill>
              </a:rPr>
              <a:t>бір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маңызды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қасиеті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маңызды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6.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Басқа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адамдарды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түсіне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қабілеті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іскерлігі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табылады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Бұл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ерекшелік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көрініс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беретін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эмпатияның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тұрақты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сипат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ретінде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болуын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қажет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етеді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3320008" cy="36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597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648" y="548680"/>
            <a:ext cx="8149579" cy="2926804"/>
          </a:xfrm>
          <a:solidFill>
            <a:schemeClr val="tx2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7. </a:t>
            </a:r>
            <a:r>
              <a:rPr lang="ru-RU" dirty="0" err="1">
                <a:solidFill>
                  <a:schemeClr val="bg1"/>
                </a:solidFill>
              </a:rPr>
              <a:t>Жауапкершілікті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өзіне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алуға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ұмтылу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Дәрігер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көшбасшының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жауапкершілігінің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негізінде</a:t>
            </a:r>
            <a:r>
              <a:rPr lang="ru-RU" dirty="0">
                <a:solidFill>
                  <a:schemeClr val="bg1"/>
                </a:solidFill>
              </a:rPr>
              <a:t> мотивация </a:t>
            </a:r>
            <a:r>
              <a:rPr lang="ru-RU" dirty="0" err="1">
                <a:solidFill>
                  <a:schemeClr val="bg1"/>
                </a:solidFill>
              </a:rPr>
              <a:t>жатады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Мотивтердің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мәні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әлеуметтік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парыздың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маңыздылығына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байланысты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болады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8. </a:t>
            </a:r>
            <a:r>
              <a:rPr lang="ru-RU" dirty="0" err="1">
                <a:solidFill>
                  <a:schemeClr val="bg1"/>
                </a:solidFill>
              </a:rPr>
              <a:t>Беделін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көтеру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қабілеттілігі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Ұ</a:t>
            </a:r>
            <a:r>
              <a:rPr lang="ru-RU" dirty="0" err="1" smtClean="0">
                <a:solidFill>
                  <a:schemeClr val="bg1"/>
                </a:solidFill>
              </a:rPr>
              <a:t>жымда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сынды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дұрыс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қабылдап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өз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жетістіктеріне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мастанбай</a:t>
            </a:r>
            <a:r>
              <a:rPr lang="ru-RU" dirty="0">
                <a:solidFill>
                  <a:schemeClr val="bg1"/>
                </a:solidFill>
              </a:rPr>
              <a:t>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шындалған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мінез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көрсете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білген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көшбасшылар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нағыз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шынайы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беделге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 err="1" smtClean="0">
                <a:solidFill>
                  <a:schemeClr val="bg1"/>
                </a:solidFill>
              </a:rPr>
              <a:t>болады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  <p:pic>
        <p:nvPicPr>
          <p:cNvPr id="8194" name="Picture 2" descr="ÐÐ°ÑÑÐ¸Ð½ÐºÐ¸ Ð¿Ð¾ Ð·Ð°Ð¿ÑÐ¾ÑÑ Ð»Ð¸Ð´ÐµÑÑÐºÐ¸Ðµ ÐºÐ°ÑÐµÑÑÐ²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29371"/>
            <a:ext cx="59055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28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4996"/>
            <a:ext cx="8208912" cy="3328020"/>
          </a:xfrm>
          <a:solidFill>
            <a:schemeClr val="tx2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9. </a:t>
            </a:r>
            <a:r>
              <a:rPr lang="ru-RU" dirty="0" err="1">
                <a:solidFill>
                  <a:schemeClr val="bg1"/>
                </a:solidFill>
              </a:rPr>
              <a:t>Саяси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ойлау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Дәрігер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көшбасшының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ойлауы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әлеуметтік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ұстанымынсомдауға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өз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Мінез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құлқының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формасы</a:t>
            </a:r>
            <a:r>
              <a:rPr lang="ru-RU" dirty="0">
                <a:solidFill>
                  <a:schemeClr val="bg1"/>
                </a:solidFill>
              </a:rPr>
              <a:t> мен </a:t>
            </a:r>
            <a:r>
              <a:rPr lang="ru-RU" dirty="0" err="1">
                <a:solidFill>
                  <a:schemeClr val="bg1"/>
                </a:solidFill>
              </a:rPr>
              <a:t>мазмұнын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анықтауға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көмектеседі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Саяси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ойлаудың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келесі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белгілерін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бөліп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көрсетуге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болады</a:t>
            </a:r>
            <a:r>
              <a:rPr lang="ru-RU" dirty="0">
                <a:solidFill>
                  <a:schemeClr val="bg1"/>
                </a:solidFill>
              </a:rPr>
              <a:t>: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саяси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көріпкелдік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қабылданатын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шешім</a:t>
            </a:r>
            <a:r>
              <a:rPr lang="ru-RU" dirty="0">
                <a:solidFill>
                  <a:schemeClr val="bg1"/>
                </a:solidFill>
              </a:rPr>
              <a:t> мен </a:t>
            </a:r>
            <a:r>
              <a:rPr lang="ru-RU" dirty="0" err="1">
                <a:solidFill>
                  <a:schemeClr val="bg1"/>
                </a:solidFill>
              </a:rPr>
              <a:t>жасалатын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іс-әрекеттің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алдағы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болашағын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білу</a:t>
            </a:r>
            <a:r>
              <a:rPr lang="ru-RU" dirty="0">
                <a:solidFill>
                  <a:schemeClr val="bg1"/>
                </a:solidFill>
              </a:rPr>
              <a:t>); </a:t>
            </a:r>
            <a:r>
              <a:rPr lang="ru-RU" dirty="0" err="1">
                <a:solidFill>
                  <a:schemeClr val="bg1"/>
                </a:solidFill>
              </a:rPr>
              <a:t>саяси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ауқым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нақты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жағдай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әрекетті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кең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саяси</a:t>
            </a:r>
            <a:r>
              <a:rPr lang="ru-RU" dirty="0">
                <a:solidFill>
                  <a:schemeClr val="bg1"/>
                </a:solidFill>
              </a:rPr>
              <a:t> контексте </a:t>
            </a:r>
            <a:r>
              <a:rPr lang="ru-RU" dirty="0" err="1">
                <a:solidFill>
                  <a:schemeClr val="bg1"/>
                </a:solidFill>
              </a:rPr>
              <a:t>қарастыру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алу</a:t>
            </a:r>
            <a:r>
              <a:rPr lang="ru-RU" dirty="0">
                <a:solidFill>
                  <a:schemeClr val="bg1"/>
                </a:solidFill>
              </a:rPr>
              <a:t>); </a:t>
            </a:r>
            <a:r>
              <a:rPr lang="ru-RU" dirty="0" err="1">
                <a:solidFill>
                  <a:schemeClr val="bg1"/>
                </a:solidFill>
              </a:rPr>
              <a:t>икемділік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стандартты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емес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әлеуметтік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жағдайларда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саяси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іс-әрекет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бағытын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анықтай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білу</a:t>
            </a:r>
            <a:r>
              <a:rPr lang="ru-RU" dirty="0">
                <a:solidFill>
                  <a:schemeClr val="bg1"/>
                </a:solidFill>
              </a:rPr>
              <a:t>); </a:t>
            </a:r>
            <a:r>
              <a:rPr lang="ru-RU" dirty="0" err="1">
                <a:solidFill>
                  <a:schemeClr val="bg1"/>
                </a:solidFill>
              </a:rPr>
              <a:t>қоғам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өміріндегі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жағдайлар</a:t>
            </a:r>
            <a:r>
              <a:rPr lang="ru-RU" dirty="0">
                <a:solidFill>
                  <a:schemeClr val="bg1"/>
                </a:solidFill>
              </a:rPr>
              <a:t> мен </a:t>
            </a:r>
            <a:r>
              <a:rPr lang="ru-RU" dirty="0" err="1">
                <a:solidFill>
                  <a:schemeClr val="bg1"/>
                </a:solidFill>
              </a:rPr>
              <a:t>сфералар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арасындағы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байланысты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білу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21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73016"/>
            <a:ext cx="3960440" cy="331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675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274638"/>
            <a:ext cx="7604372" cy="1143000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ru-RU" sz="2800" dirty="0" err="1" smtClean="0">
                <a:solidFill>
                  <a:schemeClr val="bg1"/>
                </a:solidFill>
              </a:rPr>
              <a:t>Қатардағы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дәрігер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ойнайтын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көшбасшы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рөлінің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ерекшелігі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неде</a:t>
            </a:r>
            <a:r>
              <a:rPr lang="ru-RU" sz="2800" dirty="0" smtClean="0">
                <a:solidFill>
                  <a:schemeClr val="bg1"/>
                </a:solidFill>
              </a:rPr>
              <a:t>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Коммуникация </a:t>
            </a:r>
            <a:r>
              <a:rPr lang="ru-RU" dirty="0" err="1">
                <a:solidFill>
                  <a:schemeClr val="bg1"/>
                </a:solidFill>
              </a:rPr>
              <a:t>процесінің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барысында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көшбасшы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рөлі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дәрігерге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әңгімелесу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темпін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анықтауға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әңгіме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уақытын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шектеуге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тақырыпты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өзгертуге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сұрақ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қоюға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мүмкіндік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береді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Бір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жағынан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үндемей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отыру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сияқты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іскерлік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интервьюді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бақылап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үйреніп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қалған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дәрігерлер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үшін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қиын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болып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табылады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Бірақ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бұл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тәсіл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уақытты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үнемдеуге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мүмкіндік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береді,өйткені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пациенттің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қатар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проблемалары</a:t>
            </a:r>
            <a:r>
              <a:rPr lang="ru-RU" dirty="0">
                <a:solidFill>
                  <a:schemeClr val="bg1"/>
                </a:solidFill>
              </a:rPr>
              <a:t> мен не </a:t>
            </a:r>
            <a:r>
              <a:rPr lang="ru-RU" dirty="0" err="1">
                <a:solidFill>
                  <a:schemeClr val="bg1"/>
                </a:solidFill>
              </a:rPr>
              <a:t>күтетін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анықтауға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мүмкіндік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береді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775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77" y="620688"/>
            <a:ext cx="8229600" cy="1066800"/>
          </a:xfrm>
          <a:solidFill>
            <a:schemeClr val="tx2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Клиникалық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мысал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442" y="1916832"/>
            <a:ext cx="8229600" cy="4325112"/>
          </a:xfrm>
          <a:solidFill>
            <a:schemeClr val="tx2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Пациент: «</a:t>
            </a:r>
            <a:r>
              <a:rPr lang="ru-RU" dirty="0" err="1">
                <a:solidFill>
                  <a:schemeClr val="bg1"/>
                </a:solidFill>
              </a:rPr>
              <a:t>Менің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аяғым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ауырады</a:t>
            </a:r>
            <a:r>
              <a:rPr lang="ru-RU" dirty="0">
                <a:solidFill>
                  <a:schemeClr val="bg1"/>
                </a:solidFill>
              </a:rPr>
              <a:t>».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Дәрігер</a:t>
            </a:r>
            <a:r>
              <a:rPr lang="ru-RU" dirty="0">
                <a:solidFill>
                  <a:schemeClr val="bg1"/>
                </a:solidFill>
              </a:rPr>
              <a:t>: «</a:t>
            </a:r>
            <a:r>
              <a:rPr lang="ru-RU" dirty="0" err="1">
                <a:solidFill>
                  <a:schemeClr val="bg1"/>
                </a:solidFill>
              </a:rPr>
              <a:t>Көріп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тұрмын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Қалай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ауыратындығы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туралы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айтып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бере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аласыз</a:t>
            </a:r>
            <a:r>
              <a:rPr lang="ru-RU" dirty="0">
                <a:solidFill>
                  <a:schemeClr val="bg1"/>
                </a:solidFill>
              </a:rPr>
              <a:t> ба»?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Пациент: «</a:t>
            </a:r>
            <a:r>
              <a:rPr lang="ru-RU" dirty="0" err="1">
                <a:solidFill>
                  <a:schemeClr val="bg1"/>
                </a:solidFill>
              </a:rPr>
              <a:t>Ол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тұрақты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емес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біресе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ауырады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біресе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қояды</a:t>
            </a:r>
            <a:r>
              <a:rPr lang="ru-RU" dirty="0">
                <a:solidFill>
                  <a:schemeClr val="bg1"/>
                </a:solidFill>
              </a:rPr>
              <a:t>».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Дәрігер</a:t>
            </a:r>
            <a:r>
              <a:rPr lang="ru-RU" dirty="0">
                <a:solidFill>
                  <a:schemeClr val="bg1"/>
                </a:solidFill>
              </a:rPr>
              <a:t>: «</a:t>
            </a:r>
            <a:r>
              <a:rPr lang="ru-RU" dirty="0" err="1">
                <a:solidFill>
                  <a:schemeClr val="bg1"/>
                </a:solidFill>
              </a:rPr>
              <a:t>Нақтылап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кездері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қатты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қай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дығын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аласыз</a:t>
            </a:r>
            <a:r>
              <a:rPr lang="ru-RU" dirty="0">
                <a:solidFill>
                  <a:schemeClr val="bg1"/>
                </a:solidFill>
              </a:rPr>
              <a:t>»?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Пациент: «Мен </a:t>
            </a:r>
            <a:r>
              <a:rPr lang="ru-RU" dirty="0" err="1">
                <a:solidFill>
                  <a:schemeClr val="bg1"/>
                </a:solidFill>
              </a:rPr>
              <a:t>айта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алмаймын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бәрібір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мазалайтын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бұл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нәрсе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емес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Дәрігер</a:t>
            </a:r>
            <a:r>
              <a:rPr lang="ru-RU" dirty="0">
                <a:solidFill>
                  <a:schemeClr val="bg1"/>
                </a:solidFill>
              </a:rPr>
              <a:t>: «</a:t>
            </a:r>
            <a:r>
              <a:rPr lang="ru-RU" dirty="0" err="1">
                <a:solidFill>
                  <a:schemeClr val="bg1"/>
                </a:solidFill>
              </a:rPr>
              <a:t>Солай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</a:t>
            </a:r>
            <a:r>
              <a:rPr lang="ru-RU" dirty="0">
                <a:solidFill>
                  <a:schemeClr val="bg1"/>
                </a:solidFill>
              </a:rPr>
              <a:t>? </a:t>
            </a:r>
            <a:r>
              <a:rPr lang="ru-RU" dirty="0" err="1">
                <a:solidFill>
                  <a:schemeClr val="bg1"/>
                </a:solidFill>
              </a:rPr>
              <a:t>Сіз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өзіңіздің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басты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проблемаңыз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туралы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айта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аласыз</a:t>
            </a:r>
            <a:r>
              <a:rPr lang="ru-RU" dirty="0">
                <a:solidFill>
                  <a:schemeClr val="bg1"/>
                </a:solidFill>
              </a:rPr>
              <a:t> ба</a:t>
            </a:r>
            <a:r>
              <a:rPr lang="ru-RU" dirty="0" smtClean="0">
                <a:solidFill>
                  <a:schemeClr val="bg1"/>
                </a:solidFill>
              </a:rPr>
              <a:t>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407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43000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Көшбасшылық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феноменді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зерттеудегі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ықтималда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ұстанымның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ерекшелігі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неде</a:t>
            </a:r>
            <a:r>
              <a:rPr lang="ru-RU" sz="2400" b="1" dirty="0" smtClean="0">
                <a:solidFill>
                  <a:schemeClr val="bg1"/>
                </a:solidFill>
              </a:rPr>
              <a:t>?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884" y="2060848"/>
            <a:ext cx="8280920" cy="4248472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ru-RU" sz="1600" b="1" dirty="0" err="1">
                <a:solidFill>
                  <a:schemeClr val="bg1"/>
                </a:solidFill>
              </a:rPr>
              <a:t>Бірінші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танымал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болған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көшбасшылықтың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ықтималды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теориясын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Фидлер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жазған</a:t>
            </a:r>
            <a:r>
              <a:rPr lang="ru-RU" sz="1600" b="1" dirty="0">
                <a:solidFill>
                  <a:schemeClr val="bg1"/>
                </a:solidFill>
              </a:rPr>
              <a:t> (</a:t>
            </a:r>
            <a:r>
              <a:rPr lang="ru-RU" sz="1600" b="1" dirty="0" err="1">
                <a:solidFill>
                  <a:schemeClr val="bg1"/>
                </a:solidFill>
              </a:rPr>
              <a:t>Fiedler</a:t>
            </a:r>
            <a:r>
              <a:rPr lang="ru-RU" sz="1600" b="1" dirty="0">
                <a:solidFill>
                  <a:schemeClr val="bg1"/>
                </a:solidFill>
              </a:rPr>
              <a:t>, 1967), </a:t>
            </a:r>
            <a:r>
              <a:rPr lang="ru-RU" sz="1600" b="1" dirty="0" err="1">
                <a:solidFill>
                  <a:schemeClr val="bg1"/>
                </a:solidFill>
              </a:rPr>
              <a:t>ол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көшбасшылар</a:t>
            </a:r>
            <a:r>
              <a:rPr lang="ru-RU" sz="1600" b="1" dirty="0">
                <a:solidFill>
                  <a:schemeClr val="bg1"/>
                </a:solidFill>
              </a:rPr>
              <a:t> мен </a:t>
            </a:r>
            <a:r>
              <a:rPr lang="ru-RU" sz="1600" b="1" dirty="0" err="1">
                <a:solidFill>
                  <a:schemeClr val="bg1"/>
                </a:solidFill>
              </a:rPr>
              <a:t>оларды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күтіп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тұрған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сәттілік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арасындағы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байланысты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анықтайтын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схеманы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ұсынған</a:t>
            </a:r>
            <a:r>
              <a:rPr lang="ru-RU" sz="1600" b="1" dirty="0">
                <a:solidFill>
                  <a:schemeClr val="bg1"/>
                </a:solidFill>
              </a:rPr>
              <a:t>. </a:t>
            </a:r>
            <a:r>
              <a:rPr lang="ru-RU" sz="1600" b="1" dirty="0" err="1">
                <a:solidFill>
                  <a:schemeClr val="bg1"/>
                </a:solidFill>
              </a:rPr>
              <a:t>Аталған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модельге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сәйкес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көшбасшының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тиімділігі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үш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көрсеткіштен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тұрады</a:t>
            </a:r>
            <a:r>
              <a:rPr lang="ru-RU" sz="1600" b="1" dirty="0">
                <a:solidFill>
                  <a:schemeClr val="bg1"/>
                </a:solidFill>
              </a:rPr>
              <a:t>.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Олардың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біріншісі</a:t>
            </a:r>
            <a:r>
              <a:rPr lang="ru-RU" sz="1600" b="1" dirty="0">
                <a:solidFill>
                  <a:schemeClr val="bg1"/>
                </a:solidFill>
              </a:rPr>
              <a:t> -</a:t>
            </a:r>
            <a:r>
              <a:rPr lang="ru-RU" sz="1600" b="1" dirty="0" err="1">
                <a:solidFill>
                  <a:schemeClr val="bg1"/>
                </a:solidFill>
              </a:rPr>
              <a:t>көшбасшының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қажеттіліктерінің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құрылымы</a:t>
            </a:r>
            <a:r>
              <a:rPr lang="ru-RU" sz="1600" b="1" dirty="0">
                <a:solidFill>
                  <a:schemeClr val="bg1"/>
                </a:solidFill>
              </a:rPr>
              <a:t>, </a:t>
            </a:r>
            <a:r>
              <a:rPr lang="ru-RU" sz="1600" b="1" dirty="0" err="1">
                <a:solidFill>
                  <a:schemeClr val="bg1"/>
                </a:solidFill>
              </a:rPr>
              <a:t>атап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айтқанда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міндетті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орындауға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немесе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тұла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аралық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қажеттіліктерін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қанағаттандыруға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ұмтылады</a:t>
            </a:r>
            <a:r>
              <a:rPr lang="ru-RU" sz="1600" b="1" dirty="0">
                <a:solidFill>
                  <a:schemeClr val="bg1"/>
                </a:solidFill>
              </a:rPr>
              <a:t>. </a:t>
            </a:r>
            <a:r>
              <a:rPr lang="ru-RU" sz="1600" b="1" dirty="0" err="1">
                <a:solidFill>
                  <a:schemeClr val="bg1"/>
                </a:solidFill>
              </a:rPr>
              <a:t>Көш-басшының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міндетке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немесе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адамдарға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бағытталғандығы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арнайы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аспаптың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көмегімен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бағаланады</a:t>
            </a:r>
            <a:r>
              <a:rPr lang="ru-RU" sz="1600" b="1" dirty="0">
                <a:solidFill>
                  <a:schemeClr val="bg1"/>
                </a:solidFill>
              </a:rPr>
              <a:t> - </a:t>
            </a:r>
            <a:r>
              <a:rPr lang="ru-RU" sz="1600" b="1" dirty="0" err="1">
                <a:solidFill>
                  <a:schemeClr val="bg1"/>
                </a:solidFill>
              </a:rPr>
              <a:t>Least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Preferred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scale</a:t>
            </a:r>
            <a:r>
              <a:rPr lang="ru-RU" sz="1600" b="1" dirty="0">
                <a:solidFill>
                  <a:schemeClr val="bg1"/>
                </a:solidFill>
              </a:rPr>
              <a:t> («</a:t>
            </a:r>
            <a:r>
              <a:rPr lang="ru-RU" sz="1600" b="1" dirty="0" err="1">
                <a:solidFill>
                  <a:schemeClr val="bg1"/>
                </a:solidFill>
              </a:rPr>
              <a:t>Неғұрлым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қалаулы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қызметкер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шкаласы</a:t>
            </a:r>
            <a:r>
              <a:rPr lang="ru-RU" sz="1600" b="1" dirty="0">
                <a:solidFill>
                  <a:schemeClr val="bg1"/>
                </a:solidFill>
              </a:rPr>
              <a:t>», LPS). </a:t>
            </a:r>
            <a:r>
              <a:rPr lang="ru-RU" sz="1600" b="1" dirty="0" err="1">
                <a:solidFill>
                  <a:schemeClr val="bg1"/>
                </a:solidFill>
              </a:rPr>
              <a:t>Екінші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көрсеткіш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көшбасшының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жағдайды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бақылай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білу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қабілеті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немесе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оның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міндетінің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 err="1">
                <a:solidFill>
                  <a:schemeClr val="bg1"/>
                </a:solidFill>
              </a:rPr>
              <a:t>орындалатындығына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сенімділігі</a:t>
            </a:r>
            <a:r>
              <a:rPr lang="ru-RU" sz="1600" b="1" dirty="0">
                <a:solidFill>
                  <a:schemeClr val="bg1"/>
                </a:solidFill>
              </a:rPr>
              <a:t>.</a:t>
            </a: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34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48680"/>
            <a:ext cx="7429499" cy="3240360"/>
          </a:xfrm>
          <a:solidFill>
            <a:schemeClr val="tx2"/>
          </a:solidFill>
        </p:spPr>
        <p:txBody>
          <a:bodyPr>
            <a:normAutofit fontScale="40000" lnSpcReduction="20000"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sz="3800" b="1" dirty="0" err="1" smtClean="0">
                <a:solidFill>
                  <a:schemeClr val="bg1"/>
                </a:solidFill>
              </a:rPr>
              <a:t>Жағдайлық</a:t>
            </a:r>
            <a:r>
              <a:rPr lang="ru-RU" sz="3800" b="1" dirty="0" smtClean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бақылау</a:t>
            </a:r>
            <a:r>
              <a:rPr lang="ru-RU" sz="3800" b="1" dirty="0">
                <a:solidFill>
                  <a:schemeClr val="bg1"/>
                </a:solidFill>
              </a:rPr>
              <a:t>, </a:t>
            </a:r>
            <a:r>
              <a:rPr lang="ru-RU" sz="3800" b="1" dirty="0" err="1">
                <a:solidFill>
                  <a:schemeClr val="bg1"/>
                </a:solidFill>
              </a:rPr>
              <a:t>әдетте</a:t>
            </a:r>
            <a:r>
              <a:rPr lang="ru-RU" sz="3800" b="1" dirty="0">
                <a:solidFill>
                  <a:schemeClr val="bg1"/>
                </a:solidFill>
              </a:rPr>
              <a:t>, </a:t>
            </a:r>
            <a:r>
              <a:rPr lang="ru-RU" sz="3800" b="1" dirty="0" err="1">
                <a:solidFill>
                  <a:schemeClr val="bg1"/>
                </a:solidFill>
              </a:rPr>
              <a:t>мына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нәрселерге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байланысты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болады</a:t>
            </a:r>
            <a:r>
              <a:rPr lang="ru-RU" sz="3800" b="1" dirty="0">
                <a:solidFill>
                  <a:schemeClr val="bg1"/>
                </a:solidFill>
              </a:rPr>
              <a:t>:</a:t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>
                <a:solidFill>
                  <a:schemeClr val="bg1"/>
                </a:solidFill>
              </a:rPr>
              <a:t>1) </a:t>
            </a:r>
            <a:r>
              <a:rPr lang="ru-RU" sz="3800" b="1" dirty="0" err="1">
                <a:solidFill>
                  <a:schemeClr val="bg1"/>
                </a:solidFill>
              </a:rPr>
              <a:t>көшбасшының</a:t>
            </a:r>
            <a:r>
              <a:rPr lang="ru-RU" sz="3800" b="1" dirty="0">
                <a:solidFill>
                  <a:schemeClr val="bg1"/>
                </a:solidFill>
              </a:rPr>
              <a:t> топ </a:t>
            </a:r>
            <a:r>
              <a:rPr lang="ru-RU" sz="3800" b="1" dirty="0" err="1">
                <a:solidFill>
                  <a:schemeClr val="bg1"/>
                </a:solidFill>
              </a:rPr>
              <a:t>мүшелерімен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қарым-қатынасы</a:t>
            </a:r>
            <a:r>
              <a:rPr lang="ru-RU" sz="3800" b="1" dirty="0">
                <a:solidFill>
                  <a:schemeClr val="bg1"/>
                </a:solidFill>
              </a:rPr>
              <a:t> (</a:t>
            </a:r>
            <a:r>
              <a:rPr lang="ru-RU" sz="3800" b="1" dirty="0" err="1">
                <a:solidFill>
                  <a:schemeClr val="bg1"/>
                </a:solidFill>
              </a:rPr>
              <a:t>көшбасшыны</a:t>
            </a:r>
            <a:r>
              <a:rPr lang="ru-RU" sz="3800" b="1" dirty="0">
                <a:solidFill>
                  <a:schemeClr val="bg1"/>
                </a:solidFill>
              </a:rPr>
              <a:t/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 err="1">
                <a:solidFill>
                  <a:schemeClr val="bg1"/>
                </a:solidFill>
              </a:rPr>
              <a:t>қол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астындағылар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қаншалықты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қолдайды</a:t>
            </a:r>
            <a:r>
              <a:rPr lang="ru-RU" sz="3800" b="1" dirty="0">
                <a:solidFill>
                  <a:schemeClr val="bg1"/>
                </a:solidFill>
              </a:rPr>
              <a:t>);</a:t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>
                <a:solidFill>
                  <a:schemeClr val="bg1"/>
                </a:solidFill>
              </a:rPr>
              <a:t>2) </a:t>
            </a:r>
            <a:r>
              <a:rPr lang="ru-RU" sz="3800" b="1" dirty="0" err="1">
                <a:solidFill>
                  <a:schemeClr val="bg1"/>
                </a:solidFill>
              </a:rPr>
              <a:t>міндеттер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құрылымы</a:t>
            </a:r>
            <a:r>
              <a:rPr lang="ru-RU" sz="3800" b="1" dirty="0">
                <a:solidFill>
                  <a:schemeClr val="bg1"/>
                </a:solidFill>
              </a:rPr>
              <a:t> (</a:t>
            </a:r>
            <a:r>
              <a:rPr lang="ru-RU" sz="3800" b="1" dirty="0" err="1">
                <a:solidFill>
                  <a:schemeClr val="bg1"/>
                </a:solidFill>
              </a:rPr>
              <a:t>жұмыстың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анықтығы</a:t>
            </a:r>
            <a:r>
              <a:rPr lang="ru-RU" sz="3800" b="1" dirty="0">
                <a:solidFill>
                  <a:schemeClr val="bg1"/>
                </a:solidFill>
              </a:rPr>
              <a:t> мен </a:t>
            </a:r>
            <a:r>
              <a:rPr lang="ru-RU" sz="3800" b="1" dirty="0" err="1">
                <a:solidFill>
                  <a:schemeClr val="bg1"/>
                </a:solidFill>
              </a:rPr>
              <a:t>нақтылығы</a:t>
            </a:r>
            <a:r>
              <a:rPr lang="ru-RU" sz="3800" b="1" dirty="0">
                <a:solidFill>
                  <a:schemeClr val="bg1"/>
                </a:solidFill>
              </a:rPr>
              <a:t>),</a:t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>
                <a:solidFill>
                  <a:schemeClr val="bg1"/>
                </a:solidFill>
              </a:rPr>
              <a:t>3) </a:t>
            </a:r>
            <a:r>
              <a:rPr lang="ru-RU" sz="3800" b="1" dirty="0" err="1">
                <a:solidFill>
                  <a:schemeClr val="bg1"/>
                </a:solidFill>
              </a:rPr>
              <a:t>көшбасшының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құзыреттілігі</a:t>
            </a:r>
            <a:r>
              <a:rPr lang="ru-RU" sz="3800" b="1" dirty="0">
                <a:solidFill>
                  <a:schemeClr val="bg1"/>
                </a:solidFill>
              </a:rPr>
              <a:t> (</a:t>
            </a:r>
            <a:r>
              <a:rPr lang="ru-RU" sz="3800" b="1" dirty="0" err="1">
                <a:solidFill>
                  <a:schemeClr val="bg1"/>
                </a:solidFill>
              </a:rPr>
              <a:t>қандаралықта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көшбасшы</a:t>
            </a:r>
            <a:r>
              <a:rPr lang="ru-RU" sz="3800" b="1" dirty="0">
                <a:solidFill>
                  <a:schemeClr val="bg1"/>
                </a:solidFill>
              </a:rPr>
              <a:t/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 err="1">
                <a:solidFill>
                  <a:schemeClr val="bg1"/>
                </a:solidFill>
              </a:rPr>
              <a:t>марапаттау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немесе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жазалай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алуы</a:t>
            </a:r>
            <a:r>
              <a:rPr lang="ru-RU" sz="3800" b="1" dirty="0">
                <a:solidFill>
                  <a:schemeClr val="bg1"/>
                </a:solidFill>
              </a:rPr>
              <a:t>).</a:t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 err="1">
                <a:solidFill>
                  <a:schemeClr val="bg1"/>
                </a:solidFill>
              </a:rPr>
              <a:t>Жақсы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қарым-қатынас</a:t>
            </a:r>
            <a:r>
              <a:rPr lang="ru-RU" sz="3800" b="1" dirty="0">
                <a:solidFill>
                  <a:schemeClr val="bg1"/>
                </a:solidFill>
              </a:rPr>
              <a:t> пен </a:t>
            </a:r>
            <a:r>
              <a:rPr lang="ru-RU" sz="3800" b="1" dirty="0" err="1">
                <a:solidFill>
                  <a:schemeClr val="bg1"/>
                </a:solidFill>
              </a:rPr>
              <a:t>нақты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құрылымы</a:t>
            </a:r>
            <a:r>
              <a:rPr lang="ru-RU" sz="3800" b="1" dirty="0">
                <a:solidFill>
                  <a:schemeClr val="bg1"/>
                </a:solidFill>
              </a:rPr>
              <a:t> бар </a:t>
            </a:r>
            <a:r>
              <a:rPr lang="ru-RU" sz="3800" b="1" dirty="0" err="1">
                <a:solidFill>
                  <a:schemeClr val="bg1"/>
                </a:solidFill>
              </a:rPr>
              <a:t>мінеет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және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үлкен</a:t>
            </a:r>
            <a:r>
              <a:rPr lang="ru-RU" sz="3800" b="1" dirty="0">
                <a:solidFill>
                  <a:schemeClr val="bg1"/>
                </a:solidFill>
              </a:rPr>
              <a:t/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 err="1">
                <a:solidFill>
                  <a:schemeClr val="bg1"/>
                </a:solidFill>
              </a:rPr>
              <a:t>билік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мүмкіншіліктері</a:t>
            </a:r>
            <a:r>
              <a:rPr lang="ru-RU" sz="3800" b="1" dirty="0">
                <a:solidFill>
                  <a:schemeClr val="bg1"/>
                </a:solidFill>
              </a:rPr>
              <a:t>, </a:t>
            </a:r>
            <a:r>
              <a:rPr lang="ru-RU" sz="3800" b="1" dirty="0" err="1">
                <a:solidFill>
                  <a:schemeClr val="bg1"/>
                </a:solidFill>
              </a:rPr>
              <a:t>көшбасшы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үшін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жағымды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жағдай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туғызады</a:t>
            </a:r>
            <a:r>
              <a:rPr lang="ru-RU" sz="3800" b="1" dirty="0">
                <a:solidFill>
                  <a:schemeClr val="bg1"/>
                </a:solidFill>
              </a:rPr>
              <a:t>, </a:t>
            </a:r>
            <a:r>
              <a:rPr lang="ru-RU" sz="3800" b="1" dirty="0" err="1">
                <a:solidFill>
                  <a:schemeClr val="bg1"/>
                </a:solidFill>
              </a:rPr>
              <a:t>ол</a:t>
            </a:r>
            <a:r>
              <a:rPr lang="ru-RU" sz="3800" b="1" dirty="0">
                <a:solidFill>
                  <a:schemeClr val="bg1"/>
                </a:solidFill>
              </a:rPr>
              <a:t/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 err="1">
                <a:solidFill>
                  <a:schemeClr val="bg1"/>
                </a:solidFill>
              </a:rPr>
              <a:t>жаман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қарым-қатынас</a:t>
            </a:r>
            <a:r>
              <a:rPr lang="ru-RU" sz="3800" b="1" dirty="0">
                <a:solidFill>
                  <a:schemeClr val="bg1"/>
                </a:solidFill>
              </a:rPr>
              <a:t>, </a:t>
            </a:r>
            <a:r>
              <a:rPr lang="ru-RU" sz="3800" b="1" dirty="0" err="1">
                <a:solidFill>
                  <a:schemeClr val="bg1"/>
                </a:solidFill>
              </a:rPr>
              <a:t>әрі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міндеттердің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нақты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құрылымданбауы</a:t>
            </a:r>
            <a:r>
              <a:rPr lang="ru-RU" sz="3800" b="1" dirty="0">
                <a:solidFill>
                  <a:schemeClr val="bg1"/>
                </a:solidFill>
              </a:rPr>
              <a:t> мен</a:t>
            </a:r>
            <a:br>
              <a:rPr lang="ru-RU" sz="3800" b="1" dirty="0">
                <a:solidFill>
                  <a:schemeClr val="bg1"/>
                </a:solidFill>
              </a:rPr>
            </a:br>
            <a:r>
              <a:rPr lang="ru-RU" sz="3800" b="1" dirty="0" err="1">
                <a:solidFill>
                  <a:schemeClr val="bg1"/>
                </a:solidFill>
              </a:rPr>
              <a:t>биліктің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жеткіліксіз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болуы</a:t>
            </a:r>
            <a:r>
              <a:rPr lang="ru-RU" sz="3800" b="1" dirty="0">
                <a:solidFill>
                  <a:schemeClr val="bg1"/>
                </a:solidFill>
              </a:rPr>
              <a:t>, </a:t>
            </a:r>
            <a:r>
              <a:rPr lang="ru-RU" sz="3800" b="1" dirty="0" err="1">
                <a:solidFill>
                  <a:schemeClr val="bg1"/>
                </a:solidFill>
              </a:rPr>
              <a:t>біршама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жағымсыз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жағдай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туғызады</a:t>
            </a:r>
            <a:r>
              <a:rPr lang="ru-RU" sz="3800" b="1" dirty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143572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680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04664"/>
            <a:ext cx="7429499" cy="3541714"/>
          </a:xfrm>
          <a:solidFill>
            <a:schemeClr val="tx2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Фидлердің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ықтималдық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теориясына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қатысты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сынның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біреуі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өндірістік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жағдайды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қарапайым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түрде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қарастыратынына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бағытталған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Үлкен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қиыншылықтардың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бірі</a:t>
            </a:r>
            <a:r>
              <a:rPr lang="ru-RU" dirty="0">
                <a:solidFill>
                  <a:schemeClr val="bg1"/>
                </a:solidFill>
              </a:rPr>
              <a:t> LPS </a:t>
            </a:r>
            <a:r>
              <a:rPr lang="ru-RU" dirty="0" err="1">
                <a:solidFill>
                  <a:schemeClr val="bg1"/>
                </a:solidFill>
              </a:rPr>
              <a:t>шкаласын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тәжірибеде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қолдануға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байланысты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Көшбасшылыққа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байланысты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зерттеудің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нәтижесі</a:t>
            </a:r>
            <a:r>
              <a:rPr lang="ru-RU" dirty="0">
                <a:solidFill>
                  <a:schemeClr val="bg1"/>
                </a:solidFill>
              </a:rPr>
              <a:t> «LPS </a:t>
            </a:r>
            <a:r>
              <a:rPr lang="ru-RU" dirty="0" err="1">
                <a:solidFill>
                  <a:schemeClr val="bg1"/>
                </a:solidFill>
              </a:rPr>
              <a:t>шкаласы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нені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бағалайтынын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ешкім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білмейтіндігін</a:t>
            </a:r>
            <a:r>
              <a:rPr lang="ru-RU" dirty="0">
                <a:solidFill>
                  <a:schemeClr val="bg1"/>
                </a:solidFill>
              </a:rPr>
              <a:t>" </a:t>
            </a:r>
            <a:r>
              <a:rPr lang="ru-RU" dirty="0" err="1">
                <a:solidFill>
                  <a:schemeClr val="bg1"/>
                </a:solidFill>
              </a:rPr>
              <a:t>анықтады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Yuke</a:t>
            </a:r>
            <a:r>
              <a:rPr lang="ru-RU" dirty="0">
                <a:solidFill>
                  <a:schemeClr val="bg1"/>
                </a:solidFill>
              </a:rPr>
              <a:t>, 1994).</a:t>
            </a:r>
          </a:p>
          <a:p>
            <a:endParaRPr lang="ru-RU" dirty="0"/>
          </a:p>
        </p:txBody>
      </p:sp>
      <p:pic>
        <p:nvPicPr>
          <p:cNvPr id="1024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37247"/>
            <a:ext cx="5472608" cy="242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977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kk-KZ" dirty="0">
                <a:solidFill>
                  <a:srgbClr val="002060"/>
                </a:solidFill>
              </a:rPr>
              <a:t>ПАйдаланылған әдебиеттер тізімі: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kk-KZ" dirty="0">
                <a:solidFill>
                  <a:schemeClr val="bg1"/>
                </a:solidFill>
              </a:rPr>
              <a:t>1.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Коммуникативтік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дағдылар</a:t>
            </a:r>
            <a:r>
              <a:rPr lang="ru-RU" dirty="0">
                <a:solidFill>
                  <a:schemeClr val="bg1"/>
                </a:solidFill>
              </a:rPr>
              <a:t> : </a:t>
            </a:r>
            <a:r>
              <a:rPr lang="ru-RU" dirty="0" err="1">
                <a:solidFill>
                  <a:schemeClr val="bg1"/>
                </a:solidFill>
              </a:rPr>
              <a:t>оқулық</a:t>
            </a:r>
            <a:r>
              <a:rPr lang="ru-RU" dirty="0">
                <a:solidFill>
                  <a:schemeClr val="bg1"/>
                </a:solidFill>
              </a:rPr>
              <a:t> / М. А. </a:t>
            </a:r>
            <a:r>
              <a:rPr lang="ru-RU" b="1" dirty="0" err="1">
                <a:solidFill>
                  <a:schemeClr val="bg1"/>
                </a:solidFill>
              </a:rPr>
              <a:t>Асимов</a:t>
            </a:r>
            <a:r>
              <a:rPr lang="ru-RU" dirty="0">
                <a:solidFill>
                  <a:schemeClr val="bg1"/>
                </a:solidFill>
              </a:rPr>
              <a:t>, С. А. </a:t>
            </a:r>
            <a:r>
              <a:rPr lang="ru-RU" dirty="0" err="1">
                <a:solidFill>
                  <a:schemeClr val="bg1"/>
                </a:solidFill>
              </a:rPr>
              <a:t>Нұрмағамбетова</a:t>
            </a:r>
            <a:r>
              <a:rPr lang="ru-RU" dirty="0">
                <a:solidFill>
                  <a:schemeClr val="bg1"/>
                </a:solidFill>
              </a:rPr>
              <a:t>, Ю. В. Игнатьев. - Алматы : </a:t>
            </a:r>
            <a:r>
              <a:rPr lang="ru-RU" dirty="0" err="1">
                <a:solidFill>
                  <a:schemeClr val="bg1"/>
                </a:solidFill>
              </a:rPr>
              <a:t>Эверо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2010ж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43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764" y="188640"/>
            <a:ext cx="7429499" cy="147857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               </a:t>
            </a:r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МАЗМҰНЫ: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76370"/>
            <a:ext cx="7429499" cy="3541714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dirty="0" err="1" smtClean="0"/>
              <a:t>Көшбасшылық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дегеніміз</a:t>
            </a:r>
            <a:r>
              <a:rPr lang="ru-RU" sz="3000" b="1" dirty="0" smtClean="0"/>
              <a:t> не? </a:t>
            </a:r>
            <a:r>
              <a:rPr lang="ru-RU" sz="3000" b="1" dirty="0" err="1" smtClean="0"/>
              <a:t>Көшбасшы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деген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кім</a:t>
            </a:r>
            <a:r>
              <a:rPr lang="ru-RU" sz="3000" b="1" dirty="0" smtClean="0"/>
              <a:t>?</a:t>
            </a:r>
          </a:p>
          <a:p>
            <a:r>
              <a:rPr lang="ru-RU" sz="3000" b="1" dirty="0" err="1" smtClean="0"/>
              <a:t>Дәрігердің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көшбасшылық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қасиеттері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неден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көрінуі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керек</a:t>
            </a:r>
            <a:r>
              <a:rPr lang="ru-RU" sz="3000" b="1" dirty="0" smtClean="0"/>
              <a:t>?</a:t>
            </a:r>
          </a:p>
          <a:p>
            <a:r>
              <a:rPr lang="ru-RU" sz="3000" b="1" dirty="0" err="1" smtClean="0"/>
              <a:t>Қатардағы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дәрігер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ойнайтын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көшбасшы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рөлінің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ерекшелігі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неде</a:t>
            </a:r>
            <a:r>
              <a:rPr lang="ru-RU" sz="3000" b="1" dirty="0" smtClean="0"/>
              <a:t>?</a:t>
            </a:r>
          </a:p>
          <a:p>
            <a:r>
              <a:rPr lang="ru-RU" sz="3000" b="1" dirty="0" err="1" smtClean="0"/>
              <a:t>Көшбасшылық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феноменді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зерттеудегі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ықтималда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ұстанымның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ерекшелігі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неде</a:t>
            </a:r>
            <a:r>
              <a:rPr lang="ru-RU" sz="3000" b="1" dirty="0" smtClean="0"/>
              <a:t>?</a:t>
            </a:r>
          </a:p>
          <a:p>
            <a:r>
              <a:rPr lang="kk-KZ" sz="3000" b="1" dirty="0" smtClean="0"/>
              <a:t>Қорытынды</a:t>
            </a:r>
            <a:endParaRPr lang="ru-RU" sz="30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63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998" y="404664"/>
            <a:ext cx="7621562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err="1" smtClean="0">
                <a:solidFill>
                  <a:srgbClr val="FF0000"/>
                </a:solidFill>
              </a:rPr>
              <a:t>Көшбасшылық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дегеніміз</a:t>
            </a:r>
            <a:r>
              <a:rPr lang="ru-RU" b="1" dirty="0" smtClean="0">
                <a:solidFill>
                  <a:srgbClr val="FF0000"/>
                </a:solidFill>
              </a:rPr>
              <a:t> не?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b="1" dirty="0" err="1" smtClean="0">
                <a:solidFill>
                  <a:srgbClr val="FF0000"/>
                </a:solidFill>
              </a:rPr>
              <a:t>Көшбасшы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деген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кім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585696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Ондаған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жылдар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бойы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психологтар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және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басқа</a:t>
            </a:r>
            <a:r>
              <a:rPr lang="ru-RU" dirty="0">
                <a:solidFill>
                  <a:schemeClr val="bg1"/>
                </a:solidFill>
              </a:rPr>
              <a:t> да </a:t>
            </a:r>
            <a:r>
              <a:rPr lang="ru-RU" dirty="0" err="1">
                <a:solidFill>
                  <a:schemeClr val="bg1"/>
                </a:solidFill>
              </a:rPr>
              <a:t>көшбасшылық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мәселелерді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зерттеуші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мамандар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түрлі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анықтамалар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беруге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тырысты</a:t>
            </a:r>
            <a:r>
              <a:rPr lang="ru-RU" dirty="0">
                <a:solidFill>
                  <a:schemeClr val="bg1"/>
                </a:solidFill>
              </a:rPr>
              <a:t>: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"</a:t>
            </a:r>
            <a:r>
              <a:rPr lang="ru-RU" dirty="0" err="1">
                <a:solidFill>
                  <a:schemeClr val="bg1"/>
                </a:solidFill>
              </a:rPr>
              <a:t>топтық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процестердің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шоғырлануы</a:t>
            </a:r>
            <a:r>
              <a:rPr lang="ru-RU" dirty="0">
                <a:solidFill>
                  <a:schemeClr val="bg1"/>
                </a:solidFill>
              </a:rPr>
              <a:t>», "</a:t>
            </a:r>
            <a:r>
              <a:rPr lang="ru-RU" dirty="0" err="1">
                <a:solidFill>
                  <a:schemeClr val="bg1"/>
                </a:solidFill>
              </a:rPr>
              <a:t>адамның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даралығы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және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әсер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етуі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келісімге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келе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өнері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ықпал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етуді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жүзеге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асыру</a:t>
            </a:r>
            <a:r>
              <a:rPr lang="ru-RU" dirty="0">
                <a:solidFill>
                  <a:schemeClr val="bg1"/>
                </a:solidFill>
              </a:rPr>
              <a:t>, «</a:t>
            </a:r>
            <a:r>
              <a:rPr lang="ru-RU" dirty="0" err="1">
                <a:solidFill>
                  <a:schemeClr val="bg1"/>
                </a:solidFill>
              </a:rPr>
              <a:t>мінез-құлық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моделі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уағыздау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формасы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басым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қатынастар</a:t>
            </a:r>
            <a:r>
              <a:rPr lang="ru-RU" dirty="0">
                <a:solidFill>
                  <a:schemeClr val="bg1"/>
                </a:solidFill>
              </a:rPr>
              <a:t>» (</a:t>
            </a:r>
            <a:r>
              <a:rPr lang="ru-RU" dirty="0" err="1">
                <a:solidFill>
                  <a:schemeClr val="bg1"/>
                </a:solidFill>
              </a:rPr>
              <a:t>Bass</a:t>
            </a:r>
            <a:r>
              <a:rPr lang="ru-RU" dirty="0">
                <a:solidFill>
                  <a:schemeClr val="bg1"/>
                </a:solidFill>
              </a:rPr>
              <a:t>, B.M.,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1990). </a:t>
            </a:r>
          </a:p>
        </p:txBody>
      </p:sp>
    </p:spTree>
    <p:extLst>
      <p:ext uri="{BB962C8B-B14F-4D97-AF65-F5344CB8AC3E}">
        <p14:creationId xmlns:p14="http://schemas.microsoft.com/office/powerpoint/2010/main" val="398820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0648"/>
            <a:ext cx="7429499" cy="3541714"/>
          </a:xfrm>
          <a:solidFill>
            <a:schemeClr val="tx2"/>
          </a:solidFill>
        </p:spPr>
        <p:txBody>
          <a:bodyPr>
            <a:normAutofit fontScale="925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Медициналық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тәжірибеде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қолдану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үшін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көшбасшы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туралы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Кацтың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берген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анықтамасы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келеді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« </a:t>
            </a:r>
            <a:r>
              <a:rPr lang="ru-RU" dirty="0" err="1">
                <a:solidFill>
                  <a:schemeClr val="bg1"/>
                </a:solidFill>
              </a:rPr>
              <a:t>Біздің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ойымызша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көшбасшылықтың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мәні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мекемеде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қабылданған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ережелерді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механикалық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қолданғаннан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гөрі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ықпал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факторының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басымдылығы</a:t>
            </a:r>
            <a:r>
              <a:rPr lang="ru-RU" dirty="0">
                <a:solidFill>
                  <a:schemeClr val="bg1"/>
                </a:solidFill>
              </a:rPr>
              <a:t>» (</a:t>
            </a:r>
            <a:r>
              <a:rPr lang="ru-RU" dirty="0" err="1">
                <a:solidFill>
                  <a:schemeClr val="bg1"/>
                </a:solidFill>
              </a:rPr>
              <a:t>Katr</a:t>
            </a:r>
            <a:r>
              <a:rPr lang="ru-RU" dirty="0">
                <a:solidFill>
                  <a:schemeClr val="bg1"/>
                </a:solidFill>
              </a:rPr>
              <a:t> L </a:t>
            </a:r>
            <a:r>
              <a:rPr lang="ru-RU" dirty="0" err="1">
                <a:solidFill>
                  <a:schemeClr val="bg1"/>
                </a:solidFill>
              </a:rPr>
              <a:t>Kahn</a:t>
            </a:r>
            <a:r>
              <a:rPr lang="ru-RU" dirty="0">
                <a:solidFill>
                  <a:schemeClr val="bg1"/>
                </a:solidFill>
              </a:rPr>
              <a:t>, 1987).</a:t>
            </a:r>
          </a:p>
          <a:p>
            <a:endParaRPr lang="ru-RU" dirty="0"/>
          </a:p>
        </p:txBody>
      </p:sp>
      <p:pic>
        <p:nvPicPr>
          <p:cNvPr id="4" name="Picture 2" descr="ÐÐ°ÑÑÐ¸Ð½ÐºÐ¸ Ð¿Ð¾ Ð·Ð°Ð¿ÑÐ¾ÑÑ Ð»Ð¸Ð´ÐµÑÑÐºÐ¸Ðµ ÐºÐ°ÑÐµÑÑÐ²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4176464" cy="25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88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136904" cy="3541714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704088" lvl="2" indent="0" algn="just">
              <a:buNone/>
            </a:pPr>
            <a:r>
              <a:rPr lang="ru-RU" dirty="0" err="1">
                <a:solidFill>
                  <a:schemeClr val="bg1"/>
                </a:solidFill>
              </a:rPr>
              <a:t>Бұл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анықтама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көшбасшылыққа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байланысты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айтылған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идеялардың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бәрін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қамтиды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Көшбасшылар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адамдарды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артық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істер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жасауға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ұмтылдырады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бұл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ұмтылыс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медициналық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ұжым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үшін</a:t>
            </a:r>
            <a:r>
              <a:rPr lang="ru-RU" dirty="0">
                <a:solidFill>
                  <a:schemeClr val="bg1"/>
                </a:solidFill>
              </a:rPr>
              <a:t> де, </a:t>
            </a:r>
            <a:r>
              <a:rPr lang="ru-RU" dirty="0" err="1">
                <a:solidFill>
                  <a:schemeClr val="bg1"/>
                </a:solidFill>
              </a:rPr>
              <a:t>пациенттер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үшін</a:t>
            </a:r>
            <a:r>
              <a:rPr lang="ru-RU" dirty="0">
                <a:solidFill>
                  <a:schemeClr val="bg1"/>
                </a:solidFill>
              </a:rPr>
              <a:t> де </a:t>
            </a:r>
            <a:r>
              <a:rPr lang="ru-RU" dirty="0" err="1">
                <a:solidFill>
                  <a:schemeClr val="bg1"/>
                </a:solidFill>
              </a:rPr>
              <a:t>маңызды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болып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табылады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Олар</a:t>
            </a:r>
            <a:r>
              <a:rPr lang="ru-RU" dirty="0">
                <a:solidFill>
                  <a:schemeClr val="bg1"/>
                </a:solidFill>
              </a:rPr>
              <a:t> да, </a:t>
            </a:r>
            <a:r>
              <a:rPr lang="ru-RU" dirty="0" err="1">
                <a:solidFill>
                  <a:schemeClr val="bg1"/>
                </a:solidFill>
              </a:rPr>
              <a:t>көшбасшылық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жүйемен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қарапайым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келісу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ауқымынан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шығуға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және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мақсатқа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жетуге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көмектеседі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834" y="3861048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23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5976663" cy="6048672"/>
          </a:xfrm>
          <a:solidFill>
            <a:schemeClr val="tx2"/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>
                <a:solidFill>
                  <a:schemeClr val="bg1"/>
                </a:solidFill>
              </a:rPr>
              <a:t>Бірқатар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авторлар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көшбасшы</a:t>
            </a:r>
            <a:r>
              <a:rPr lang="ru-RU" dirty="0">
                <a:solidFill>
                  <a:schemeClr val="bg1"/>
                </a:solidFill>
              </a:rPr>
              <a:t> мен </a:t>
            </a:r>
            <a:r>
              <a:rPr lang="ru-RU" dirty="0" err="1">
                <a:solidFill>
                  <a:schemeClr val="bg1"/>
                </a:solidFill>
              </a:rPr>
              <a:t>басшы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ұғымдарын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ажыратады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Кейбір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зерттеушілердің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dirty="0" err="1">
                <a:solidFill>
                  <a:schemeClr val="bg1"/>
                </a:solidFill>
              </a:rPr>
              <a:t>Herscy</a:t>
            </a:r>
            <a:r>
              <a:rPr lang="ru-RU" dirty="0">
                <a:solidFill>
                  <a:schemeClr val="bg1"/>
                </a:solidFill>
              </a:rPr>
              <a:t> C </a:t>
            </a:r>
            <a:r>
              <a:rPr lang="ru-RU" dirty="0" err="1">
                <a:solidFill>
                  <a:schemeClr val="bg1"/>
                </a:solidFill>
              </a:rPr>
              <a:t>Blanchard</a:t>
            </a:r>
            <a:r>
              <a:rPr lang="ru-RU" dirty="0">
                <a:solidFill>
                  <a:schemeClr val="bg1"/>
                </a:solidFill>
              </a:rPr>
              <a:t>, 19888) </a:t>
            </a:r>
            <a:r>
              <a:rPr lang="ru-RU" dirty="0" err="1">
                <a:solidFill>
                  <a:schemeClr val="bg1"/>
                </a:solidFill>
              </a:rPr>
              <a:t>пікірінше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бұл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ұғымдардың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err="1" smtClean="0">
                <a:solidFill>
                  <a:schemeClr val="bg1"/>
                </a:solidFill>
              </a:rPr>
              <a:t>арасындағы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айырмашылық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жағдайда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ықпал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етуге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көшбасшылық</a:t>
            </a:r>
            <a:r>
              <a:rPr lang="ru-RU" dirty="0">
                <a:solidFill>
                  <a:schemeClr val="bg1"/>
                </a:solidFill>
              </a:rPr>
              <a:t>), </a:t>
            </a:r>
            <a:r>
              <a:rPr lang="ru-RU" dirty="0" smtClean="0">
                <a:solidFill>
                  <a:schemeClr val="bg1"/>
                </a:solidFill>
              </a:rPr>
              <a:t>ал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келесі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жағдайда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ұйымдастырушылық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мақсаттарына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жетуге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басшылық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r>
              <a:rPr lang="ru-RU" dirty="0" err="1" smtClean="0">
                <a:solidFill>
                  <a:schemeClr val="bg1"/>
                </a:solidFill>
              </a:rPr>
              <a:t>екпін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түсіруден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көрінеді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Басқа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авторлар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айырмашылық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жағдайда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шырғалаң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жұмыс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басшылық</a:t>
            </a:r>
            <a:r>
              <a:rPr lang="ru-RU" dirty="0">
                <a:solidFill>
                  <a:schemeClr val="bg1"/>
                </a:solidFill>
              </a:rPr>
              <a:t>), </a:t>
            </a:r>
            <a:r>
              <a:rPr lang="ru-RU" dirty="0" err="1">
                <a:solidFill>
                  <a:schemeClr val="bg1"/>
                </a:solidFill>
              </a:rPr>
              <a:t>екінші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жағдайда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жаңашылды</a:t>
            </a:r>
            <a:r>
              <a:rPr lang="kk-KZ" dirty="0" smtClean="0">
                <a:solidFill>
                  <a:schemeClr val="bg1"/>
                </a:solidFill>
              </a:rPr>
              <a:t>қ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көшбасшылық</a:t>
            </a:r>
            <a:r>
              <a:rPr lang="ru-RU" dirty="0">
                <a:solidFill>
                  <a:schemeClr val="bg1"/>
                </a:solidFill>
              </a:rPr>
              <a:t>) </a:t>
            </a:r>
            <a:r>
              <a:rPr lang="ru-RU" dirty="0" err="1">
                <a:solidFill>
                  <a:schemeClr val="bg1"/>
                </a:solidFill>
              </a:rPr>
              <a:t>басым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болады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деп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есептейді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немесе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қажетті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жұмысты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қажетті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түрде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орындаумен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>
                <a:solidFill>
                  <a:schemeClr val="bg1"/>
                </a:solidFill>
              </a:rPr>
              <a:t>қарама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қайшы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Bennis</a:t>
            </a:r>
            <a:r>
              <a:rPr lang="ru-RU" dirty="0">
                <a:solidFill>
                  <a:schemeClr val="bg1"/>
                </a:solidFill>
              </a:rPr>
              <a:t> L </a:t>
            </a:r>
            <a:r>
              <a:rPr lang="ru-RU" dirty="0" err="1">
                <a:solidFill>
                  <a:schemeClr val="bg1"/>
                </a:solidFill>
              </a:rPr>
              <a:t>Nanus</a:t>
            </a:r>
            <a:r>
              <a:rPr lang="ru-RU" dirty="0">
                <a:solidFill>
                  <a:schemeClr val="bg1"/>
                </a:solidFill>
              </a:rPr>
              <a:t>, 1985).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ÐÐ°ÑÑÐ¸Ð½ÐºÐ¸ Ð¿Ð¾ Ð·Ð°Ð¿ÑÐ¾ÑÑ Ð»Ð¸Ð´ÐµÑÑÐºÐ¸Ðµ ÐºÐ°ÑÐµÑÑÐ²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40768"/>
            <a:ext cx="305983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10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Дәрігердің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көшбасшылық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қасиеттері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неден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көрінуі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керек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Мінез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ұстанымының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пікірлеріне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сәйкес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тиімді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көшбасшыларға,адамдардағы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сияқты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оларды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басқаларға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ұқсатпантын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қасиеттер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тән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Саяси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процестің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жетекшілерін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зерттеу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барысында</a:t>
            </a:r>
            <a:r>
              <a:rPr lang="ru-RU" dirty="0">
                <a:solidFill>
                  <a:schemeClr val="bg1"/>
                </a:solidFill>
              </a:rPr>
              <a:t> В. Т. Крысько (</a:t>
            </a:r>
            <a:r>
              <a:rPr lang="ru-RU" dirty="0" smtClean="0">
                <a:solidFill>
                  <a:schemeClr val="bg1"/>
                </a:solidFill>
              </a:rPr>
              <a:t>2004)</a:t>
            </a:r>
            <a:r>
              <a:rPr lang="ru-RU" dirty="0" err="1" smtClean="0">
                <a:solidFill>
                  <a:schemeClr val="bg1"/>
                </a:solidFill>
              </a:rPr>
              <a:t>медициналық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сферада</a:t>
            </a:r>
            <a:r>
              <a:rPr lang="ru-RU" dirty="0">
                <a:solidFill>
                  <a:schemeClr val="bg1"/>
                </a:solidFill>
              </a:rPr>
              <a:t> да </a:t>
            </a:r>
            <a:r>
              <a:rPr lang="ru-RU" dirty="0" err="1">
                <a:solidFill>
                  <a:schemeClr val="bg1"/>
                </a:solidFill>
              </a:rPr>
              <a:t>қолдануға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болатын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бірқатар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психологиялық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ерекшеліктерді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атап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өтті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65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6174" y="836712"/>
            <a:ext cx="7429499" cy="3541714"/>
          </a:xfrm>
          <a:solidFill>
            <a:schemeClr val="tx2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1. </a:t>
            </a:r>
            <a:r>
              <a:rPr lang="ru-RU" dirty="0" err="1">
                <a:solidFill>
                  <a:schemeClr val="bg1"/>
                </a:solidFill>
              </a:rPr>
              <a:t>Мақсатқа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және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адамдарға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бағытталу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ісжерлігі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Дәрігер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мамандығының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адамға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бағытталғандығын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ескере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отырып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басшы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қызметтегі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дәрігерден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келесі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стратегияларды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күтуге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болады</a:t>
            </a:r>
            <a:r>
              <a:rPr lang="ru-RU" dirty="0">
                <a:solidFill>
                  <a:schemeClr val="bg1"/>
                </a:solidFill>
              </a:rPr>
              <a:t>: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a) </a:t>
            </a:r>
            <a:r>
              <a:rPr lang="ru-RU" dirty="0" err="1">
                <a:solidFill>
                  <a:schemeClr val="bg1"/>
                </a:solidFill>
              </a:rPr>
              <a:t>мекеменің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еңбек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көрсеткіштеріне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нұқсан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келсе</a:t>
            </a:r>
            <a:r>
              <a:rPr lang="ru-RU" dirty="0">
                <a:solidFill>
                  <a:schemeClr val="bg1"/>
                </a:solidFill>
              </a:rPr>
              <a:t> де, </a:t>
            </a:r>
            <a:r>
              <a:rPr lang="ru-RU" dirty="0" err="1">
                <a:solidFill>
                  <a:schemeClr val="bg1"/>
                </a:solidFill>
              </a:rPr>
              <a:t>гуманистік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бағытты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сақтау</a:t>
            </a:r>
            <a:r>
              <a:rPr lang="ru-RU" dirty="0">
                <a:solidFill>
                  <a:schemeClr val="bg1"/>
                </a:solidFill>
              </a:rPr>
              <a:t>;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б) </a:t>
            </a:r>
            <a:r>
              <a:rPr lang="ru-RU" dirty="0" err="1">
                <a:solidFill>
                  <a:schemeClr val="bg1"/>
                </a:solidFill>
              </a:rPr>
              <a:t>қызметкерлердің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еңбек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көрсеткіштеріне</a:t>
            </a:r>
            <a:r>
              <a:rPr lang="ru-RU" dirty="0">
                <a:solidFill>
                  <a:schemeClr val="bg1"/>
                </a:solidFill>
              </a:rPr>
              <a:t> баса </a:t>
            </a:r>
            <a:r>
              <a:rPr lang="ru-RU" dirty="0" err="1">
                <a:solidFill>
                  <a:schemeClr val="bg1"/>
                </a:solidFill>
              </a:rPr>
              <a:t>назар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аударып</a:t>
            </a:r>
            <a:r>
              <a:rPr lang="ru-RU" dirty="0">
                <a:solidFill>
                  <a:schemeClr val="bg1"/>
                </a:solidFill>
              </a:rPr>
              <a:t>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гуманистік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бағыттан</a:t>
            </a:r>
            <a:r>
              <a:rPr lang="ru-RU" dirty="0">
                <a:solidFill>
                  <a:schemeClr val="bg1"/>
                </a:solidFill>
              </a:rPr>
              <a:t> бас </a:t>
            </a:r>
            <a:r>
              <a:rPr lang="ru-RU" dirty="0" err="1">
                <a:solidFill>
                  <a:schemeClr val="bg1"/>
                </a:solidFill>
              </a:rPr>
              <a:t>тарту</a:t>
            </a:r>
            <a:r>
              <a:rPr lang="ru-RU" dirty="0">
                <a:solidFill>
                  <a:schemeClr val="bg1"/>
                </a:solidFill>
              </a:rPr>
              <a:t>;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в) </a:t>
            </a:r>
            <a:r>
              <a:rPr lang="ru-RU" dirty="0" err="1">
                <a:solidFill>
                  <a:schemeClr val="bg1"/>
                </a:solidFill>
              </a:rPr>
              <a:t>екі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бағытта</a:t>
            </a:r>
            <a:r>
              <a:rPr lang="ru-RU" dirty="0">
                <a:solidFill>
                  <a:schemeClr val="bg1"/>
                </a:solidFill>
              </a:rPr>
              <a:t> да </a:t>
            </a:r>
            <a:r>
              <a:rPr lang="ru-RU" dirty="0" err="1">
                <a:solidFill>
                  <a:schemeClr val="bg1"/>
                </a:solidFill>
              </a:rPr>
              <a:t>қоса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сақтауға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тырысу</a:t>
            </a:r>
            <a:r>
              <a:rPr lang="ru-RU" dirty="0">
                <a:solidFill>
                  <a:schemeClr val="bg1"/>
                </a:solidFill>
              </a:rPr>
              <a:t>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34386"/>
            <a:ext cx="2942184" cy="29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52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9258" y="620688"/>
            <a:ext cx="7429499" cy="3312368"/>
          </a:xfrm>
          <a:solidFill>
            <a:schemeClr val="tx2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Егер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іс-әрекет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мақсатты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сақтауға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бағытталған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болса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онда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қызметкерлердің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еңбек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көрсеткіштеріне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әсер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етуі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егер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іс-әрекет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адамдарға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бағытталса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онда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астындағылардың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жұмысқа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деген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қанағаттануына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бағытталады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Ең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тиімдісі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мінез-құлықты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көрсеткіштің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маңыздылығына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мақсаттың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қанағаттандырылуына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байланысты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өзгеріп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тұру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болып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табылады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  <p:pic>
        <p:nvPicPr>
          <p:cNvPr id="6146" name="Picture 2" descr="ÐÐ°ÑÑÐ¸Ð½ÐºÐ¸ Ð¿Ð¾ Ð·Ð°Ð¿ÑÐ¾ÑÑ Ð»Ð¸Ð´ÐµÑÑÐºÐ¸Ðµ ÐºÐ°ÑÐµÑÑÐ²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3888432" cy="260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045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</TotalTime>
  <Words>406</Words>
  <Application>Microsoft Office PowerPoint</Application>
  <PresentationFormat>Экран (4:3)</PresentationFormat>
  <Paragraphs>35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Georgia</vt:lpstr>
      <vt:lpstr>Trebuchet MS</vt:lpstr>
      <vt:lpstr>Wingdings 2</vt:lpstr>
      <vt:lpstr>Городская</vt:lpstr>
      <vt:lpstr>Көшбасшылық. Көшбасшы</vt:lpstr>
      <vt:lpstr>               МАЗМҰНЫ:</vt:lpstr>
      <vt:lpstr>      Көшбасшылық дегеніміз не?           Көшбасшы деген кім? </vt:lpstr>
      <vt:lpstr>Презентация PowerPoint</vt:lpstr>
      <vt:lpstr>Презентация PowerPoint</vt:lpstr>
      <vt:lpstr>Презентация PowerPoint</vt:lpstr>
      <vt:lpstr>Дәрігердің көшбасшылық қасиеттері неден көрінуі керек?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Қатардағы дәрігер ойнайтын көшбасшы рөлінің ерекшелігі неде?</vt:lpstr>
      <vt:lpstr>     Клиникалық мысал</vt:lpstr>
      <vt:lpstr>Көшбасшылық феноменді зерттеудегі ықтималда ұстанымның ерекшелігі неде?</vt:lpstr>
      <vt:lpstr>Презентация PowerPoint</vt:lpstr>
      <vt:lpstr>Презентация PowerPoint</vt:lpstr>
      <vt:lpstr>ПАйдаланылған әдебиеттер тізімі: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Админ</cp:lastModifiedBy>
  <cp:revision>20</cp:revision>
  <dcterms:created xsi:type="dcterms:W3CDTF">2019-03-18T05:14:58Z</dcterms:created>
  <dcterms:modified xsi:type="dcterms:W3CDTF">2021-11-10T13:10:28Z</dcterms:modified>
</cp:coreProperties>
</file>