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57" r:id="rId4"/>
    <p:sldId id="258" r:id="rId5"/>
    <p:sldId id="263" r:id="rId6"/>
    <p:sldId id="259" r:id="rId7"/>
    <p:sldId id="260" r:id="rId8"/>
    <p:sldId id="265" r:id="rId9"/>
    <p:sldId id="261" r:id="rId10"/>
    <p:sldId id="262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02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968D-75F5-854D-9FBC-11A7080EB28E}" type="datetimeFigureOut">
              <a:rPr lang="x-none" smtClean="0"/>
              <a:t>08.11.2021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250F6-04B6-774A-BE5C-CAB7971758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842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Орындаған</a:t>
            </a:r>
            <a:r>
              <a:rPr lang="kk-K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kk-K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ЮР-11 тобы студенттері</a:t>
            </a:r>
            <a:r>
              <a:rPr lang="kk-KZ" dirty="0"/>
              <a:t> Бекеева Э.Н.</a:t>
            </a:r>
          </a:p>
          <a:p>
            <a:r>
              <a:rPr lang="kk-KZ" dirty="0"/>
              <a:t>                       Жақсыбай Г.Қ.</a:t>
            </a:r>
          </a:p>
          <a:p>
            <a:r>
              <a:rPr lang="kk-KZ" dirty="0"/>
              <a:t>                       Максимұлы М.</a:t>
            </a:r>
          </a:p>
          <a:p>
            <a:endParaRPr lang="kk-KZ" dirty="0"/>
          </a:p>
          <a:p>
            <a:r>
              <a:rPr lang="kk-KZ" dirty="0"/>
              <a:t>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Тексерген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т.ғ.м., аға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оқытушы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Сабырғалиева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Н.Б.</a:t>
            </a:r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50F6-04B6-774A-BE5C-CAB7971758EE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31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50F6-04B6-774A-BE5C-CAB7971758EE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883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056C37-F23F-E245-822E-6FE4921A3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92" y="1646679"/>
            <a:ext cx="8361229" cy="2098226"/>
          </a:xfrm>
        </p:spPr>
        <p:txBody>
          <a:bodyPr/>
          <a:lstStyle/>
          <a:p>
            <a:r>
              <a:rPr lang="ru-RU" sz="13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ҚАЗАҚСТАН РЕСПУБЛИКАСЫНЫҢ БІЛІМ ЖӘНЕ ҒЫЛЫМ МИНИСТРЛІГІ </a:t>
            </a:r>
            <a:r>
              <a:rPr lang="ru-RU" sz="13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3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3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М.ӨТЕМІСОВ </a:t>
            </a:r>
            <a:r>
              <a:rPr lang="ru-RU" sz="13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АТЫНДАҒЫ БАТЫС ҚАЗАҚСТАН УНИВЕРСИТЕТІ</a:t>
            </a:r>
            <a:r>
              <a:rPr lang="kk-KZ" sz="13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kk-KZ" sz="13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/>
            </a:r>
            <a:br>
              <a:rPr lang="ru-RU" sz="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ru-RU" sz="10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Тарих</a:t>
            </a:r>
            <a:r>
              <a:rPr lang="ru-RU" sz="1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экономика және құқық </a:t>
            </a:r>
            <a:r>
              <a:rPr lang="ru-RU" sz="10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факультеті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/>
            </a:r>
            <a:br>
              <a:rPr lang="ru-RU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ru-RU" sz="1000" b="0" i="0" u="none" strike="noStrike" dirty="0" smtClean="0">
                <a:solidFill>
                  <a:srgbClr val="000000"/>
                </a:solidFill>
                <a:effectLst/>
                <a:latin typeface="-webkit-standard"/>
              </a:rPr>
              <a:t>«</a:t>
            </a:r>
            <a:r>
              <a:rPr lang="ru-RU" sz="1000" b="1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Қазақстан</a:t>
            </a: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000" b="1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тарихы</a:t>
            </a: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 </a:t>
            </a:r>
            <a:r>
              <a:rPr lang="ru-RU" sz="1000" b="1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кафедрасы</a:t>
            </a: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/>
            </a:r>
            <a:br>
              <a:rPr lang="ru-RU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/>
            </a:r>
            <a:br>
              <a:rPr lang="ru-RU" sz="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kk-KZ" sz="1000" b="1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/>
            </a:r>
            <a:br>
              <a:rPr lang="kk-KZ" sz="1000" b="1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</a:br>
            <a:r>
              <a:rPr lang="kk-KZ" sz="1000" b="1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/>
            </a:r>
            <a:br>
              <a:rPr lang="kk-KZ" sz="1000" b="1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</a:br>
            <a:r>
              <a:rPr lang="kk-KZ" sz="3200" b="1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 </a:t>
            </a:r>
            <a:r>
              <a:rPr lang="kk-KZ" sz="3200" b="1" i="0" u="none" strike="noStrike" dirty="0" smtClean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тақырыбы: </a:t>
            </a:r>
            <a:r>
              <a:rPr lang="ru-RU" sz="3200" b="1" i="0" u="none" strike="noStrike" dirty="0" err="1" smtClean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ХХғ</a:t>
            </a:r>
            <a:r>
              <a:rPr lang="ru-RU" sz="3200" b="1" i="0" u="none" strike="noStrike" dirty="0" smtClean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. </a:t>
            </a:r>
            <a:r>
              <a:rPr lang="ru-RU" sz="3200" b="1" i="0" u="none" strike="noStrike" dirty="0" err="1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басындағы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 Қазақстандағы </a:t>
            </a:r>
            <a:r>
              <a:rPr lang="ru-RU" sz="3200" b="1" i="0" u="none" strike="noStrike" dirty="0" err="1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мемлекет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 және құқық</a:t>
            </a:r>
            <a:endParaRPr lang="x-none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D2E48B-69F5-B04E-BF2D-5C26DD2AC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1" y="4125084"/>
            <a:ext cx="9437316" cy="1086237"/>
          </a:xfrm>
        </p:spPr>
        <p:txBody>
          <a:bodyPr>
            <a:normAutofit/>
          </a:bodyPr>
          <a:lstStyle/>
          <a:p>
            <a:r>
              <a:rPr lang="ru-RU" b="1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Оқытушы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т.ғ.м., аға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оқытушы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Сабырғалиева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Н.Б.</a:t>
            </a:r>
          </a:p>
          <a:p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Орал-2021ж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2768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4F498B-B176-C043-81ED-18C88CA3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34" y="-4858834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07A423-58FD-AC41-9120-90F5A247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527" y="712440"/>
            <a:ext cx="9934498" cy="5123985"/>
          </a:xfrm>
        </p:spPr>
        <p:txBody>
          <a:bodyPr>
            <a:noAutofit/>
          </a:bodyPr>
          <a:lstStyle/>
          <a:p>
            <a:r>
              <a:rPr lang="ru-RU" sz="3000" dirty="0" err="1"/>
              <a:t>Осындай</a:t>
            </a:r>
            <a:r>
              <a:rPr lang="ru-RU" sz="3000" dirty="0"/>
              <a:t> </a:t>
            </a:r>
            <a:r>
              <a:rPr lang="ru-RU" sz="3000" dirty="0" err="1"/>
              <a:t>себептерге</a:t>
            </a:r>
            <a:r>
              <a:rPr lang="ru-RU" sz="3000" dirty="0"/>
              <a:t> </a:t>
            </a:r>
            <a:r>
              <a:rPr lang="ru-RU" sz="3000" dirty="0" err="1"/>
              <a:t>байланысты</a:t>
            </a:r>
            <a:r>
              <a:rPr lang="ru-RU" sz="3000" dirty="0"/>
              <a:t> , </a:t>
            </a:r>
            <a:r>
              <a:rPr lang="ru-RU" sz="3000" dirty="0" err="1"/>
              <a:t>Қазақстанның</a:t>
            </a:r>
            <a:r>
              <a:rPr lang="ru-RU" sz="3000" dirty="0"/>
              <a:t> </a:t>
            </a:r>
            <a:r>
              <a:rPr lang="ru-RU" sz="3000" dirty="0" err="1"/>
              <a:t>кен</a:t>
            </a:r>
            <a:r>
              <a:rPr lang="ru-RU" sz="3000" dirty="0"/>
              <a:t> </a:t>
            </a:r>
            <a:r>
              <a:rPr lang="ru-RU" sz="3000" dirty="0" err="1"/>
              <a:t>өнеркәс</a:t>
            </a:r>
            <a:r>
              <a:rPr lang="en-GB" sz="3000" dirty="0"/>
              <a:t>i</a:t>
            </a:r>
            <a:r>
              <a:rPr lang="ru-RU" sz="3000" dirty="0"/>
              <a:t>б</a:t>
            </a:r>
            <a:r>
              <a:rPr lang="en-GB" sz="3000" dirty="0"/>
              <a:t>i </a:t>
            </a:r>
            <a:r>
              <a:rPr lang="ru-RU" sz="3000" dirty="0"/>
              <a:t>бұл </a:t>
            </a:r>
            <a:r>
              <a:rPr lang="ru-RU" sz="3000" dirty="0" err="1"/>
              <a:t>кезеңде</a:t>
            </a:r>
            <a:r>
              <a:rPr lang="ru-RU" sz="3000" dirty="0"/>
              <a:t> </a:t>
            </a:r>
            <a:r>
              <a:rPr lang="ru-RU" sz="3000" dirty="0" err="1"/>
              <a:t>жерг</a:t>
            </a:r>
            <a:r>
              <a:rPr lang="en-GB" sz="3000" dirty="0"/>
              <a:t>i</a:t>
            </a:r>
            <a:r>
              <a:rPr lang="ru-RU" sz="3000" dirty="0"/>
              <a:t>л</a:t>
            </a:r>
            <a:r>
              <a:rPr lang="en-GB" sz="3000" dirty="0"/>
              <a:t>i</a:t>
            </a:r>
            <a:r>
              <a:rPr lang="ru-RU" sz="3000" dirty="0" err="1"/>
              <a:t>кт</a:t>
            </a:r>
            <a:r>
              <a:rPr lang="en-GB" sz="3000" dirty="0"/>
              <a:t>i </a:t>
            </a:r>
            <a:r>
              <a:rPr lang="ru-RU" sz="3000" dirty="0"/>
              <a:t>капитал нег</a:t>
            </a:r>
            <a:r>
              <a:rPr lang="en-GB" sz="3000" dirty="0"/>
              <a:t>i</a:t>
            </a:r>
            <a:r>
              <a:rPr lang="ru-RU" sz="3000" dirty="0"/>
              <a:t>з</a:t>
            </a:r>
            <a:r>
              <a:rPr lang="en-GB" sz="3000" dirty="0"/>
              <a:t>i</a:t>
            </a:r>
            <a:r>
              <a:rPr lang="ru-RU" sz="3000" dirty="0" err="1"/>
              <a:t>нде</a:t>
            </a:r>
            <a:r>
              <a:rPr lang="ru-RU" sz="3000" dirty="0"/>
              <a:t> </a:t>
            </a:r>
            <a:r>
              <a:rPr lang="ru-RU" sz="3000" dirty="0" err="1"/>
              <a:t>ес</a:t>
            </a:r>
            <a:r>
              <a:rPr lang="en-GB" sz="3000" dirty="0"/>
              <a:t>i</a:t>
            </a:r>
            <a:r>
              <a:rPr lang="ru-RU" sz="3000" dirty="0"/>
              <a:t>п </a:t>
            </a:r>
            <a:r>
              <a:rPr lang="ru-RU" sz="3000" dirty="0" err="1"/>
              <a:t>шыккан</a:t>
            </a:r>
            <a:r>
              <a:rPr lang="ru-RU" sz="3000" dirty="0"/>
              <a:t> </a:t>
            </a:r>
            <a:r>
              <a:rPr lang="ru-RU" sz="3000" dirty="0" err="1"/>
              <a:t>жо</a:t>
            </a:r>
            <a:r>
              <a:rPr lang="kk-KZ" sz="3000" dirty="0"/>
              <a:t>қ.</a:t>
            </a:r>
          </a:p>
          <a:p>
            <a:r>
              <a:rPr lang="ru-RU" sz="3000" dirty="0"/>
              <a:t>Оны </a:t>
            </a:r>
            <a:r>
              <a:rPr lang="ru-RU" sz="3000" dirty="0" err="1"/>
              <a:t>сырттан</a:t>
            </a:r>
            <a:r>
              <a:rPr lang="ru-RU" sz="3000" dirty="0"/>
              <a:t> </a:t>
            </a:r>
            <a:r>
              <a:rPr lang="ru-RU" sz="3000" dirty="0" err="1"/>
              <a:t>келген</a:t>
            </a:r>
            <a:r>
              <a:rPr lang="ru-RU" sz="3000" dirty="0"/>
              <a:t> </a:t>
            </a:r>
            <a:r>
              <a:rPr lang="ru-RU" sz="3000" dirty="0" err="1"/>
              <a:t>орыс</a:t>
            </a:r>
            <a:r>
              <a:rPr lang="ru-RU" sz="3000" dirty="0"/>
              <a:t> және </a:t>
            </a:r>
            <a:r>
              <a:rPr lang="ru-RU" sz="3000" dirty="0" err="1"/>
              <a:t>шетел</a:t>
            </a:r>
            <a:r>
              <a:rPr lang="ru-RU" sz="3000" dirty="0"/>
              <a:t> капиталы </a:t>
            </a:r>
            <a:r>
              <a:rPr lang="ru-RU" sz="3000" dirty="0" err="1"/>
              <a:t>жасады</a:t>
            </a:r>
            <a:r>
              <a:rPr lang="ru-RU" sz="3000" dirty="0"/>
              <a:t> . Оның өн</a:t>
            </a:r>
            <a:r>
              <a:rPr lang="en-GB" sz="3000" dirty="0"/>
              <a:t>i</a:t>
            </a:r>
            <a:r>
              <a:rPr lang="ru-RU" sz="3000" dirty="0"/>
              <a:t>м</a:t>
            </a:r>
            <a:r>
              <a:rPr lang="en-GB" sz="3000" dirty="0"/>
              <a:t>i </a:t>
            </a:r>
            <a:r>
              <a:rPr lang="ru-RU" sz="3000" dirty="0" err="1"/>
              <a:t>түгелдей</a:t>
            </a:r>
            <a:r>
              <a:rPr lang="ru-RU" sz="3000" dirty="0"/>
              <a:t> </a:t>
            </a:r>
            <a:r>
              <a:rPr lang="ru-RU" sz="3000" dirty="0" err="1"/>
              <a:t>дерл</a:t>
            </a:r>
            <a:r>
              <a:rPr lang="en-GB" sz="3000" dirty="0"/>
              <a:t>i</a:t>
            </a:r>
            <a:r>
              <a:rPr lang="ru-RU" sz="3000" dirty="0"/>
              <a:t>к </a:t>
            </a:r>
            <a:r>
              <a:rPr lang="ru-RU" sz="3000" dirty="0" err="1"/>
              <a:t>өлкеден</a:t>
            </a:r>
            <a:r>
              <a:rPr lang="ru-RU" sz="3000" dirty="0"/>
              <a:t> тыс </a:t>
            </a:r>
            <a:r>
              <a:rPr lang="ru-RU" sz="3000" dirty="0" err="1"/>
              <a:t>жерлерге</a:t>
            </a:r>
            <a:r>
              <a:rPr lang="ru-RU" sz="3000" dirty="0"/>
              <a:t> әкет</a:t>
            </a:r>
            <a:r>
              <a:rPr lang="en-GB" sz="3000" dirty="0"/>
              <a:t>i</a:t>
            </a:r>
            <a:r>
              <a:rPr lang="ru-RU" sz="3000" dirty="0" err="1"/>
              <a:t>лд</a:t>
            </a:r>
            <a:r>
              <a:rPr lang="en-GB" sz="3000" dirty="0"/>
              <a:t>i , </a:t>
            </a:r>
            <a:r>
              <a:rPr lang="ru-RU" sz="3000" dirty="0"/>
              <a:t>ал </a:t>
            </a:r>
            <a:r>
              <a:rPr lang="ru-RU" sz="3000" dirty="0" err="1"/>
              <a:t>пайда</a:t>
            </a:r>
            <a:r>
              <a:rPr lang="ru-RU" sz="3000" dirty="0"/>
              <a:t> </a:t>
            </a:r>
            <a:r>
              <a:rPr lang="en-GB" sz="3000" dirty="0"/>
              <a:t>XX </a:t>
            </a:r>
            <a:r>
              <a:rPr lang="ru-RU" sz="3000" dirty="0" err="1"/>
              <a:t>ғасырдың</a:t>
            </a:r>
            <a:r>
              <a:rPr lang="ru-RU" sz="3000" dirty="0"/>
              <a:t> </a:t>
            </a:r>
            <a:r>
              <a:rPr lang="ru-RU" sz="3000" dirty="0" err="1"/>
              <a:t>басынан</a:t>
            </a:r>
            <a:r>
              <a:rPr lang="ru-RU" sz="3000" dirty="0"/>
              <a:t> </a:t>
            </a:r>
            <a:r>
              <a:rPr lang="ru-RU" sz="3000" dirty="0" err="1"/>
              <a:t>бастап</a:t>
            </a:r>
            <a:r>
              <a:rPr lang="ru-RU" sz="3000" dirty="0"/>
              <a:t> </a:t>
            </a:r>
            <a:r>
              <a:rPr lang="ru-RU" sz="3000" dirty="0" err="1"/>
              <a:t>шетелге</a:t>
            </a:r>
            <a:r>
              <a:rPr lang="ru-RU" sz="3000" dirty="0"/>
              <a:t> кет</a:t>
            </a:r>
            <a:r>
              <a:rPr lang="en-GB" sz="3000" dirty="0"/>
              <a:t>i</a:t>
            </a:r>
            <a:r>
              <a:rPr lang="ru-RU" sz="3000" dirty="0"/>
              <a:t>п </a:t>
            </a:r>
            <a:r>
              <a:rPr lang="ru-RU" sz="3000" dirty="0" err="1"/>
              <a:t>жатты</a:t>
            </a:r>
            <a:r>
              <a:rPr lang="ru-RU" sz="3000" dirty="0"/>
              <a:t> . </a:t>
            </a:r>
            <a:endParaRPr lang="kk-KZ" sz="3000" dirty="0"/>
          </a:p>
          <a:p>
            <a:r>
              <a:rPr lang="ru-RU" sz="3000" dirty="0" err="1"/>
              <a:t>Осының</a:t>
            </a:r>
            <a:r>
              <a:rPr lang="ru-RU" sz="3000" dirty="0"/>
              <a:t> </a:t>
            </a:r>
            <a:r>
              <a:rPr lang="ru-RU" sz="3000" dirty="0" err="1"/>
              <a:t>бәрі</a:t>
            </a:r>
            <a:r>
              <a:rPr lang="ru-RU" sz="3000" dirty="0"/>
              <a:t> </a:t>
            </a:r>
            <a:r>
              <a:rPr lang="ru-RU" sz="3000" dirty="0" err="1"/>
              <a:t>кен</a:t>
            </a:r>
            <a:r>
              <a:rPr lang="ru-RU" sz="3000" dirty="0"/>
              <a:t> </a:t>
            </a:r>
            <a:r>
              <a:rPr lang="ru-RU" sz="3000" dirty="0" err="1"/>
              <a:t>өнеркәсібінің</a:t>
            </a:r>
            <a:r>
              <a:rPr lang="ru-RU" sz="3000" dirty="0"/>
              <a:t> </a:t>
            </a:r>
            <a:r>
              <a:rPr lang="ru-RU" sz="3000" dirty="0" err="1"/>
              <a:t>Қазақстанның</a:t>
            </a:r>
            <a:r>
              <a:rPr lang="ru-RU" sz="3000" dirty="0"/>
              <a:t> </a:t>
            </a:r>
            <a:r>
              <a:rPr lang="ru-RU" sz="3000" dirty="0" err="1"/>
              <a:t>әлеуметтік</a:t>
            </a:r>
            <a:r>
              <a:rPr lang="ru-RU" sz="3000" dirty="0"/>
              <a:t> - </a:t>
            </a:r>
            <a:r>
              <a:rPr lang="ru-RU" sz="3000" dirty="0" err="1"/>
              <a:t>экономикалык</a:t>
            </a:r>
            <a:r>
              <a:rPr lang="ru-RU" sz="3000" dirty="0"/>
              <a:t> </a:t>
            </a:r>
            <a:r>
              <a:rPr lang="ru-RU" sz="3000" dirty="0" err="1"/>
              <a:t>өсуіне</a:t>
            </a:r>
            <a:r>
              <a:rPr lang="ru-RU" sz="3000" dirty="0"/>
              <a:t> </a:t>
            </a:r>
            <a:r>
              <a:rPr lang="ru-RU" sz="3000" dirty="0" err="1"/>
              <a:t>ықпалын</a:t>
            </a:r>
            <a:r>
              <a:rPr lang="ru-RU" sz="3000" dirty="0"/>
              <a:t> күрт кем</a:t>
            </a:r>
            <a:r>
              <a:rPr lang="en-GB" sz="3000" dirty="0"/>
              <a:t>i</a:t>
            </a:r>
            <a:r>
              <a:rPr lang="ru-RU" sz="3000" dirty="0"/>
              <a:t>тт</a:t>
            </a:r>
            <a:r>
              <a:rPr lang="en-GB" sz="3000" dirty="0"/>
              <a:t>i .</a:t>
            </a:r>
            <a:endParaRPr lang="x-none" sz="3000" dirty="0"/>
          </a:p>
        </p:txBody>
      </p:sp>
      <p:sp>
        <p:nvSpPr>
          <p:cNvPr id="4" name="Разобрать по копиям 3">
            <a:extLst>
              <a:ext uri="{FF2B5EF4-FFF2-40B4-BE49-F238E27FC236}">
                <a16:creationId xmlns="" xmlns:a16="http://schemas.microsoft.com/office/drawing/2014/main" id="{7BDB957D-F062-434C-817B-6573B421E4FB}"/>
              </a:ext>
            </a:extLst>
          </p:cNvPr>
          <p:cNvSpPr/>
          <p:nvPr/>
        </p:nvSpPr>
        <p:spPr>
          <a:xfrm flipV="1">
            <a:off x="11399025" y="5078759"/>
            <a:ext cx="757666" cy="151533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A319F2-11D0-7D42-95BE-E85060F8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3279078"/>
            <a:ext cx="9601200" cy="1485900"/>
          </a:xfrm>
        </p:spPr>
        <p:txBody>
          <a:bodyPr/>
          <a:lstStyle/>
          <a:p>
            <a:endParaRPr lang="x-none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A425F10-84A9-484F-9473-6B8DF1580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51" y="495610"/>
            <a:ext cx="10190976" cy="5823413"/>
          </a:xfrm>
        </p:spPr>
      </p:pic>
    </p:spTree>
    <p:extLst>
      <p:ext uri="{BB962C8B-B14F-4D97-AF65-F5344CB8AC3E}">
        <p14:creationId xmlns:p14="http://schemas.microsoft.com/office/powerpoint/2010/main" val="317508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E46F7F-9CB8-4C4F-B803-170D6110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56" y="-3805663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B6E131-EA0E-AC44-AA47-D6B160F2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29268"/>
            <a:ext cx="10182303" cy="4938132"/>
          </a:xfrm>
        </p:spPr>
        <p:txBody>
          <a:bodyPr>
            <a:normAutofit/>
          </a:bodyPr>
          <a:lstStyle/>
          <a:p>
            <a:r>
              <a:rPr lang="ru-RU" sz="2700" b="0" i="0" dirty="0" err="1">
                <a:effectLst/>
                <a:latin typeface=".SFUI-Regular"/>
              </a:rPr>
              <a:t>Сонымен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қатар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Ембінің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мұнай</a:t>
            </a:r>
            <a:r>
              <a:rPr lang="ru-RU" sz="2700" b="0" i="0" dirty="0">
                <a:effectLst/>
                <a:latin typeface=".SFUI-Regular"/>
              </a:rPr>
              <a:t> кәс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 err="1">
                <a:effectLst/>
                <a:latin typeface=".SFUI-Regular"/>
              </a:rPr>
              <a:t>порындарында</a:t>
            </a:r>
            <a:r>
              <a:rPr lang="ru-RU" sz="2700" b="0" i="0" dirty="0">
                <a:effectLst/>
                <a:latin typeface=".SFUI-Regular"/>
              </a:rPr>
              <a:t> 12 </a:t>
            </a:r>
            <a:r>
              <a:rPr lang="ru-RU" sz="2700" b="0" i="0" dirty="0" err="1">
                <a:effectLst/>
                <a:latin typeface=".SFUI-Regular"/>
              </a:rPr>
              <a:t>сағатқа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дей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 , алтын </a:t>
            </a:r>
            <a:r>
              <a:rPr lang="ru-RU" sz="2700" b="0" i="0" dirty="0" err="1">
                <a:effectLst/>
                <a:latin typeface=".SFUI-Regular"/>
              </a:rPr>
              <a:t>енд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р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лет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 </a:t>
            </a:r>
            <a:r>
              <a:rPr lang="ru-RU" sz="2700" b="0" i="0" dirty="0" err="1">
                <a:effectLst/>
                <a:latin typeface=".SFUI-Regular"/>
              </a:rPr>
              <a:t>кен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орындарда</a:t>
            </a:r>
            <a:r>
              <a:rPr lang="ru-RU" sz="2700" b="0" i="0" dirty="0">
                <a:effectLst/>
                <a:latin typeface=".SFUI-Regular"/>
              </a:rPr>
              <a:t> 10-12 </a:t>
            </a:r>
            <a:r>
              <a:rPr lang="ru-RU" sz="2700" b="0" i="0" dirty="0" err="1">
                <a:effectLst/>
                <a:latin typeface=".SFUI-Regular"/>
              </a:rPr>
              <a:t>сағат</a:t>
            </a:r>
            <a:r>
              <a:rPr lang="ru-RU" sz="2700" b="0" i="0" dirty="0">
                <a:effectLst/>
                <a:latin typeface=".SFUI-Regular"/>
              </a:rPr>
              <a:t> , тұз </a:t>
            </a:r>
            <a:r>
              <a:rPr lang="ru-RU" sz="2700" b="0" i="0" dirty="0" err="1">
                <a:effectLst/>
                <a:latin typeface=".SFUI-Regular"/>
              </a:rPr>
              <a:t>енд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р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лет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 кәс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 err="1">
                <a:effectLst/>
                <a:latin typeface=".SFUI-Regular"/>
              </a:rPr>
              <a:t>пш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л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 err="1">
                <a:effectLst/>
                <a:latin typeface=".SFUI-Regular"/>
              </a:rPr>
              <a:t>ктерде</a:t>
            </a:r>
            <a:r>
              <a:rPr lang="ru-RU" sz="2700" b="0" i="0" dirty="0">
                <a:effectLst/>
                <a:latin typeface=".SFUI-Regular"/>
              </a:rPr>
              <a:t> 14-16 </a:t>
            </a:r>
            <a:r>
              <a:rPr lang="ru-RU" sz="2700" b="0" i="0" dirty="0" err="1">
                <a:effectLst/>
                <a:latin typeface=".SFUI-Regular"/>
              </a:rPr>
              <a:t>сағатқа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дейін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созылды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endParaRPr lang="kk-KZ" sz="2700" b="0" i="0" dirty="0">
              <a:effectLst/>
              <a:latin typeface=".SFUI-Regular"/>
            </a:endParaRPr>
          </a:p>
          <a:p>
            <a:r>
              <a:rPr lang="ru-RU" sz="2700" b="0" i="0" dirty="0">
                <a:effectLst/>
                <a:latin typeface=".SFUI-Regular"/>
              </a:rPr>
              <a:t>. М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не , </a:t>
            </a:r>
            <a:r>
              <a:rPr lang="ru-RU" sz="2700" b="0" i="0" dirty="0" err="1">
                <a:effectLst/>
                <a:latin typeface=".SFUI-Regular"/>
              </a:rPr>
              <a:t>осындай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әлеуметт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к теңс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 err="1">
                <a:effectLst/>
                <a:latin typeface=".SFUI-Regular"/>
              </a:rPr>
              <a:t>зд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 err="1">
                <a:effectLst/>
                <a:latin typeface=".SFUI-Regular"/>
              </a:rPr>
              <a:t>ктерд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ң </a:t>
            </a:r>
            <a:r>
              <a:rPr lang="ru-RU" sz="2700" b="0" i="0" dirty="0" err="1">
                <a:effectLst/>
                <a:latin typeface=".SFUI-Regular"/>
              </a:rPr>
              <a:t>басымдылығын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керген</a:t>
            </a:r>
            <a:r>
              <a:rPr lang="ru-RU" sz="2700" b="0" i="0" dirty="0">
                <a:effectLst/>
                <a:latin typeface=".SFUI-Regular"/>
              </a:rPr>
              <a:t> және кәс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п </a:t>
            </a:r>
            <a:r>
              <a:rPr lang="ru-RU" sz="2700" b="0" i="0" dirty="0" err="1">
                <a:effectLst/>
                <a:latin typeface=".SFUI-Regular"/>
              </a:rPr>
              <a:t>иелер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ң </a:t>
            </a:r>
            <a:r>
              <a:rPr lang="ru-RU" sz="2700" b="0" i="0" dirty="0" err="1">
                <a:effectLst/>
                <a:latin typeface=".SFUI-Regular"/>
              </a:rPr>
              <a:t>өздеріне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алалаушылық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жасап</a:t>
            </a:r>
            <a:r>
              <a:rPr lang="ru-RU" sz="2700" b="0" i="0" dirty="0">
                <a:effectLst/>
                <a:latin typeface=".SFUI-Regular"/>
              </a:rPr>
              <a:t> , </a:t>
            </a:r>
            <a:r>
              <a:rPr lang="ru-RU" sz="2700" b="0" i="0" dirty="0" err="1">
                <a:effectLst/>
                <a:latin typeface=".SFUI-Regular"/>
              </a:rPr>
              <a:t>құқықтарынан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айыру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шараларын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басынан</a:t>
            </a:r>
            <a:r>
              <a:rPr lang="ru-RU" sz="2700" b="0" i="0" dirty="0">
                <a:effectLst/>
                <a:latin typeface=".SFUI-Regular"/>
              </a:rPr>
              <a:t> өтк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 err="1">
                <a:effectLst/>
                <a:latin typeface=".SFUI-Regular"/>
              </a:rPr>
              <a:t>зген</a:t>
            </a:r>
            <a:r>
              <a:rPr lang="ru-RU" sz="2700" b="0" i="0" dirty="0">
                <a:effectLst/>
                <a:latin typeface=".SFUI-Regular"/>
              </a:rPr>
              <a:t> қазақ </a:t>
            </a:r>
            <a:r>
              <a:rPr lang="ru-RU" sz="2700" b="0" i="0" dirty="0" err="1">
                <a:effectLst/>
                <a:latin typeface=".SFUI-Regular"/>
              </a:rPr>
              <a:t>жұмысшылары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ерекше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ауыр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жағдайда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болды</a:t>
            </a:r>
            <a:r>
              <a:rPr lang="ru-RU" sz="2700" b="0" i="0" dirty="0">
                <a:effectLst/>
                <a:latin typeface=".SFUI-Regular"/>
              </a:rPr>
              <a:t> . </a:t>
            </a:r>
            <a:endParaRPr lang="kk-KZ" sz="2700" b="0" i="0" dirty="0">
              <a:effectLst/>
              <a:latin typeface=".SFUI-Regular"/>
            </a:endParaRPr>
          </a:p>
          <a:p>
            <a:r>
              <a:rPr lang="ru-RU" sz="2700" b="0" i="0" dirty="0" err="1">
                <a:effectLst/>
                <a:latin typeface=".SFUI-Regular"/>
              </a:rPr>
              <a:t>Осының</a:t>
            </a:r>
            <a:r>
              <a:rPr lang="ru-RU" sz="2700" b="0" i="0" dirty="0">
                <a:effectLst/>
                <a:latin typeface=".SFUI-Regular"/>
              </a:rPr>
              <a:t> бәр</a:t>
            </a:r>
            <a:r>
              <a:rPr lang="en-GB" sz="2700" b="0" i="0" dirty="0">
                <a:effectLst/>
                <a:latin typeface=".SFUI-Regular"/>
              </a:rPr>
              <a:t>i </a:t>
            </a:r>
            <a:r>
              <a:rPr lang="ru-RU" sz="2700" b="0" i="0" dirty="0" err="1">
                <a:effectLst/>
                <a:latin typeface=".SFUI-Regular"/>
              </a:rPr>
              <a:t>күрделен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п </a:t>
            </a:r>
            <a:r>
              <a:rPr lang="ru-RU" sz="2700" b="0" i="0" dirty="0" err="1">
                <a:effectLst/>
                <a:latin typeface=".SFUI-Regular"/>
              </a:rPr>
              <a:t>кел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п , казак </a:t>
            </a:r>
            <a:r>
              <a:rPr lang="ru-RU" sz="2700" b="0" i="0" dirty="0" err="1">
                <a:effectLst/>
                <a:latin typeface=".SFUI-Regular"/>
              </a:rPr>
              <a:t>жұмысшыларын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өздер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ң </a:t>
            </a:r>
            <a:r>
              <a:rPr lang="ru-RU" sz="2700" b="0" i="0" dirty="0" err="1">
                <a:effectLst/>
                <a:latin typeface=".SFUI-Regular"/>
              </a:rPr>
              <a:t>әлеуметт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к </a:t>
            </a:r>
            <a:r>
              <a:rPr lang="ru-RU" sz="2700" b="0" i="0" dirty="0" err="1">
                <a:effectLst/>
                <a:latin typeface=".SFUI-Regular"/>
              </a:rPr>
              <a:t>қоғамдық</a:t>
            </a:r>
            <a:r>
              <a:rPr lang="ru-RU" sz="2700" b="0" i="0" dirty="0">
                <a:effectLst/>
                <a:latin typeface=".SFUI-Regular"/>
              </a:rPr>
              <a:t> - </a:t>
            </a:r>
            <a:r>
              <a:rPr lang="ru-RU" sz="2700" b="0" i="0" dirty="0" err="1">
                <a:effectLst/>
                <a:latin typeface=".SFUI-Regular"/>
              </a:rPr>
              <a:t>саяси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экономикалык</a:t>
            </a:r>
            <a:r>
              <a:rPr lang="ru-RU" sz="2700" b="0" i="0" dirty="0">
                <a:effectLst/>
                <a:latin typeface=".SFUI-Regular"/>
              </a:rPr>
              <a:t> және </a:t>
            </a:r>
            <a:r>
              <a:rPr lang="ru-RU" sz="2700" b="0" i="0" dirty="0" err="1">
                <a:effectLst/>
                <a:latin typeface=".SFUI-Regular"/>
              </a:rPr>
              <a:t>жағдайларын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жақсарту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мақсатындағы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күреске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итермеледі</a:t>
            </a:r>
            <a:r>
              <a:rPr lang="ru-RU" sz="2700" b="0" i="0" dirty="0">
                <a:effectLst/>
                <a:latin typeface=".SFUI-Regular"/>
              </a:rPr>
              <a:t> .</a:t>
            </a:r>
            <a:endParaRPr lang="ru-RU" sz="2700" dirty="0">
              <a:effectLst/>
              <a:latin typeface=".AppleSystemUIFont"/>
            </a:endParaRPr>
          </a:p>
        </p:txBody>
      </p:sp>
      <p:sp>
        <p:nvSpPr>
          <p:cNvPr id="5" name="Куб 4">
            <a:extLst>
              <a:ext uri="{FF2B5EF4-FFF2-40B4-BE49-F238E27FC236}">
                <a16:creationId xmlns="" xmlns:a16="http://schemas.microsoft.com/office/drawing/2014/main" id="{FBD4EFCB-5293-D34B-B217-963A14B8EBD1}"/>
              </a:ext>
            </a:extLst>
          </p:cNvPr>
          <p:cNvSpPr/>
          <p:nvPr/>
        </p:nvSpPr>
        <p:spPr>
          <a:xfrm>
            <a:off x="10439995" y="5263363"/>
            <a:ext cx="1330737" cy="13307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196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04B5F-B71A-AE43-8445-5797B549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283" y="-3217126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8A0664-0B3D-F541-90F2-A6A90380C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50488"/>
            <a:ext cx="10306205" cy="5854390"/>
          </a:xfrm>
        </p:spPr>
        <p:txBody>
          <a:bodyPr>
            <a:normAutofit/>
          </a:bodyPr>
          <a:lstStyle/>
          <a:p>
            <a:r>
              <a:rPr lang="ru-RU" b="0" i="0" dirty="0" err="1">
                <a:effectLst/>
                <a:latin typeface=".SFUI-Regular"/>
              </a:rPr>
              <a:t>Жалпы</a:t>
            </a:r>
            <a:r>
              <a:rPr lang="ru-RU" b="0" i="0" dirty="0">
                <a:effectLst/>
                <a:latin typeface=".SFUI-Regular"/>
              </a:rPr>
              <a:t> Қазақстан </a:t>
            </a:r>
            <a:r>
              <a:rPr lang="ru-RU" b="0" i="0" dirty="0" err="1">
                <a:effectLst/>
                <a:latin typeface=".SFUI-Regular"/>
              </a:rPr>
              <a:t>еңбекш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лер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н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ң </a:t>
            </a:r>
            <a:r>
              <a:rPr lang="ru-RU" b="0" i="0" dirty="0" err="1">
                <a:effectLst/>
                <a:latin typeface=".SFUI-Regular"/>
              </a:rPr>
              <a:t>саяси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оянуына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өлкедег</a:t>
            </a:r>
            <a:r>
              <a:rPr lang="en-GB" b="0" i="0" dirty="0">
                <a:effectLst/>
                <a:latin typeface=".SFUI-Regular"/>
              </a:rPr>
              <a:t>i </a:t>
            </a:r>
            <a:r>
              <a:rPr lang="ru-RU" b="0" i="0" dirty="0" err="1">
                <a:effectLst/>
                <a:latin typeface=".SFUI-Regular"/>
              </a:rPr>
              <a:t>отаршылдық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езгіге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әлеуметт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к теңс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зд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к </a:t>
            </a:r>
            <a:r>
              <a:rPr lang="ru-RU" b="0" i="0" dirty="0" err="1">
                <a:effectLst/>
                <a:latin typeface=".SFUI-Regular"/>
              </a:rPr>
              <a:t>пен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канаудың</a:t>
            </a:r>
            <a:r>
              <a:rPr lang="ru-RU" b="0" i="0" dirty="0">
                <a:effectLst/>
                <a:latin typeface=".SFUI-Regular"/>
              </a:rPr>
              <a:t> басқа да </a:t>
            </a:r>
            <a:r>
              <a:rPr lang="ru-RU" b="0" i="0" dirty="0" err="1">
                <a:effectLst/>
                <a:latin typeface=".SFUI-Regular"/>
              </a:rPr>
              <a:t>турлер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не </a:t>
            </a:r>
            <a:r>
              <a:rPr lang="ru-RU" b="0" i="0" dirty="0" err="1">
                <a:effectLst/>
                <a:latin typeface=".SFUI-Regular"/>
              </a:rPr>
              <a:t>қарсы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ұлт</a:t>
            </a:r>
            <a:r>
              <a:rPr lang="ru-RU" b="0" i="0" dirty="0">
                <a:effectLst/>
                <a:latin typeface=".SFUI-Regular"/>
              </a:rPr>
              <a:t> - </a:t>
            </a:r>
            <a:r>
              <a:rPr lang="ru-RU" b="0" i="0" dirty="0" err="1">
                <a:effectLst/>
                <a:latin typeface=".SFUI-Regular"/>
              </a:rPr>
              <a:t>азаттық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жұмысшылар</a:t>
            </a:r>
            <a:r>
              <a:rPr lang="ru-RU" b="0" i="0" dirty="0">
                <a:effectLst/>
                <a:latin typeface=".SFUI-Regular"/>
              </a:rPr>
              <a:t> мен </a:t>
            </a:r>
            <a:r>
              <a:rPr lang="ru-RU" b="0" i="0" dirty="0" err="1">
                <a:effectLst/>
                <a:latin typeface=".SFUI-Regular"/>
              </a:rPr>
              <a:t>шаруалардың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бостандығы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жолындағы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қозғалыстардың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ерекше</a:t>
            </a:r>
            <a:r>
              <a:rPr lang="ru-RU" b="0" i="0" dirty="0">
                <a:effectLst/>
                <a:latin typeface=".SFUI-Regular"/>
              </a:rPr>
              <a:t> серп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н </a:t>
            </a:r>
            <a:r>
              <a:rPr lang="ru-RU" b="0" i="0" dirty="0" err="1">
                <a:effectLst/>
                <a:latin typeface=".SFUI-Regular"/>
              </a:rPr>
              <a:t>алуына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әрине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патшалық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Ресейдег</a:t>
            </a:r>
            <a:r>
              <a:rPr lang="en-GB" b="0" i="0" dirty="0">
                <a:effectLst/>
                <a:latin typeface=".SFUI-Regular"/>
              </a:rPr>
              <a:t>i 1905-07 </a:t>
            </a:r>
            <a:r>
              <a:rPr lang="ru-RU" b="0" i="0" dirty="0" err="1">
                <a:effectLst/>
                <a:latin typeface=".SFUI-Regular"/>
              </a:rPr>
              <a:t>жылдарда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өткен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тұңғыш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буржуазиялық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Демократиялық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революцияның</a:t>
            </a:r>
            <a:r>
              <a:rPr lang="ru-RU" b="0" i="0" dirty="0">
                <a:effectLst/>
                <a:latin typeface=".SFUI-Regular"/>
              </a:rPr>
              <a:t> ықпалы зор </a:t>
            </a:r>
            <a:r>
              <a:rPr lang="ru-RU" b="0" i="0" dirty="0" err="1">
                <a:effectLst/>
                <a:latin typeface=".SFUI-Regular"/>
              </a:rPr>
              <a:t>болды</a:t>
            </a:r>
            <a:r>
              <a:rPr lang="ru-RU" b="0" i="0" dirty="0">
                <a:effectLst/>
                <a:latin typeface=".SFUI-Regular"/>
              </a:rPr>
              <a:t> . </a:t>
            </a:r>
            <a:endParaRPr lang="ru-RU" dirty="0">
              <a:effectLst/>
              <a:latin typeface=".AppleSystemUIFont"/>
            </a:endParaRPr>
          </a:p>
          <a:p>
            <a:r>
              <a:rPr lang="ru-RU" dirty="0">
                <a:effectLst/>
                <a:latin typeface=".AppleSystemUIFont"/>
              </a:rPr>
              <a:t/>
            </a:r>
            <a:br>
              <a:rPr lang="ru-RU" dirty="0">
                <a:effectLst/>
                <a:latin typeface=".AppleSystemUIFont"/>
              </a:rPr>
            </a:br>
            <a:r>
              <a:rPr lang="ru-RU" b="0" i="0" dirty="0">
                <a:effectLst/>
                <a:latin typeface=".SFUI-Regular"/>
              </a:rPr>
              <a:t>Б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р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нш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ден , </a:t>
            </a:r>
            <a:r>
              <a:rPr lang="ru-RU" b="0" i="0" dirty="0" err="1">
                <a:effectLst/>
                <a:latin typeface=".SFUI-Regular"/>
              </a:rPr>
              <a:t>өлкен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ң </a:t>
            </a:r>
            <a:r>
              <a:rPr lang="ru-RU" b="0" i="0" dirty="0" err="1">
                <a:effectLst/>
                <a:latin typeface=".SFUI-Regular"/>
              </a:rPr>
              <a:t>экономикалық</a:t>
            </a:r>
            <a:r>
              <a:rPr lang="ru-RU" b="0" i="0" dirty="0">
                <a:effectLst/>
                <a:latin typeface=".SFUI-Regular"/>
              </a:rPr>
              <a:t> және </a:t>
            </a:r>
            <a:r>
              <a:rPr lang="ru-RU" b="0" i="0" dirty="0" err="1">
                <a:effectLst/>
                <a:latin typeface=".SFUI-Regular"/>
              </a:rPr>
              <a:t>саяси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дамуы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дәрежес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н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ң </a:t>
            </a:r>
            <a:r>
              <a:rPr lang="ru-RU" b="0" i="0" dirty="0" err="1">
                <a:effectLst/>
                <a:latin typeface=".SFUI-Regular"/>
              </a:rPr>
              <a:t>салдарынан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жұмысшы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қозғалысы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ер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стед</a:t>
            </a:r>
            <a:r>
              <a:rPr lang="en-GB" b="0" i="0" dirty="0">
                <a:effectLst/>
                <a:latin typeface=".SFUI-Regular"/>
              </a:rPr>
              <a:t>i . 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/>
            </a:r>
            <a:br>
              <a:rPr lang="en-GB" dirty="0">
                <a:effectLst/>
                <a:latin typeface=".AppleSystemUIFont"/>
              </a:rPr>
            </a:br>
            <a:r>
              <a:rPr lang="ru-RU" b="0" i="0" dirty="0">
                <a:effectLst/>
                <a:latin typeface=".SFUI-Regular"/>
              </a:rPr>
              <a:t>Ек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нш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ден , оған </a:t>
            </a:r>
            <a:r>
              <a:rPr lang="ru-RU" b="0" i="0" dirty="0" err="1">
                <a:effectLst/>
                <a:latin typeface=".SFUI-Regular"/>
              </a:rPr>
              <a:t>өнеркәсіп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пен</a:t>
            </a:r>
            <a:r>
              <a:rPr lang="ru-RU" b="0" i="0" dirty="0">
                <a:effectLst/>
                <a:latin typeface=".SFUI-Regular"/>
              </a:rPr>
              <a:t> қала </a:t>
            </a:r>
            <a:r>
              <a:rPr lang="ru-RU" b="0" i="0" dirty="0" err="1">
                <a:effectLst/>
                <a:latin typeface=".SFUI-Regular"/>
              </a:rPr>
              <a:t>жұмысшылары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катысты</a:t>
            </a:r>
            <a:r>
              <a:rPr lang="ru-RU" b="0" i="0" dirty="0">
                <a:effectLst/>
                <a:latin typeface=".SFUI-Regular"/>
              </a:rPr>
              <a:t> . </a:t>
            </a:r>
            <a:endParaRPr lang="ru-RU" dirty="0">
              <a:effectLst/>
              <a:latin typeface=".AppleSystemUIFont"/>
            </a:endParaRPr>
          </a:p>
          <a:p>
            <a:r>
              <a:rPr lang="ru-RU" dirty="0">
                <a:effectLst/>
                <a:latin typeface=".AppleSystemUIFont"/>
              </a:rPr>
              <a:t/>
            </a:r>
            <a:br>
              <a:rPr lang="ru-RU" dirty="0">
                <a:effectLst/>
                <a:latin typeface=".AppleSystemUIFont"/>
              </a:rPr>
            </a:br>
            <a:r>
              <a:rPr lang="ru-RU" b="0" i="0" dirty="0">
                <a:effectLst/>
                <a:latin typeface=".SFUI-Regular"/>
              </a:rPr>
              <a:t>Үш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нш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ден , </a:t>
            </a:r>
            <a:r>
              <a:rPr lang="ru-RU" b="0" i="0" dirty="0" err="1">
                <a:effectLst/>
                <a:latin typeface=".SFUI-Regular"/>
              </a:rPr>
              <a:t>аграрлық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қозғалыстар</a:t>
            </a:r>
            <a:r>
              <a:rPr lang="ru-RU" b="0" i="0" dirty="0">
                <a:effectLst/>
                <a:latin typeface=".SFUI-Regular"/>
              </a:rPr>
              <a:t> , нег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з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нен</a:t>
            </a:r>
            <a:r>
              <a:rPr lang="ru-RU" b="0" i="0" dirty="0">
                <a:effectLst/>
                <a:latin typeface=".SFUI-Regular"/>
              </a:rPr>
              <a:t> , казак </a:t>
            </a:r>
            <a:r>
              <a:rPr lang="ru-RU" b="0" i="0" dirty="0" err="1">
                <a:effectLst/>
                <a:latin typeface=".SFUI-Regular"/>
              </a:rPr>
              <a:t>ауылд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ының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коныс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аударған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еревнялардың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еңбеккерлер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топтарының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іс</a:t>
            </a:r>
            <a:r>
              <a:rPr lang="ru-RU" b="0" i="0" dirty="0">
                <a:effectLst/>
                <a:latin typeface=".SFUI-Regular"/>
              </a:rPr>
              <a:t> - </a:t>
            </a:r>
            <a:r>
              <a:rPr lang="ru-RU" b="0" i="0" dirty="0" err="1">
                <a:effectLst/>
                <a:latin typeface=".SFUI-Regular"/>
              </a:rPr>
              <a:t>әрекеттерінен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көрінді</a:t>
            </a:r>
            <a:r>
              <a:rPr lang="ru-RU" b="0" i="0" dirty="0">
                <a:effectLst/>
                <a:latin typeface=".SFUI-Regular"/>
              </a:rPr>
              <a:t> . </a:t>
            </a:r>
            <a:endParaRPr lang="kk-KZ" b="0" i="0" dirty="0">
              <a:latin typeface=".AppleSystemUIFont"/>
            </a:endParaRPr>
          </a:p>
          <a:p>
            <a:endParaRPr lang="ru-RU" dirty="0">
              <a:effectLst/>
              <a:latin typeface=".AppleSystemUIFont"/>
            </a:endParaRPr>
          </a:p>
          <a:p>
            <a:r>
              <a:rPr lang="ru-RU" b="0" i="0" dirty="0" err="1">
                <a:effectLst/>
                <a:latin typeface=".SFUI-Regular"/>
              </a:rPr>
              <a:t>Төртіншіден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ұлт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зиялылары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қоғамдық</a:t>
            </a:r>
            <a:r>
              <a:rPr lang="ru-RU" b="0" i="0" dirty="0">
                <a:effectLst/>
                <a:latin typeface=".SFUI-Regular"/>
              </a:rPr>
              <a:t> - </a:t>
            </a:r>
            <a:r>
              <a:rPr lang="ru-RU" b="0" i="0" dirty="0" err="1">
                <a:effectLst/>
                <a:latin typeface=".SFUI-Regular"/>
              </a:rPr>
              <a:t>саяси</a:t>
            </a:r>
            <a:r>
              <a:rPr lang="ru-RU" b="0" i="0" dirty="0">
                <a:effectLst/>
                <a:latin typeface=".SFUI-Regular"/>
              </a:rPr>
              <a:t> жұмысқа </a:t>
            </a:r>
            <a:r>
              <a:rPr lang="ru-RU" b="0" i="0" dirty="0" err="1">
                <a:effectLst/>
                <a:latin typeface=".SFUI-Regular"/>
              </a:rPr>
              <a:t>белсене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араласып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ұлт</a:t>
            </a:r>
            <a:r>
              <a:rPr lang="ru-RU" b="0" i="0" dirty="0">
                <a:effectLst/>
                <a:latin typeface=".SFUI-Regular"/>
              </a:rPr>
              <a:t> - </a:t>
            </a:r>
            <a:r>
              <a:rPr lang="ru-RU" b="0" i="0" dirty="0" err="1">
                <a:effectLst/>
                <a:latin typeface=".SFUI-Regular"/>
              </a:rPr>
              <a:t>азаттық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қозғалысты</a:t>
            </a:r>
            <a:r>
              <a:rPr lang="ru-RU" b="0" i="0" dirty="0">
                <a:effectLst/>
                <a:latin typeface=".SFUI-Regular"/>
              </a:rPr>
              <a:t> жаңа </a:t>
            </a:r>
            <a:r>
              <a:rPr lang="ru-RU" b="0" i="0" dirty="0" err="1">
                <a:effectLst/>
                <a:latin typeface=".SFUI-Regular"/>
              </a:rPr>
              <a:t>сатыға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көтерді</a:t>
            </a:r>
            <a:r>
              <a:rPr lang="ru-RU" b="0" i="0" dirty="0">
                <a:effectLst/>
                <a:latin typeface=".SFUI-Regular"/>
              </a:rPr>
              <a:t> .</a:t>
            </a:r>
            <a:endParaRPr lang="ru-RU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75926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6E1C98-2FA3-7643-A736-71EC6BE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429" y="-3619810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6A3494-BA33-7348-9139-8898F820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43415"/>
            <a:ext cx="10027424" cy="5513658"/>
          </a:xfrm>
        </p:spPr>
        <p:txBody>
          <a:bodyPr>
            <a:normAutofit/>
          </a:bodyPr>
          <a:lstStyle/>
          <a:p>
            <a:r>
              <a:rPr lang="ru-RU" sz="2700" b="0" i="0" dirty="0" err="1">
                <a:effectLst/>
                <a:latin typeface=".SFUI-Regular"/>
              </a:rPr>
              <a:t>Сейт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п , 1905-1907 </a:t>
            </a:r>
            <a:r>
              <a:rPr lang="ru-RU" sz="2700" b="0" i="0" dirty="0" err="1">
                <a:effectLst/>
                <a:latin typeface=".SFUI-Regular"/>
              </a:rPr>
              <a:t>жылдарда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өткен</a:t>
            </a:r>
            <a:r>
              <a:rPr lang="ru-RU" sz="2700" b="0" i="0" dirty="0">
                <a:effectLst/>
                <a:latin typeface=".SFUI-Regular"/>
              </a:rPr>
              <a:t> Қазақстандағы </a:t>
            </a:r>
            <a:r>
              <a:rPr lang="ru-RU" sz="2700" b="0" i="0" dirty="0" err="1">
                <a:effectLst/>
                <a:latin typeface=".SFUI-Regular"/>
              </a:rPr>
              <a:t>жұмысшы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қозғалысы</a:t>
            </a:r>
            <a:r>
              <a:rPr lang="ru-RU" sz="2700" b="0" i="0" dirty="0">
                <a:effectLst/>
                <a:latin typeface=".SFUI-Regular"/>
              </a:rPr>
              <a:t> Өз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ң </a:t>
            </a:r>
            <a:r>
              <a:rPr lang="ru-RU" sz="2700" b="0" i="0" dirty="0" err="1">
                <a:effectLst/>
                <a:latin typeface=".SFUI-Regular"/>
              </a:rPr>
              <a:t>саяси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дамуының</a:t>
            </a:r>
            <a:r>
              <a:rPr lang="ru-RU" sz="2700" b="0" i="0" dirty="0">
                <a:effectLst/>
                <a:latin typeface=".SFUI-Regular"/>
              </a:rPr>
              <a:t> жаңа </a:t>
            </a:r>
            <a:r>
              <a:rPr lang="ru-RU" sz="2700" b="0" i="0" dirty="0" err="1">
                <a:effectLst/>
                <a:latin typeface=".SFUI-Regular"/>
              </a:rPr>
              <a:t>кезең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>
                <a:effectLst/>
                <a:latin typeface=".SFUI-Regular"/>
              </a:rPr>
              <a:t>не қадам </a:t>
            </a:r>
            <a:r>
              <a:rPr lang="ru-RU" sz="2700" b="0" i="0" dirty="0" err="1">
                <a:effectLst/>
                <a:latin typeface=".SFUI-Regular"/>
              </a:rPr>
              <a:t>басты</a:t>
            </a:r>
            <a:r>
              <a:rPr lang="ru-RU" sz="2700" b="0" i="0" dirty="0">
                <a:effectLst/>
                <a:latin typeface=".SFUI-Regular"/>
              </a:rPr>
              <a:t> . </a:t>
            </a:r>
            <a:endParaRPr lang="ru-RU" sz="2700" dirty="0">
              <a:effectLst/>
              <a:latin typeface=".AppleSystemUIFont"/>
            </a:endParaRPr>
          </a:p>
          <a:p>
            <a:r>
              <a:rPr lang="ru-RU" sz="2700" b="0" i="0" dirty="0">
                <a:effectLst/>
                <a:latin typeface=".SFUI-Regular"/>
              </a:rPr>
              <a:t>Қазақ </a:t>
            </a:r>
            <a:r>
              <a:rPr lang="ru-RU" sz="2700" b="0" i="0" dirty="0" err="1">
                <a:effectLst/>
                <a:latin typeface=".SFUI-Regular"/>
              </a:rPr>
              <a:t>даласында</a:t>
            </a:r>
            <a:r>
              <a:rPr lang="ru-RU" sz="2700" b="0" i="0" dirty="0">
                <a:effectLst/>
                <a:latin typeface=".SFUI-Regular"/>
              </a:rPr>
              <a:t> осы </a:t>
            </a:r>
            <a:r>
              <a:rPr lang="ru-RU" sz="2700" b="0" i="0" dirty="0" err="1">
                <a:effectLst/>
                <a:latin typeface=".SFUI-Regular"/>
              </a:rPr>
              <a:t>жылдары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Ресейдегі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революциялық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процестердің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жалпы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барысымен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тығыз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байланысты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жұмысшылардың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бірқатар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саяси</a:t>
            </a:r>
            <a:r>
              <a:rPr lang="ru-RU" sz="2700" b="0" i="0" dirty="0">
                <a:effectLst/>
                <a:latin typeface=".SFUI-Regular"/>
              </a:rPr>
              <a:t> және </a:t>
            </a:r>
            <a:r>
              <a:rPr lang="ru-RU" sz="2700" b="0" i="0" dirty="0" err="1">
                <a:effectLst/>
                <a:latin typeface=".SFUI-Regular"/>
              </a:rPr>
              <a:t>экономикалық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толқулары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болып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өтті</a:t>
            </a:r>
            <a:r>
              <a:rPr lang="ru-RU" sz="2700" b="0" i="0" dirty="0">
                <a:effectLst/>
                <a:latin typeface=".SFUI-Regular"/>
              </a:rPr>
              <a:t> . </a:t>
            </a:r>
            <a:endParaRPr lang="ru-RU" sz="2700" dirty="0">
              <a:effectLst/>
              <a:latin typeface=".AppleSystemUIFont"/>
            </a:endParaRPr>
          </a:p>
          <a:p>
            <a:r>
              <a:rPr lang="ru-RU" sz="2700" b="0" i="0" dirty="0" err="1">
                <a:effectLst/>
                <a:latin typeface=".SFUI-Regular"/>
              </a:rPr>
              <a:t>Оларға</a:t>
            </a:r>
            <a:r>
              <a:rPr lang="ru-RU" sz="2700" b="0" i="0" dirty="0">
                <a:effectLst/>
                <a:latin typeface=".SFUI-Regular"/>
              </a:rPr>
              <a:t> 1905 </a:t>
            </a:r>
            <a:r>
              <a:rPr lang="ru-RU" sz="2700" b="0" i="0" dirty="0" err="1">
                <a:effectLst/>
                <a:latin typeface=".SFUI-Regular"/>
              </a:rPr>
              <a:t>жылдың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желтоқсанында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Успенск</a:t>
            </a:r>
            <a:r>
              <a:rPr lang="ru-RU" sz="2700" b="0" i="0" dirty="0">
                <a:effectLst/>
                <a:latin typeface=".SFUI-Regular"/>
              </a:rPr>
              <a:t> мыс </a:t>
            </a:r>
            <a:r>
              <a:rPr lang="ru-RU" sz="2700" b="0" i="0" dirty="0" err="1">
                <a:effectLst/>
                <a:latin typeface=".SFUI-Regular"/>
              </a:rPr>
              <a:t>рудниг</a:t>
            </a:r>
            <a:r>
              <a:rPr lang="en-GB" sz="2700" b="0" i="0" dirty="0">
                <a:effectLst/>
                <a:latin typeface=".SFUI-Regular"/>
              </a:rPr>
              <a:t>i</a:t>
            </a:r>
            <a:r>
              <a:rPr lang="ru-RU" sz="2700" b="0" i="0" dirty="0" err="1">
                <a:effectLst/>
                <a:latin typeface=".SFUI-Regular"/>
              </a:rPr>
              <a:t>ндег</a:t>
            </a:r>
            <a:r>
              <a:rPr lang="en-GB" sz="2700" b="0" i="0" dirty="0">
                <a:effectLst/>
                <a:latin typeface=".SFUI-Regular"/>
              </a:rPr>
              <a:t>i , 1907 </a:t>
            </a:r>
            <a:r>
              <a:rPr lang="ru-RU" sz="2700" b="0" i="0" dirty="0" err="1">
                <a:effectLst/>
                <a:latin typeface=".SFUI-Regular"/>
              </a:rPr>
              <a:t>жылдың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айында</a:t>
            </a:r>
            <a:r>
              <a:rPr lang="ru-RU" sz="2700" b="0" i="0" dirty="0">
                <a:effectLst/>
                <a:latin typeface=".SFUI-Regular"/>
              </a:rPr>
              <a:t> Спасск мыс </a:t>
            </a:r>
            <a:r>
              <a:rPr lang="ru-RU" sz="2700" b="0" i="0" dirty="0" err="1">
                <a:effectLst/>
                <a:latin typeface=".SFUI-Regular"/>
              </a:rPr>
              <a:t>қорыту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зауытындағы</a:t>
            </a:r>
            <a:r>
              <a:rPr lang="ru-RU" sz="2700" b="0" i="0" dirty="0">
                <a:effectLst/>
                <a:latin typeface=".SFUI-Regular"/>
              </a:rPr>
              <a:t> , </a:t>
            </a:r>
            <a:r>
              <a:rPr lang="ru-RU" sz="2700" b="0" i="0" dirty="0" err="1">
                <a:effectLst/>
                <a:latin typeface=".SFUI-Regular"/>
              </a:rPr>
              <a:t>Қарағанды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кендеріндегі</a:t>
            </a:r>
            <a:r>
              <a:rPr lang="ru-RU" sz="2700" b="0" i="0" dirty="0">
                <a:effectLst/>
                <a:latin typeface=".SFUI-Regular"/>
              </a:rPr>
              <a:t> , </a:t>
            </a:r>
            <a:r>
              <a:rPr lang="ru-RU" sz="2700" b="0" i="0" dirty="0" err="1">
                <a:effectLst/>
                <a:latin typeface=".SFUI-Regular"/>
              </a:rPr>
              <a:t>сондай</a:t>
            </a:r>
            <a:r>
              <a:rPr lang="ru-RU" sz="2700" b="0" i="0" dirty="0">
                <a:effectLst/>
                <a:latin typeface=".SFUI-Regular"/>
              </a:rPr>
              <a:t> - ақ , Семей , Орал , Ақтөбе , Верный , </a:t>
            </a:r>
            <a:r>
              <a:rPr lang="ru-RU" sz="2700" b="0" i="0" dirty="0" err="1">
                <a:effectLst/>
                <a:latin typeface=".SFUI-Regular"/>
              </a:rPr>
              <a:t>Қостанай</a:t>
            </a:r>
            <a:r>
              <a:rPr lang="ru-RU" sz="2700" b="0" i="0" dirty="0">
                <a:effectLst/>
                <a:latin typeface=".SFUI-Regular"/>
              </a:rPr>
              <a:t> және басқа да </a:t>
            </a:r>
            <a:r>
              <a:rPr lang="ru-RU" sz="2700" b="0" i="0" dirty="0" err="1">
                <a:effectLst/>
                <a:latin typeface=".SFUI-Regular"/>
              </a:rPr>
              <a:t>қалалардың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кәсіпорындарындағы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өткен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ереуілдерді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жатқызуға</a:t>
            </a:r>
            <a:r>
              <a:rPr lang="ru-RU" sz="2700" b="0" i="0" dirty="0">
                <a:effectLst/>
                <a:latin typeface=".SFUI-Regular"/>
              </a:rPr>
              <a:t> </a:t>
            </a:r>
            <a:r>
              <a:rPr lang="ru-RU" sz="2700" b="0" i="0" dirty="0" err="1">
                <a:effectLst/>
                <a:latin typeface=".SFUI-Regular"/>
              </a:rPr>
              <a:t>болады</a:t>
            </a:r>
            <a:r>
              <a:rPr lang="ru-RU" sz="2700" b="0" i="0" dirty="0">
                <a:effectLst/>
                <a:latin typeface=".SFUI-Regular"/>
              </a:rPr>
              <a:t> .</a:t>
            </a:r>
            <a:endParaRPr lang="ru-RU" sz="2700" dirty="0">
              <a:effectLst/>
              <a:latin typeface=".AppleSystemUIFont"/>
            </a:endParaRPr>
          </a:p>
        </p:txBody>
      </p:sp>
      <p:sp>
        <p:nvSpPr>
          <p:cNvPr id="4" name="Диагональная полоса 3">
            <a:extLst>
              <a:ext uri="{FF2B5EF4-FFF2-40B4-BE49-F238E27FC236}">
                <a16:creationId xmlns="" xmlns:a16="http://schemas.microsoft.com/office/drawing/2014/main" id="{9FAE9D1E-30D7-6C40-9552-00F7044CEFAA}"/>
              </a:ext>
            </a:extLst>
          </p:cNvPr>
          <p:cNvSpPr/>
          <p:nvPr/>
        </p:nvSpPr>
        <p:spPr>
          <a:xfrm>
            <a:off x="10596136" y="5262136"/>
            <a:ext cx="1595864" cy="159586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8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864FE5-7A14-E441-B16F-5AE7C5E9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063" y="-2814444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941A5E-C9E4-EC4B-9C25-FC937F1C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751" y="517292"/>
            <a:ext cx="10213278" cy="5823415"/>
          </a:xfrm>
        </p:spPr>
        <p:txBody>
          <a:bodyPr>
            <a:normAutofit/>
          </a:bodyPr>
          <a:lstStyle/>
          <a:p>
            <a:r>
              <a:rPr lang="ru-RU" sz="2500" b="0" i="0" dirty="0" err="1">
                <a:effectLst/>
                <a:latin typeface=".SFUI-Regular"/>
              </a:rPr>
              <a:t>Ресей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империясындағы</a:t>
            </a:r>
            <a:r>
              <a:rPr lang="ru-RU" sz="2500" b="0" i="0" dirty="0">
                <a:effectLst/>
                <a:latin typeface=".SFUI-Regular"/>
              </a:rPr>
              <a:t> 1905 </a:t>
            </a:r>
            <a:r>
              <a:rPr lang="ru-RU" sz="2500" b="0" i="0" dirty="0" err="1">
                <a:effectLst/>
                <a:latin typeface=".SFUI-Regular"/>
              </a:rPr>
              <a:t>жылғы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қалыптасқан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саяси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ахуал</a:t>
            </a:r>
            <a:r>
              <a:rPr lang="ru-RU" sz="2500" b="0" i="0" dirty="0">
                <a:effectLst/>
                <a:latin typeface=".SFUI-Regular"/>
              </a:rPr>
              <a:t> қазақ </a:t>
            </a:r>
            <a:r>
              <a:rPr lang="ru-RU" sz="2500" b="0" i="0" dirty="0" err="1">
                <a:effectLst/>
                <a:latin typeface=".SFUI-Regular"/>
              </a:rPr>
              <a:t>халқының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азаттық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қозғалысының</a:t>
            </a:r>
            <a:r>
              <a:rPr lang="ru-RU" sz="2500" b="0" i="0" dirty="0">
                <a:effectLst/>
                <a:latin typeface=".SFUI-Regular"/>
              </a:rPr>
              <a:t> жаңа </a:t>
            </a:r>
            <a:r>
              <a:rPr lang="ru-RU" sz="2500" b="0" i="0" dirty="0" err="1">
                <a:effectLst/>
                <a:latin typeface=".SFUI-Regular"/>
              </a:rPr>
              <a:t>сатыға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көтерілу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кезеңін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бастап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берд</a:t>
            </a:r>
            <a:r>
              <a:rPr lang="en-GB" sz="2500" b="0" i="0" dirty="0">
                <a:effectLst/>
                <a:latin typeface=".SFUI-Regular"/>
              </a:rPr>
              <a:t>i . </a:t>
            </a:r>
            <a:endParaRPr lang="en-GB" sz="2500" dirty="0">
              <a:effectLst/>
              <a:latin typeface=".AppleSystemUIFont"/>
            </a:endParaRPr>
          </a:p>
          <a:p>
            <a:r>
              <a:rPr lang="en-GB" sz="2500" b="0" i="0" dirty="0">
                <a:effectLst/>
                <a:latin typeface=".SFUI-Regular"/>
              </a:rPr>
              <a:t>1905 </a:t>
            </a:r>
            <a:r>
              <a:rPr lang="ru-RU" sz="2500" b="0" i="0" dirty="0">
                <a:effectLst/>
                <a:latin typeface=".SFUI-Regular"/>
              </a:rPr>
              <a:t>ж . </a:t>
            </a:r>
            <a:r>
              <a:rPr lang="ru-RU" sz="2500" b="0" i="0" dirty="0" err="1">
                <a:effectLst/>
                <a:latin typeface=".SFUI-Regular"/>
              </a:rPr>
              <a:t>саяси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оқиғалар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туралы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алғашқы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хабарлар</a:t>
            </a:r>
            <a:r>
              <a:rPr lang="ru-RU" sz="2500" b="0" i="0" dirty="0">
                <a:effectLst/>
                <a:latin typeface=".SFUI-Regular"/>
              </a:rPr>
              <a:t> Қазақ </a:t>
            </a:r>
            <a:r>
              <a:rPr lang="ru-RU" sz="2500" b="0" i="0" dirty="0" err="1">
                <a:effectLst/>
                <a:latin typeface=".SFUI-Regular"/>
              </a:rPr>
              <a:t>даласына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жет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с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мен , </a:t>
            </a:r>
            <a:r>
              <a:rPr lang="en-GB" sz="2500" b="0" i="0" dirty="0">
                <a:effectLst/>
                <a:latin typeface=".SFUI-Regular"/>
              </a:rPr>
              <a:t>Ə . </a:t>
            </a:r>
            <a:r>
              <a:rPr lang="ru-RU" sz="2500" b="0" i="0" dirty="0" err="1">
                <a:effectLst/>
                <a:latin typeface=".SFUI-Regular"/>
              </a:rPr>
              <a:t>Бөкейханов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атап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көрсеткендей</a:t>
            </a:r>
            <a:r>
              <a:rPr lang="ru-RU" sz="2500" b="0" i="0" dirty="0">
                <a:effectLst/>
                <a:latin typeface=".SFUI-Regular"/>
              </a:rPr>
              <a:t> , " бүк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л дала </a:t>
            </a:r>
            <a:r>
              <a:rPr lang="ru-RU" sz="2500" b="0" i="0" dirty="0" err="1">
                <a:effectLst/>
                <a:latin typeface=".SFUI-Regular"/>
              </a:rPr>
              <a:t>саясат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аясына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тартылып</a:t>
            </a:r>
            <a:r>
              <a:rPr lang="ru-RU" sz="2500" b="0" i="0" dirty="0">
                <a:effectLst/>
                <a:latin typeface=".SFUI-Regular"/>
              </a:rPr>
              <a:t> , </a:t>
            </a:r>
            <a:r>
              <a:rPr lang="ru-RU" sz="2500" b="0" i="0" dirty="0" err="1">
                <a:effectLst/>
                <a:latin typeface=".SFUI-Regular"/>
              </a:rPr>
              <a:t>азаттық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үшін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қозғалыс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тасқыны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құрсауына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енді</a:t>
            </a:r>
            <a:r>
              <a:rPr lang="ru-RU" sz="2500" b="0" i="0" dirty="0">
                <a:effectLst/>
                <a:latin typeface=".SFUI-Regular"/>
              </a:rPr>
              <a:t> " . </a:t>
            </a:r>
            <a:endParaRPr lang="ru-RU" sz="2500" dirty="0">
              <a:effectLst/>
              <a:latin typeface=".AppleSystemUIFont"/>
            </a:endParaRPr>
          </a:p>
          <a:p>
            <a:r>
              <a:rPr lang="ru-RU" sz="2500" b="0" i="0" dirty="0">
                <a:effectLst/>
                <a:latin typeface=".SFUI-Regular"/>
              </a:rPr>
              <a:t>Сол </a:t>
            </a:r>
            <a:r>
              <a:rPr lang="ru-RU" sz="2500" b="0" i="0" dirty="0" err="1">
                <a:effectLst/>
                <a:latin typeface=".SFUI-Regular"/>
              </a:rPr>
              <a:t>кезеңдег</a:t>
            </a:r>
            <a:r>
              <a:rPr lang="en-GB" sz="2500" b="0" i="0" dirty="0">
                <a:effectLst/>
                <a:latin typeface=".SFUI-Regular"/>
              </a:rPr>
              <a:t>i </a:t>
            </a:r>
            <a:r>
              <a:rPr lang="ru-RU" sz="2500" b="0" i="0" dirty="0">
                <a:effectLst/>
                <a:latin typeface=".SFUI-Regular"/>
              </a:rPr>
              <a:t>әк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мш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л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к </a:t>
            </a:r>
            <a:r>
              <a:rPr lang="ru-RU" sz="2500" b="0" i="0" dirty="0" err="1">
                <a:effectLst/>
                <a:latin typeface=".SFUI-Regular"/>
              </a:rPr>
              <a:t>орындарына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түскен</a:t>
            </a:r>
            <a:r>
              <a:rPr lang="ru-RU" sz="2500" b="0" i="0" dirty="0">
                <a:effectLst/>
                <a:latin typeface=".SFUI-Regular"/>
              </a:rPr>
              <a:t> мәл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меттерд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ң б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р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нде</a:t>
            </a:r>
            <a:r>
              <a:rPr lang="ru-RU" sz="2500" b="0" i="0" dirty="0">
                <a:effectLst/>
                <a:latin typeface=".SFUI-Regular"/>
              </a:rPr>
              <a:t> : " </a:t>
            </a:r>
            <a:r>
              <a:rPr lang="ru-RU" sz="2500" b="0" i="0" dirty="0" err="1">
                <a:effectLst/>
                <a:latin typeface=".SFUI-Regular"/>
              </a:rPr>
              <a:t>Патша</a:t>
            </a:r>
            <a:r>
              <a:rPr lang="ru-RU" sz="2500" b="0" i="0" dirty="0">
                <a:effectLst/>
                <a:latin typeface=".SFUI-Regular"/>
              </a:rPr>
              <a:t> үк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мдер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н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ң </a:t>
            </a:r>
            <a:r>
              <a:rPr lang="ru-RU" sz="2500" b="0" i="0" dirty="0" err="1">
                <a:effectLst/>
                <a:latin typeface=".SFUI-Regular"/>
              </a:rPr>
              <a:t>жариялануынан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бері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қарай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қырғыз</a:t>
            </a:r>
            <a:r>
              <a:rPr lang="ru-RU" sz="2500" b="0" i="0" dirty="0">
                <a:effectLst/>
                <a:latin typeface=".SFUI-Regular"/>
              </a:rPr>
              <a:t> жұрты </a:t>
            </a:r>
            <a:r>
              <a:rPr lang="ru-RU" sz="2500" b="0" i="0" dirty="0" err="1">
                <a:effectLst/>
                <a:latin typeface=".SFUI-Regular"/>
              </a:rPr>
              <a:t>мерзімді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қызығушылықпен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зер</a:t>
            </a:r>
            <a:r>
              <a:rPr lang="ru-RU" sz="2500" b="0" i="0" dirty="0">
                <a:effectLst/>
                <a:latin typeface=".SFUI-Regular"/>
              </a:rPr>
              <a:t> сала </a:t>
            </a:r>
            <a:r>
              <a:rPr lang="ru-RU" sz="2500" b="0" i="0" dirty="0" err="1">
                <a:effectLst/>
                <a:latin typeface=".SFUI-Regular"/>
              </a:rPr>
              <a:t>қарай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бастады</a:t>
            </a:r>
            <a:r>
              <a:rPr lang="ru-RU" sz="2500" b="0" i="0" dirty="0">
                <a:effectLst/>
                <a:latin typeface=".SFUI-Regular"/>
              </a:rPr>
              <a:t>. </a:t>
            </a:r>
            <a:endParaRPr lang="ru-RU" sz="2500" dirty="0">
              <a:effectLst/>
              <a:latin typeface=".AppleSystemUIFont"/>
            </a:endParaRPr>
          </a:p>
          <a:p>
            <a:r>
              <a:rPr lang="ru-RU" sz="2500" b="0" i="0" dirty="0" err="1">
                <a:effectLst/>
                <a:latin typeface=".SFUI-Regular"/>
              </a:rPr>
              <a:t>Сауаты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барларының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көпш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л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г</a:t>
            </a:r>
            <a:r>
              <a:rPr lang="en-GB" sz="2500" b="0" i="0" dirty="0">
                <a:effectLst/>
                <a:latin typeface=".SFUI-Regular"/>
              </a:rPr>
              <a:t>i </a:t>
            </a:r>
            <a:r>
              <a:rPr lang="ru-RU" sz="2500" b="0" i="0" dirty="0" err="1">
                <a:effectLst/>
                <a:latin typeface=".SFUI-Regular"/>
              </a:rPr>
              <a:t>астаналық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газеттерді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жаздырып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алуда</a:t>
            </a:r>
            <a:r>
              <a:rPr lang="ru-RU" sz="2500" b="0" i="0" dirty="0">
                <a:effectLst/>
                <a:latin typeface=".SFUI-Regular"/>
              </a:rPr>
              <a:t> . </a:t>
            </a:r>
            <a:r>
              <a:rPr lang="ru-RU" sz="2500" b="0" i="0" dirty="0" err="1">
                <a:effectLst/>
                <a:latin typeface=".SFUI-Regular"/>
              </a:rPr>
              <a:t>Қырғыздар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арасында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бұрын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соңды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болмаған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құбылыстар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байқалуда</a:t>
            </a:r>
            <a:r>
              <a:rPr lang="ru-RU" sz="2500" b="0" i="0" dirty="0">
                <a:effectLst/>
                <a:latin typeface=".SFUI-Regular"/>
              </a:rPr>
              <a:t> " - </a:t>
            </a:r>
            <a:r>
              <a:rPr lang="ru-RU" sz="2500" b="0" i="0" dirty="0" err="1">
                <a:effectLst/>
                <a:latin typeface=".SFUI-Regular"/>
              </a:rPr>
              <a:t>делінген</a:t>
            </a:r>
            <a:r>
              <a:rPr lang="ru-RU" sz="2500" b="0" i="0" dirty="0">
                <a:effectLst/>
                <a:latin typeface=".SFUI-Regular"/>
              </a:rPr>
              <a:t> .</a:t>
            </a:r>
            <a:endParaRPr lang="ru-RU" sz="2500" dirty="0">
              <a:effectLst/>
              <a:latin typeface=".AppleSystemUIFont"/>
            </a:endParaRPr>
          </a:p>
        </p:txBody>
      </p:sp>
      <p:sp>
        <p:nvSpPr>
          <p:cNvPr id="4" name="Хорда 3">
            <a:extLst>
              <a:ext uri="{FF2B5EF4-FFF2-40B4-BE49-F238E27FC236}">
                <a16:creationId xmlns="" xmlns:a16="http://schemas.microsoft.com/office/drawing/2014/main" id="{3CC77B62-9288-C745-9C9C-2CABAAEBBFC9}"/>
              </a:ext>
            </a:extLst>
          </p:cNvPr>
          <p:cNvSpPr/>
          <p:nvPr/>
        </p:nvSpPr>
        <p:spPr>
          <a:xfrm>
            <a:off x="11277600" y="5029200"/>
            <a:ext cx="1828800" cy="1828800"/>
          </a:xfrm>
          <a:prstGeom prst="chord">
            <a:avLst>
              <a:gd name="adj1" fmla="val 536239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150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BD3C8F-5C90-CA44-8A75-2B4BCB53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3650786"/>
            <a:ext cx="9601200" cy="1485900"/>
          </a:xfrm>
        </p:spPr>
        <p:txBody>
          <a:bodyPr/>
          <a:lstStyle/>
          <a:p>
            <a:endParaRPr lang="x-none"/>
          </a:p>
        </p:txBody>
      </p:sp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DAFE868C-9658-534B-BA85-E015E769BF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8811" y="805365"/>
            <a:ext cx="4447786" cy="5606585"/>
          </a:xfrm>
        </p:spPr>
      </p:pic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3209DB3E-836F-1043-9F99-D880CD47C5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2682" y="805365"/>
            <a:ext cx="4801219" cy="5606585"/>
          </a:xfrm>
        </p:spPr>
      </p:pic>
    </p:spTree>
    <p:extLst>
      <p:ext uri="{BB962C8B-B14F-4D97-AF65-F5344CB8AC3E}">
        <p14:creationId xmlns:p14="http://schemas.microsoft.com/office/powerpoint/2010/main" val="11212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381A7-353C-FC4F-86EF-8FF12F09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210" y="-3650786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CFD65D-A125-AD41-A71A-0CD1EC4D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5609"/>
            <a:ext cx="10213278" cy="5947317"/>
          </a:xfrm>
        </p:spPr>
        <p:txBody>
          <a:bodyPr>
            <a:noAutofit/>
          </a:bodyPr>
          <a:lstStyle/>
          <a:p>
            <a:r>
              <a:rPr lang="ru-RU" sz="2300" b="0" i="0" dirty="0">
                <a:effectLst/>
                <a:latin typeface=".SFUI-Regular"/>
              </a:rPr>
              <a:t>Қазақ </a:t>
            </a:r>
            <a:r>
              <a:rPr lang="ru-RU" sz="2300" b="0" i="0" dirty="0" err="1">
                <a:effectLst/>
                <a:latin typeface=".SFUI-Regular"/>
              </a:rPr>
              <a:t>даласында</a:t>
            </a:r>
            <a:r>
              <a:rPr lang="ru-RU" sz="2300" b="0" i="0" dirty="0">
                <a:effectLst/>
                <a:latin typeface=".SFUI-Regular"/>
              </a:rPr>
              <a:t> байқалған </a:t>
            </a:r>
            <a:r>
              <a:rPr lang="ru-RU" sz="2300" b="0" i="0" dirty="0" err="1">
                <a:effectLst/>
                <a:latin typeface=".SFUI-Regular"/>
              </a:rPr>
              <a:t>мұндай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құбылыстардың</a:t>
            </a:r>
            <a:r>
              <a:rPr lang="ru-RU" sz="2300" b="0" i="0" dirty="0">
                <a:effectLst/>
                <a:latin typeface=".SFUI-Regular"/>
              </a:rPr>
              <a:t> б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>
                <a:effectLst/>
                <a:latin typeface=".SFUI-Regular"/>
              </a:rPr>
              <a:t>р</a:t>
            </a:r>
            <a:r>
              <a:rPr lang="en-GB" sz="2300" b="0" i="0" dirty="0">
                <a:effectLst/>
                <a:latin typeface=".SFUI-Regular"/>
              </a:rPr>
              <a:t>i </a:t>
            </a:r>
            <a:r>
              <a:rPr lang="ru-RU" sz="2300" b="0" i="0" dirty="0" err="1">
                <a:effectLst/>
                <a:latin typeface=".SFUI-Regular"/>
              </a:rPr>
              <a:t>өлкенің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барлық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елді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мекендер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нде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қазақтардың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үлкенді</a:t>
            </a:r>
            <a:r>
              <a:rPr lang="ru-RU" sz="2300" b="0" i="0" dirty="0">
                <a:effectLst/>
                <a:latin typeface=".SFUI-Regular"/>
              </a:rPr>
              <a:t> - </a:t>
            </a:r>
            <a:r>
              <a:rPr lang="ru-RU" sz="2300" b="0" i="0" dirty="0" err="1">
                <a:effectLst/>
                <a:latin typeface=".SFUI-Regular"/>
              </a:rPr>
              <a:t>кіш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>
                <a:effectLst/>
                <a:latin typeface=".SFUI-Regular"/>
              </a:rPr>
              <a:t>л</a:t>
            </a:r>
            <a:r>
              <a:rPr lang="en-GB" sz="2300" b="0" i="0" dirty="0">
                <a:effectLst/>
                <a:latin typeface=".SFUI-Regular"/>
              </a:rPr>
              <a:t>i </a:t>
            </a:r>
            <a:r>
              <a:rPr lang="ru-RU" sz="2300" b="0" i="0" dirty="0" err="1">
                <a:effectLst/>
                <a:latin typeface=".SFUI-Regular"/>
              </a:rPr>
              <a:t>жиылыстарының</a:t>
            </a:r>
            <a:r>
              <a:rPr lang="ru-RU" sz="2300" b="0" i="0" dirty="0">
                <a:effectLst/>
                <a:latin typeface=".SFUI-Regular"/>
              </a:rPr>
              <a:t> өтк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>
                <a:effectLst/>
                <a:latin typeface=".SFUI-Regular"/>
              </a:rPr>
              <a:t>з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ле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бастауы</a:t>
            </a:r>
            <a:r>
              <a:rPr lang="ru-RU" sz="2300" b="0" i="0" dirty="0">
                <a:effectLst/>
                <a:latin typeface=".SFUI-Regular"/>
              </a:rPr>
              <a:t> ед</a:t>
            </a:r>
            <a:r>
              <a:rPr lang="en-GB" sz="2300" b="0" i="0" dirty="0">
                <a:effectLst/>
                <a:latin typeface=".SFUI-Regular"/>
              </a:rPr>
              <a:t>i . </a:t>
            </a:r>
            <a:endParaRPr lang="en-GB" sz="2300" dirty="0">
              <a:effectLst/>
              <a:latin typeface=".AppleSystemUIFont"/>
            </a:endParaRPr>
          </a:p>
          <a:p>
            <a:r>
              <a:rPr lang="ru-RU" sz="2300" b="0" i="0" dirty="0" err="1">
                <a:effectLst/>
                <a:latin typeface=".SFUI-Regular"/>
              </a:rPr>
              <a:t>Мұндай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жиылыстарда</a:t>
            </a:r>
            <a:r>
              <a:rPr lang="ru-RU" sz="2300" b="0" i="0" dirty="0">
                <a:effectLst/>
                <a:latin typeface=".SFUI-Regular"/>
              </a:rPr>
              <a:t> қазақ </a:t>
            </a:r>
            <a:r>
              <a:rPr lang="ru-RU" sz="2300" b="0" i="0" dirty="0" err="1">
                <a:effectLst/>
                <a:latin typeface=".SFUI-Regular"/>
              </a:rPr>
              <a:t>жұртының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көкейтесті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мұқтаждықтары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талқыланып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ол</a:t>
            </a:r>
            <a:r>
              <a:rPr lang="ru-RU" sz="2300" b="0" i="0" dirty="0">
                <a:effectLst/>
                <a:latin typeface=".SFUI-Regular"/>
              </a:rPr>
              <a:t> жөн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нде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орталық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үкімет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орындарына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тапсыруға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петициялар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әзірленді</a:t>
            </a:r>
            <a:r>
              <a:rPr lang="ru-RU" sz="2300" b="0" i="0" dirty="0">
                <a:effectLst/>
                <a:latin typeface=".SFUI-Regular"/>
              </a:rPr>
              <a:t> .</a:t>
            </a:r>
            <a:endParaRPr lang="ru-RU" sz="2300" dirty="0">
              <a:effectLst/>
              <a:latin typeface=".AppleSystemUIFont"/>
            </a:endParaRPr>
          </a:p>
          <a:p>
            <a:r>
              <a:rPr lang="ru-RU" sz="2300" b="0" i="0" dirty="0" err="1">
                <a:effectLst/>
                <a:latin typeface=".SFUI-Regular"/>
              </a:rPr>
              <a:t>Осылайша</a:t>
            </a:r>
            <a:r>
              <a:rPr lang="ru-RU" sz="2300" b="0" i="0" dirty="0">
                <a:effectLst/>
                <a:latin typeface=".SFUI-Regular"/>
              </a:rPr>
              <a:t> қазақ </a:t>
            </a:r>
            <a:r>
              <a:rPr lang="ru-RU" sz="2300" b="0" i="0" dirty="0" err="1">
                <a:effectLst/>
                <a:latin typeface=".SFUI-Regular"/>
              </a:rPr>
              <a:t>даласындағы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саяси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күрес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патшаға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орталық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билікке</a:t>
            </a:r>
            <a:r>
              <a:rPr lang="ru-RU" sz="2300" b="0" i="0" dirty="0">
                <a:effectLst/>
                <a:latin typeface=".SFUI-Regular"/>
              </a:rPr>
              <a:t> петиция </a:t>
            </a:r>
            <a:r>
              <a:rPr lang="ru-RU" sz="2300" b="0" i="0" dirty="0" err="1">
                <a:effectLst/>
                <a:latin typeface=".SFUI-Regular"/>
              </a:rPr>
              <a:t>жазып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тапсыру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түрінде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көрініс</a:t>
            </a:r>
            <a:r>
              <a:rPr lang="ru-RU" sz="2300" b="0" i="0" dirty="0">
                <a:effectLst/>
                <a:latin typeface=".SFUI-Regular"/>
              </a:rPr>
              <a:t> ала </a:t>
            </a:r>
            <a:r>
              <a:rPr lang="ru-RU" sz="2300" b="0" i="0" dirty="0" err="1">
                <a:effectLst/>
                <a:latin typeface=".SFUI-Regular"/>
              </a:rPr>
              <a:t>бастады</a:t>
            </a:r>
            <a:r>
              <a:rPr lang="ru-RU" sz="2300" b="0" i="0" dirty="0">
                <a:effectLst/>
                <a:latin typeface=".SFUI-Regular"/>
              </a:rPr>
              <a:t> . </a:t>
            </a:r>
            <a:endParaRPr lang="ru-RU" sz="2300" dirty="0">
              <a:effectLst/>
              <a:latin typeface=".AppleSystemUIFont"/>
            </a:endParaRPr>
          </a:p>
          <a:p>
            <a:r>
              <a:rPr lang="ru-RU" sz="2300" b="0" i="0" dirty="0" err="1">
                <a:effectLst/>
                <a:latin typeface=".SFUI-Regular"/>
              </a:rPr>
              <a:t>Қазақтардың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орталық</a:t>
            </a:r>
            <a:r>
              <a:rPr lang="ru-RU" sz="2300" b="0" i="0" dirty="0">
                <a:effectLst/>
                <a:latin typeface=".SFUI-Regular"/>
              </a:rPr>
              <a:t> бил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>
                <a:effectLst/>
                <a:latin typeface=".SFUI-Regular"/>
              </a:rPr>
              <a:t>к </a:t>
            </a:r>
            <a:r>
              <a:rPr lang="ru-RU" sz="2300" b="0" i="0" dirty="0" err="1">
                <a:effectLst/>
                <a:latin typeface=".SFUI-Regular"/>
              </a:rPr>
              <a:t>орындарына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тапсырган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петицияларда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жерді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тартып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алуға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салықтың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ауырлығына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төменгі</a:t>
            </a:r>
            <a:r>
              <a:rPr lang="ru-RU" sz="2300" b="0" i="0" dirty="0">
                <a:effectLst/>
                <a:latin typeface=".SFUI-Regular"/>
              </a:rPr>
              <a:t> басқару </a:t>
            </a:r>
            <a:r>
              <a:rPr lang="ru-RU" sz="2300" b="0" i="0" dirty="0" err="1">
                <a:effectLst/>
                <a:latin typeface=".SFUI-Regular"/>
              </a:rPr>
              <a:t>органдары</a:t>
            </a:r>
            <a:r>
              <a:rPr lang="ru-RU" sz="2300" b="0" i="0" dirty="0">
                <a:effectLst/>
                <a:latin typeface=".SFUI-Regular"/>
              </a:rPr>
              <a:t> мен </a:t>
            </a:r>
            <a:r>
              <a:rPr lang="ru-RU" sz="2300" b="0" i="0" dirty="0" err="1">
                <a:effectLst/>
                <a:latin typeface=".SFUI-Regular"/>
              </a:rPr>
              <a:t>патша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чиновниктер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>
                <a:effectLst/>
                <a:latin typeface=".SFUI-Regular"/>
              </a:rPr>
              <a:t>н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>
                <a:effectLst/>
                <a:latin typeface=".SFUI-Regular"/>
              </a:rPr>
              <a:t>ң </a:t>
            </a:r>
            <a:r>
              <a:rPr lang="ru-RU" sz="2300" b="0" i="0" dirty="0" err="1">
                <a:effectLst/>
                <a:latin typeface=".SFUI-Regular"/>
              </a:rPr>
              <a:t>тарапынан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озбырлық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қиянат</a:t>
            </a:r>
            <a:r>
              <a:rPr lang="ru-RU" sz="2300" b="0" i="0" dirty="0">
                <a:effectLst/>
                <a:latin typeface=".SFUI-Regular"/>
              </a:rPr>
              <a:t> , қоқан - </a:t>
            </a:r>
            <a:r>
              <a:rPr lang="ru-RU" sz="2300" b="0" i="0" dirty="0" err="1">
                <a:effectLst/>
                <a:latin typeface=".SFUI-Regular"/>
              </a:rPr>
              <a:t>лоқы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жасалуына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наразылық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білдірілді</a:t>
            </a:r>
            <a:r>
              <a:rPr lang="ru-RU" sz="2300" b="0" i="0" dirty="0">
                <a:effectLst/>
                <a:latin typeface=".SFUI-Regular"/>
              </a:rPr>
              <a:t> . </a:t>
            </a:r>
            <a:endParaRPr lang="ru-RU" sz="2300" dirty="0">
              <a:effectLst/>
              <a:latin typeface=".AppleSystemUIFont"/>
            </a:endParaRPr>
          </a:p>
          <a:p>
            <a:r>
              <a:rPr lang="ru-RU" sz="2300" b="0" i="0" dirty="0" err="1">
                <a:effectLst/>
                <a:latin typeface=".SFUI-Regular"/>
              </a:rPr>
              <a:t>Сонымен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бірге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өздерінің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діни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істерін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Орынбор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муфтилігіне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қарату</a:t>
            </a:r>
            <a:r>
              <a:rPr lang="ru-RU" sz="2300" b="0" i="0" dirty="0">
                <a:effectLst/>
                <a:latin typeface=".SFUI-Regular"/>
              </a:rPr>
              <a:t> , қазақ </a:t>
            </a:r>
            <a:r>
              <a:rPr lang="ru-RU" sz="2300" b="0" i="0" dirty="0" err="1">
                <a:effectLst/>
                <a:latin typeface=".SFUI-Regular"/>
              </a:rPr>
              <a:t>арасында</a:t>
            </a:r>
            <a:r>
              <a:rPr lang="ru-RU" sz="2300" b="0" i="0" dirty="0">
                <a:effectLst/>
                <a:latin typeface=".SFUI-Regular"/>
              </a:rPr>
              <a:t> оқу - ағарту </a:t>
            </a:r>
            <a:r>
              <a:rPr lang="ru-RU" sz="2300" b="0" i="0" dirty="0" err="1">
                <a:effectLst/>
                <a:latin typeface=".SFUI-Regular"/>
              </a:rPr>
              <a:t>ісін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ретке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келтіру</a:t>
            </a:r>
            <a:r>
              <a:rPr lang="ru-RU" sz="2300" b="0" i="0" dirty="0">
                <a:effectLst/>
                <a:latin typeface=".SFUI-Regular"/>
              </a:rPr>
              <a:t> және </a:t>
            </a:r>
            <a:r>
              <a:rPr lang="ru-RU" sz="2300" b="0" i="0" dirty="0" err="1">
                <a:effectLst/>
                <a:latin typeface=".SFUI-Regular"/>
              </a:rPr>
              <a:t>өлкеге</a:t>
            </a:r>
            <a:r>
              <a:rPr lang="ru-RU" sz="2300" b="0" i="0" dirty="0">
                <a:effectLst/>
                <a:latin typeface=".SFUI-Regular"/>
              </a:rPr>
              <a:t> земство </a:t>
            </a:r>
            <a:r>
              <a:rPr lang="ru-RU" sz="2300" b="0" i="0" dirty="0" err="1">
                <a:effectLst/>
                <a:latin typeface=".SFUI-Regular"/>
              </a:rPr>
              <a:t>енг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зу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сұралды</a:t>
            </a:r>
            <a:r>
              <a:rPr lang="ru-RU" sz="2300" b="0" i="0" dirty="0">
                <a:effectLst/>
                <a:latin typeface=".SFUI-Regular"/>
              </a:rPr>
              <a:t> .</a:t>
            </a:r>
            <a:endParaRPr lang="ru-RU" sz="2300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67105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A023BB-5979-F441-8B17-00DDB0A0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137" y="-3619810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67143B-2C2E-734B-9645-AEB0B333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85" y="548268"/>
            <a:ext cx="10275229" cy="5761463"/>
          </a:xfrm>
        </p:spPr>
        <p:txBody>
          <a:bodyPr>
            <a:normAutofit/>
          </a:bodyPr>
          <a:lstStyle/>
          <a:p>
            <a:r>
              <a:rPr lang="ru-RU" sz="2500" b="0" i="0" dirty="0" err="1">
                <a:effectLst/>
                <a:latin typeface=".SFUI-Regular"/>
              </a:rPr>
              <a:t>Отарлық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тәуелд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ктег</a:t>
            </a:r>
            <a:r>
              <a:rPr lang="en-GB" sz="2500" b="0" i="0" dirty="0">
                <a:effectLst/>
                <a:latin typeface=".SFUI-Regular"/>
              </a:rPr>
              <a:t>i </a:t>
            </a:r>
            <a:r>
              <a:rPr lang="ru-RU" sz="2500" b="0" i="0" dirty="0">
                <a:effectLst/>
                <a:latin typeface=".SFUI-Regular"/>
              </a:rPr>
              <a:t>қазақ </a:t>
            </a:r>
            <a:r>
              <a:rPr lang="ru-RU" sz="2500" b="0" i="0" dirty="0" err="1">
                <a:effectLst/>
                <a:latin typeface=".SFUI-Regular"/>
              </a:rPr>
              <a:t>елінің</a:t>
            </a:r>
            <a:r>
              <a:rPr lang="ru-RU" sz="2500" b="0" i="0" dirty="0">
                <a:effectLst/>
                <a:latin typeface=".SFUI-Regular"/>
              </a:rPr>
              <a:t> мұң - </a:t>
            </a:r>
            <a:r>
              <a:rPr lang="ru-RU" sz="2500" b="0" i="0" dirty="0" err="1">
                <a:effectLst/>
                <a:latin typeface=".SFUI-Regular"/>
              </a:rPr>
              <a:t>мұқтажын</a:t>
            </a:r>
            <a:r>
              <a:rPr lang="ru-RU" sz="2500" b="0" i="0" dirty="0">
                <a:effectLst/>
                <a:latin typeface=".SFUI-Regular"/>
              </a:rPr>
              <a:t> б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лд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рген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петицияларды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жазып</a:t>
            </a:r>
            <a:r>
              <a:rPr lang="ru-RU" sz="2500" b="0" i="0" dirty="0">
                <a:effectLst/>
                <a:latin typeface=".SFUI-Regular"/>
              </a:rPr>
              <a:t> , оны </a:t>
            </a:r>
            <a:r>
              <a:rPr lang="ru-RU" sz="2500" b="0" i="0" dirty="0" err="1">
                <a:effectLst/>
                <a:latin typeface=".SFUI-Regular"/>
              </a:rPr>
              <a:t>ти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ст</a:t>
            </a:r>
            <a:r>
              <a:rPr lang="en-GB" sz="2500" b="0" i="0" dirty="0">
                <a:effectLst/>
                <a:latin typeface=".SFUI-Regular"/>
              </a:rPr>
              <a:t>i </a:t>
            </a:r>
            <a:r>
              <a:rPr lang="ru-RU" sz="2500" b="0" i="0" dirty="0" err="1">
                <a:effectLst/>
                <a:latin typeface=".SFUI-Regular"/>
              </a:rPr>
              <a:t>орындарына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тапсыру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с</a:t>
            </a:r>
            <a:r>
              <a:rPr lang="en-GB" sz="2500" b="0" i="0" dirty="0">
                <a:effectLst/>
                <a:latin typeface=".SFUI-Regular"/>
              </a:rPr>
              <a:t>i 1905 </a:t>
            </a:r>
            <a:r>
              <a:rPr lang="ru-RU" sz="2500" b="0" i="0" dirty="0">
                <a:effectLst/>
                <a:latin typeface=".SFUI-Regular"/>
              </a:rPr>
              <a:t>ж . </a:t>
            </a:r>
            <a:r>
              <a:rPr lang="ru-RU" sz="2500" b="0" i="0" dirty="0" err="1">
                <a:effectLst/>
                <a:latin typeface=".SFUI-Regular"/>
              </a:rPr>
              <a:t>көктем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айларында</a:t>
            </a:r>
            <a:r>
              <a:rPr lang="ru-RU" sz="2500" b="0" i="0" dirty="0">
                <a:effectLst/>
                <a:latin typeface=".SFUI-Regular"/>
              </a:rPr>
              <a:t> - ақ </a:t>
            </a:r>
            <a:r>
              <a:rPr lang="ru-RU" sz="2500" b="0" i="0" dirty="0" err="1">
                <a:effectLst/>
                <a:latin typeface=".SFUI-Regular"/>
              </a:rPr>
              <a:t>қолға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алынған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болатын</a:t>
            </a:r>
            <a:r>
              <a:rPr lang="ru-RU" sz="2500" b="0" i="0" dirty="0">
                <a:effectLst/>
                <a:latin typeface=".SFUI-Regular"/>
              </a:rPr>
              <a:t> . Қазақ </a:t>
            </a:r>
            <a:r>
              <a:rPr lang="ru-RU" sz="2500" b="0" i="0" dirty="0" err="1">
                <a:effectLst/>
                <a:latin typeface=".SFUI-Regular"/>
              </a:rPr>
              <a:t>даласынан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петициялар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арнайы</a:t>
            </a:r>
            <a:r>
              <a:rPr lang="ru-RU" sz="2500" b="0" i="0" dirty="0">
                <a:effectLst/>
                <a:latin typeface=".SFUI-Regular"/>
              </a:rPr>
              <a:t> делегация ж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беру </a:t>
            </a:r>
            <a:r>
              <a:rPr lang="ru-RU" sz="2500" b="0" i="0" dirty="0" err="1">
                <a:effectLst/>
                <a:latin typeface=".SFUI-Regular"/>
              </a:rPr>
              <a:t>арқылы</a:t>
            </a:r>
            <a:r>
              <a:rPr lang="ru-RU" sz="2500" b="0" i="0" dirty="0">
                <a:effectLst/>
                <a:latin typeface=".SFUI-Regular"/>
              </a:rPr>
              <a:t> да , </a:t>
            </a:r>
            <a:r>
              <a:rPr lang="ru-RU" sz="2500" b="0" i="0" dirty="0" err="1">
                <a:effectLst/>
                <a:latin typeface=".SFUI-Regular"/>
              </a:rPr>
              <a:t>сонымен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бірге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жеделхатпен</a:t>
            </a:r>
            <a:r>
              <a:rPr lang="ru-RU" sz="2500" b="0" i="0" dirty="0">
                <a:effectLst/>
                <a:latin typeface=".SFUI-Regular"/>
              </a:rPr>
              <a:t> де </a:t>
            </a:r>
            <a:r>
              <a:rPr lang="ru-RU" sz="2500" b="0" i="0" dirty="0" err="1">
                <a:effectLst/>
                <a:latin typeface=".SFUI-Regular"/>
              </a:rPr>
              <a:t>жолданған</a:t>
            </a:r>
            <a:r>
              <a:rPr lang="ru-RU" sz="2500" b="0" i="0" dirty="0">
                <a:effectLst/>
                <a:latin typeface=".SFUI-Regular"/>
              </a:rPr>
              <a:t> . </a:t>
            </a:r>
            <a:r>
              <a:rPr lang="ru-RU" sz="2500" b="0" i="0" dirty="0" err="1">
                <a:effectLst/>
                <a:latin typeface=".SFUI-Regular"/>
              </a:rPr>
              <a:t>Петицияларды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жазып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дайындау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с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н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ң </a:t>
            </a:r>
            <a:r>
              <a:rPr lang="ru-RU" sz="2500" b="0" i="0" dirty="0" err="1">
                <a:effectLst/>
                <a:latin typeface=".SFUI-Regular"/>
              </a:rPr>
              <a:t>басында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негізінен</a:t>
            </a:r>
            <a:r>
              <a:rPr lang="ru-RU" sz="2500" b="0" i="0" dirty="0">
                <a:effectLst/>
                <a:latin typeface=".SFUI-Regular"/>
              </a:rPr>
              <a:t> сан </a:t>
            </a:r>
            <a:r>
              <a:rPr lang="ru-RU" sz="2500" b="0" i="0" dirty="0" err="1">
                <a:effectLst/>
                <a:latin typeface=".SFUI-Regular"/>
              </a:rPr>
              <a:t>жағынан</a:t>
            </a:r>
            <a:r>
              <a:rPr lang="ru-RU" sz="2500" b="0" i="0" dirty="0">
                <a:effectLst/>
                <a:latin typeface=".SFUI-Regular"/>
              </a:rPr>
              <a:t> аз </a:t>
            </a:r>
            <a:r>
              <a:rPr lang="ru-RU" sz="2500" b="0" i="0" dirty="0" err="1">
                <a:effectLst/>
                <a:latin typeface=".SFUI-Regular"/>
              </a:rPr>
              <a:t>болғанымен</a:t>
            </a:r>
            <a:r>
              <a:rPr lang="ru-RU" sz="2500" b="0" i="0" dirty="0">
                <a:effectLst/>
                <a:latin typeface=".SFUI-Regular"/>
              </a:rPr>
              <a:t> , </a:t>
            </a:r>
            <a:r>
              <a:rPr lang="ru-RU" sz="2500" b="0" i="0" dirty="0" err="1">
                <a:effectLst/>
                <a:latin typeface=".SFUI-Regular"/>
              </a:rPr>
              <a:t>саяси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курес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казанында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қайнап</a:t>
            </a:r>
            <a:r>
              <a:rPr lang="ru-RU" sz="2500" b="0" i="0" dirty="0">
                <a:effectLst/>
                <a:latin typeface=".SFUI-Regular"/>
              </a:rPr>
              <a:t> , </a:t>
            </a:r>
            <a:r>
              <a:rPr lang="ru-RU" sz="2500" b="0" i="0" dirty="0" err="1">
                <a:effectLst/>
                <a:latin typeface=".SFUI-Regular"/>
              </a:rPr>
              <a:t>жанадан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калыптасып</a:t>
            </a:r>
            <a:r>
              <a:rPr lang="ru-RU" sz="2500" b="0" i="0" dirty="0">
                <a:effectLst/>
                <a:latin typeface=".SFUI-Regular"/>
              </a:rPr>
              <a:t> , </a:t>
            </a:r>
            <a:r>
              <a:rPr lang="ru-RU" sz="2500" b="0" i="0" dirty="0" err="1">
                <a:effectLst/>
                <a:latin typeface=".SFUI-Regular"/>
              </a:rPr>
              <a:t>тез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ысыла</a:t>
            </a:r>
            <a:r>
              <a:rPr lang="ru-RU" sz="2500" b="0" i="0" dirty="0">
                <a:effectLst/>
                <a:latin typeface=".SFUI-Regular"/>
              </a:rPr>
              <a:t> бастаған </a:t>
            </a:r>
            <a:r>
              <a:rPr lang="ru-RU" sz="2500" b="0" i="0" dirty="0" err="1">
                <a:effectLst/>
                <a:latin typeface=".SFUI-Regular"/>
              </a:rPr>
              <a:t>ұлттық</a:t>
            </a:r>
            <a:r>
              <a:rPr lang="ru-RU" sz="2500" b="0" i="0" dirty="0">
                <a:effectLst/>
                <a:latin typeface=".SFUI-Regular"/>
              </a:rPr>
              <a:t> интеллигенция өк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лдер</a:t>
            </a:r>
            <a:r>
              <a:rPr lang="en-GB" sz="2500" b="0" i="0" dirty="0">
                <a:effectLst/>
                <a:latin typeface=".SFUI-Regular"/>
              </a:rPr>
              <a:t>i </a:t>
            </a:r>
            <a:r>
              <a:rPr lang="ru-RU" sz="2500" b="0" i="0" dirty="0" err="1">
                <a:effectLst/>
                <a:latin typeface=".SFUI-Regular"/>
              </a:rPr>
              <a:t>тұрды</a:t>
            </a:r>
            <a:r>
              <a:rPr lang="ru-RU" sz="2500" b="0" i="0" dirty="0">
                <a:effectLst/>
                <a:latin typeface=".SFUI-Regular"/>
              </a:rPr>
              <a:t> . </a:t>
            </a:r>
            <a:endParaRPr lang="ru-RU" sz="2500" dirty="0">
              <a:effectLst/>
              <a:latin typeface=".AppleSystemUIFont"/>
            </a:endParaRPr>
          </a:p>
          <a:p>
            <a:r>
              <a:rPr lang="ru-RU" sz="2500" b="0" i="0" dirty="0">
                <a:effectLst/>
                <a:latin typeface=".SFUI-Regular"/>
              </a:rPr>
              <a:t>Ол </a:t>
            </a:r>
            <a:r>
              <a:rPr lang="ru-RU" sz="2500" b="0" i="0" dirty="0" err="1">
                <a:effectLst/>
                <a:latin typeface=".SFUI-Regular"/>
              </a:rPr>
              <a:t>жөнінде</a:t>
            </a:r>
            <a:r>
              <a:rPr lang="ru-RU" sz="2500" b="0" i="0" dirty="0">
                <a:effectLst/>
                <a:latin typeface=".SFUI-Regular"/>
              </a:rPr>
              <a:t> М. </a:t>
            </a:r>
            <a:r>
              <a:rPr lang="ru-RU" sz="2500" b="0" i="0" dirty="0" err="1">
                <a:effectLst/>
                <a:latin typeface=".SFUI-Regular"/>
              </a:rPr>
              <a:t>Дулатов</a:t>
            </a:r>
            <a:r>
              <a:rPr lang="ru-RU" sz="2500" b="0" i="0" dirty="0">
                <a:effectLst/>
                <a:latin typeface=".SFUI-Regular"/>
              </a:rPr>
              <a:t> : " 1905 </a:t>
            </a:r>
            <a:r>
              <a:rPr lang="ru-RU" sz="2500" b="0" i="0" dirty="0" err="1">
                <a:effectLst/>
                <a:latin typeface=".SFUI-Regular"/>
              </a:rPr>
              <a:t>жылдан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бері</a:t>
            </a:r>
            <a:r>
              <a:rPr lang="ru-RU" sz="2500" b="0" i="0" dirty="0">
                <a:effectLst/>
                <a:latin typeface=".SFUI-Regular"/>
              </a:rPr>
              <a:t> қазақ жұрты да </a:t>
            </a:r>
            <a:r>
              <a:rPr lang="ru-RU" sz="2500" b="0" i="0" dirty="0" err="1">
                <a:effectLst/>
                <a:latin typeface=".SFUI-Regular"/>
              </a:rPr>
              <a:t>басқалардың</a:t>
            </a:r>
            <a:r>
              <a:rPr lang="ru-RU" sz="2500" b="0" i="0" dirty="0">
                <a:effectLst/>
                <a:latin typeface=".SFUI-Regular"/>
              </a:rPr>
              <a:t> дуб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р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не елеңдеп , </a:t>
            </a:r>
            <a:r>
              <a:rPr lang="ru-RU" sz="2500" b="0" i="0" dirty="0" err="1">
                <a:effectLst/>
                <a:latin typeface=".SFUI-Regular"/>
              </a:rPr>
              <a:t>ұлт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пайдасын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қолға</a:t>
            </a:r>
            <a:r>
              <a:rPr lang="ru-RU" sz="2500" b="0" i="0" dirty="0">
                <a:effectLst/>
                <a:latin typeface=".SFUI-Regular"/>
              </a:rPr>
              <a:t> ала </a:t>
            </a:r>
            <a:r>
              <a:rPr lang="ru-RU" sz="2500" b="0" i="0" dirty="0" err="1">
                <a:effectLst/>
                <a:latin typeface=".SFUI-Regular"/>
              </a:rPr>
              <a:t>бастады</a:t>
            </a:r>
            <a:r>
              <a:rPr lang="ru-RU" sz="2500" b="0" i="0" dirty="0">
                <a:effectLst/>
                <a:latin typeface=".SFUI-Regular"/>
              </a:rPr>
              <a:t> . Сол </a:t>
            </a:r>
            <a:r>
              <a:rPr lang="ru-RU" sz="2500" b="0" i="0" dirty="0" err="1">
                <a:effectLst/>
                <a:latin typeface=".SFUI-Regular"/>
              </a:rPr>
              <a:t>бостандық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жылдарында</a:t>
            </a:r>
            <a:r>
              <a:rPr lang="ru-RU" sz="2500" b="0" i="0" dirty="0">
                <a:effectLst/>
                <a:latin typeface=".SFUI-Regular"/>
              </a:rPr>
              <a:t> Семей </a:t>
            </a:r>
            <a:r>
              <a:rPr lang="ru-RU" sz="2500" b="0" i="0" dirty="0" err="1">
                <a:effectLst/>
                <a:latin typeface=".SFUI-Regular"/>
              </a:rPr>
              <a:t>облысының</a:t>
            </a:r>
            <a:r>
              <a:rPr lang="ru-RU" sz="2500" b="0" i="0" dirty="0">
                <a:effectLst/>
                <a:latin typeface=".SFUI-Regular"/>
              </a:rPr>
              <a:t> оқыған </a:t>
            </a:r>
            <a:r>
              <a:rPr lang="ru-RU" sz="2500" b="0" i="0" dirty="0" err="1">
                <a:effectLst/>
                <a:latin typeface=".SFUI-Regular"/>
              </a:rPr>
              <a:t>басшылары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көзге</a:t>
            </a:r>
            <a:r>
              <a:rPr lang="ru-RU" sz="2500" b="0" i="0" dirty="0">
                <a:effectLst/>
                <a:latin typeface=".SFUI-Regular"/>
              </a:rPr>
              <a:t> көр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кт</a:t>
            </a:r>
            <a:r>
              <a:rPr lang="en-GB" sz="2500" b="0" i="0" dirty="0">
                <a:effectLst/>
                <a:latin typeface=".SFUI-Regular"/>
              </a:rPr>
              <a:t>i i</a:t>
            </a:r>
            <a:r>
              <a:rPr lang="ru-RU" sz="2500" b="0" i="0" dirty="0">
                <a:effectLst/>
                <a:latin typeface=".SFUI-Regular"/>
              </a:rPr>
              <a:t>с </a:t>
            </a:r>
            <a:r>
              <a:rPr lang="ru-RU" sz="2500" b="0" i="0" dirty="0" err="1">
                <a:effectLst/>
                <a:latin typeface=".SFUI-Regular"/>
              </a:rPr>
              <a:t>қылып</a:t>
            </a:r>
            <a:r>
              <a:rPr lang="ru-RU" sz="2500" b="0" i="0" dirty="0">
                <a:effectLst/>
                <a:latin typeface=".SFUI-Regular"/>
              </a:rPr>
              <a:t> , жұртқа </a:t>
            </a:r>
            <a:r>
              <a:rPr lang="ru-RU" sz="2500" b="0" i="0" dirty="0" err="1">
                <a:effectLst/>
                <a:latin typeface=".SFUI-Regular"/>
              </a:rPr>
              <a:t>көсемд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 err="1">
                <a:effectLst/>
                <a:latin typeface=".SFUI-Regular"/>
              </a:rPr>
              <a:t>кпен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жол</a:t>
            </a:r>
            <a:r>
              <a:rPr lang="ru-RU" sz="2500" b="0" i="0" dirty="0">
                <a:effectLst/>
                <a:latin typeface=".SFUI-Regular"/>
              </a:rPr>
              <a:t> - </a:t>
            </a:r>
            <a:r>
              <a:rPr lang="ru-RU" sz="2500" b="0" i="0" dirty="0" err="1">
                <a:effectLst/>
                <a:latin typeface=".SFUI-Regular"/>
              </a:rPr>
              <a:t>жоба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көрсеткен</a:t>
            </a:r>
            <a:r>
              <a:rPr lang="en-GB" sz="2500" b="0" i="0" dirty="0">
                <a:effectLst/>
                <a:latin typeface=".SFUI-Regular"/>
              </a:rPr>
              <a:t>i </a:t>
            </a:r>
            <a:r>
              <a:rPr lang="ru-RU" sz="2500" b="0" i="0" dirty="0">
                <a:effectLst/>
                <a:latin typeface=".SFUI-Regular"/>
              </a:rPr>
              <a:t>үш</a:t>
            </a:r>
            <a:r>
              <a:rPr lang="en-GB" sz="2500" b="0" i="0" dirty="0">
                <a:effectLst/>
                <a:latin typeface=".SFUI-Regular"/>
              </a:rPr>
              <a:t>i</a:t>
            </a:r>
            <a:r>
              <a:rPr lang="ru-RU" sz="2500" b="0" i="0" dirty="0">
                <a:effectLst/>
                <a:latin typeface=".SFUI-Regular"/>
              </a:rPr>
              <a:t>н </a:t>
            </a:r>
            <a:r>
              <a:rPr lang="ru-RU" sz="2500" b="0" i="0" dirty="0" err="1">
                <a:effectLst/>
                <a:latin typeface=".SFUI-Regular"/>
              </a:rPr>
              <a:t>алды</a:t>
            </a:r>
            <a:r>
              <a:rPr lang="ru-RU" sz="2500" b="0" i="0" dirty="0">
                <a:effectLst/>
                <a:latin typeface=".SFUI-Regular"/>
              </a:rPr>
              <a:t> абақтыға </a:t>
            </a:r>
            <a:r>
              <a:rPr lang="ru-RU" sz="2500" b="0" i="0" dirty="0" err="1">
                <a:effectLst/>
                <a:latin typeface=".SFUI-Regular"/>
              </a:rPr>
              <a:t>жабылып</a:t>
            </a:r>
            <a:r>
              <a:rPr lang="ru-RU" sz="2500" b="0" i="0" dirty="0">
                <a:effectLst/>
                <a:latin typeface=".SFUI-Regular"/>
              </a:rPr>
              <a:t> , арты </a:t>
            </a:r>
            <a:r>
              <a:rPr lang="ru-RU" sz="2500" b="0" i="0" dirty="0" err="1">
                <a:effectLst/>
                <a:latin typeface=".SFUI-Regular"/>
              </a:rPr>
              <a:t>айдалып</a:t>
            </a:r>
            <a:r>
              <a:rPr lang="ru-RU" sz="2500" b="0" i="0" dirty="0">
                <a:effectLst/>
                <a:latin typeface=".SFUI-Regular"/>
              </a:rPr>
              <a:t> , </a:t>
            </a:r>
            <a:r>
              <a:rPr lang="ru-RU" sz="2500" b="0" i="0" dirty="0" err="1">
                <a:effectLst/>
                <a:latin typeface=".SFUI-Regular"/>
              </a:rPr>
              <a:t>қалғандары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сенімсіз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болып</a:t>
            </a:r>
            <a:r>
              <a:rPr lang="ru-RU" sz="2500" b="0" i="0" dirty="0">
                <a:effectLst/>
                <a:latin typeface=".SFUI-Regular"/>
              </a:rPr>
              <a:t> </a:t>
            </a:r>
            <a:r>
              <a:rPr lang="ru-RU" sz="2500" b="0" i="0" dirty="0" err="1">
                <a:effectLst/>
                <a:latin typeface=".SFUI-Regular"/>
              </a:rPr>
              <a:t>қалды</a:t>
            </a:r>
            <a:r>
              <a:rPr lang="ru-RU" sz="2500" b="0" i="0" dirty="0">
                <a:effectLst/>
                <a:latin typeface=".SFUI-Regular"/>
              </a:rPr>
              <a:t> " , - деп </a:t>
            </a:r>
            <a:r>
              <a:rPr lang="ru-RU" sz="2500" b="0" i="0" dirty="0" err="1">
                <a:effectLst/>
                <a:latin typeface=".SFUI-Regular"/>
              </a:rPr>
              <a:t>жазды</a:t>
            </a:r>
            <a:r>
              <a:rPr lang="ru-RU" sz="2500" b="0" i="0" dirty="0">
                <a:effectLst/>
                <a:latin typeface=".SFUI-Regular"/>
              </a:rPr>
              <a:t> .</a:t>
            </a:r>
            <a:endParaRPr lang="ru-RU" sz="2500" dirty="0">
              <a:effectLst/>
              <a:latin typeface=".AppleSystemUIFont"/>
            </a:endParaRPr>
          </a:p>
        </p:txBody>
      </p:sp>
      <p:sp>
        <p:nvSpPr>
          <p:cNvPr id="4" name="Стрелка: изогнутая вверх 3">
            <a:extLst>
              <a:ext uri="{FF2B5EF4-FFF2-40B4-BE49-F238E27FC236}">
                <a16:creationId xmlns="" xmlns:a16="http://schemas.microsoft.com/office/drawing/2014/main" id="{A960A516-53F6-0644-858F-05A5A5C7884B}"/>
              </a:ext>
            </a:extLst>
          </p:cNvPr>
          <p:cNvSpPr/>
          <p:nvPr/>
        </p:nvSpPr>
        <p:spPr>
          <a:xfrm>
            <a:off x="10094547" y="5805014"/>
            <a:ext cx="1893044" cy="685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5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097EDD-34A8-8C4A-8EE3-6F4532DD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3279078"/>
            <a:ext cx="9601200" cy="1485900"/>
          </a:xfrm>
        </p:spPr>
        <p:txBody>
          <a:bodyPr/>
          <a:lstStyle/>
          <a:p>
            <a:endParaRPr lang="x-none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C8385C17-6D45-B44D-AD93-4EEC4EFCB1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8811" y="619512"/>
            <a:ext cx="4447786" cy="5247888"/>
          </a:xfr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10D9897E-72E7-F746-A1D0-7FCCA7DC1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5405" y="619512"/>
            <a:ext cx="4447784" cy="5247888"/>
          </a:xfrm>
        </p:spPr>
      </p:pic>
    </p:spTree>
    <p:extLst>
      <p:ext uri="{BB962C8B-B14F-4D97-AF65-F5344CB8AC3E}">
        <p14:creationId xmlns:p14="http://schemas.microsoft.com/office/powerpoint/2010/main" val="288737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612268"/>
            <a:ext cx="944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ХХғ. басындағы Қазақстандағы мемлекет және құқықтың негізгі белгілерін анықтап, саралауғка үйрету.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ХХғ. басындағы Қазақстандағы саяси жағдай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Алаш партиясы мен Алашорда  үкіметінің саяси-құқықтық шаралары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13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79FF7-425E-C44C-BE8C-51BBBF6B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820" y="-3681761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BD8B46-EDF2-074C-9D15-F5ECBE65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5610"/>
            <a:ext cx="9601200" cy="5371790"/>
          </a:xfrm>
        </p:spPr>
        <p:txBody>
          <a:bodyPr>
            <a:normAutofit/>
          </a:bodyPr>
          <a:lstStyle/>
          <a:p>
            <a:r>
              <a:rPr lang="ru-RU" sz="2300" b="0" i="0" dirty="0">
                <a:effectLst/>
                <a:latin typeface=".SFUI-Regular"/>
              </a:rPr>
              <a:t>Қазақстандағы </a:t>
            </a:r>
            <a:r>
              <a:rPr lang="ru-RU" sz="2300" b="0" i="0" dirty="0" err="1">
                <a:effectLst/>
                <a:latin typeface=".SFUI-Regular"/>
              </a:rPr>
              <a:t>революциялық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қозғалыстың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біршама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өрлеуі</a:t>
            </a:r>
            <a:r>
              <a:rPr lang="ru-RU" sz="2300" b="0" i="0" dirty="0">
                <a:effectLst/>
                <a:latin typeface=".SFUI-Regular"/>
              </a:rPr>
              <a:t> 1905 </a:t>
            </a:r>
            <a:r>
              <a:rPr lang="ru-RU" sz="2300" b="0" i="0" dirty="0" err="1">
                <a:effectLst/>
                <a:latin typeface=".SFUI-Regular"/>
              </a:rPr>
              <a:t>жылдың</a:t>
            </a:r>
            <a:r>
              <a:rPr lang="ru-RU" sz="2300" b="0" i="0" dirty="0">
                <a:effectLst/>
                <a:latin typeface=".SFUI-Regular"/>
              </a:rPr>
              <a:t> қазан - </a:t>
            </a:r>
            <a:r>
              <a:rPr lang="ru-RU" sz="2300" b="0" i="0" dirty="0" err="1">
                <a:effectLst/>
                <a:latin typeface=".SFUI-Regular"/>
              </a:rPr>
              <a:t>қараша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айларында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өткендігі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тарихтан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белгілі</a:t>
            </a:r>
            <a:r>
              <a:rPr lang="ru-RU" sz="2300" b="0" i="0" dirty="0">
                <a:effectLst/>
                <a:latin typeface=".SFUI-Regular"/>
              </a:rPr>
              <a:t> . </a:t>
            </a:r>
            <a:r>
              <a:rPr lang="ru-RU" sz="2300" b="0" i="0" dirty="0" err="1">
                <a:effectLst/>
                <a:latin typeface=".SFUI-Regular"/>
              </a:rPr>
              <a:t>Өйткені</a:t>
            </a:r>
            <a:r>
              <a:rPr lang="ru-RU" sz="2300" b="0" i="0" dirty="0">
                <a:effectLst/>
                <a:latin typeface=".SFUI-Regular"/>
              </a:rPr>
              <a:t> , бұл </a:t>
            </a:r>
            <a:r>
              <a:rPr lang="ru-RU" sz="2300" b="0" i="0" dirty="0" err="1">
                <a:effectLst/>
                <a:latin typeface=".SFUI-Regular"/>
              </a:rPr>
              <a:t>кезде</a:t>
            </a:r>
            <a:r>
              <a:rPr lang="ru-RU" sz="2300" b="0" i="0" dirty="0">
                <a:effectLst/>
                <a:latin typeface=".SFUI-Regular"/>
              </a:rPr>
              <a:t> 17 </a:t>
            </a:r>
            <a:r>
              <a:rPr lang="ru-RU" sz="2300" b="0" i="0" dirty="0" err="1">
                <a:effectLst/>
                <a:latin typeface=".SFUI-Regular"/>
              </a:rPr>
              <a:t>қазандағы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патша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Манифесінің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Қазақстанның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көптеген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қатысқан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жиылыстарға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жариялануы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қалаларында</a:t>
            </a:r>
            <a:r>
              <a:rPr lang="ru-RU" sz="2300" b="0" i="0" dirty="0">
                <a:effectLst/>
                <a:latin typeface=".SFUI-Regular"/>
              </a:rPr>
              <a:t> көп адам </a:t>
            </a:r>
            <a:r>
              <a:rPr lang="ru-RU" sz="2300" b="0" i="0" dirty="0" err="1">
                <a:effectLst/>
                <a:latin typeface=".SFUI-Regular"/>
              </a:rPr>
              <a:t>демонстрацияларға</a:t>
            </a:r>
            <a:r>
              <a:rPr lang="ru-RU" sz="2300" b="0" i="0" dirty="0">
                <a:effectLst/>
                <a:latin typeface=".SFUI-Regular"/>
              </a:rPr>
              <a:t> және халықтың қалың </a:t>
            </a:r>
            <a:r>
              <a:rPr lang="ru-RU" sz="2300" b="0" i="0" dirty="0" err="1">
                <a:effectLst/>
                <a:latin typeface=".SFUI-Regular"/>
              </a:rPr>
              <a:t>тобының</a:t>
            </a:r>
            <a:r>
              <a:rPr lang="ru-RU" sz="2300" b="0" i="0" dirty="0">
                <a:effectLst/>
                <a:latin typeface=".SFUI-Regular"/>
              </a:rPr>
              <a:t> бой </a:t>
            </a:r>
            <a:r>
              <a:rPr lang="ru-RU" sz="2300" b="0" i="0" dirty="0" err="1">
                <a:effectLst/>
                <a:latin typeface=".SFUI-Regular"/>
              </a:rPr>
              <a:t>көрсетулеріне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ұштасқан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болатын</a:t>
            </a:r>
            <a:r>
              <a:rPr lang="kk-KZ" sz="2300" dirty="0">
                <a:latin typeface=".SFUI-Regular"/>
              </a:rPr>
              <a:t>.</a:t>
            </a:r>
          </a:p>
          <a:p>
            <a:r>
              <a:rPr lang="ru-RU" sz="2300" b="0" i="0" dirty="0">
                <a:effectLst/>
                <a:latin typeface=".SFUI-Regular"/>
              </a:rPr>
              <a:t>Бұл </a:t>
            </a:r>
            <a:r>
              <a:rPr lang="ru-RU" sz="2300" b="0" i="0" dirty="0" err="1">
                <a:effectLst/>
                <a:latin typeface=".SFUI-Regular"/>
              </a:rPr>
              <a:t>туралы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Әлихан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Бөкейханов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былай</a:t>
            </a:r>
            <a:r>
              <a:rPr lang="ru-RU" sz="2300" b="0" i="0" dirty="0">
                <a:effectLst/>
                <a:latin typeface=".SFUI-Regular"/>
              </a:rPr>
              <a:t> деп </a:t>
            </a:r>
            <a:r>
              <a:rPr lang="ru-RU" sz="2300" b="0" i="0" dirty="0" err="1">
                <a:effectLst/>
                <a:latin typeface=".SFUI-Regular"/>
              </a:rPr>
              <a:t>жазды</a:t>
            </a:r>
            <a:r>
              <a:rPr lang="ru-RU" sz="2300" b="0" i="0" dirty="0">
                <a:effectLst/>
                <a:latin typeface=".SFUI-Regular"/>
              </a:rPr>
              <a:t> : " </a:t>
            </a:r>
            <a:r>
              <a:rPr lang="ru-RU" sz="2300" b="0" i="0" dirty="0" err="1">
                <a:effectLst/>
                <a:latin typeface=".SFUI-Regular"/>
              </a:rPr>
              <a:t>Қазақтардың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жүріп</a:t>
            </a:r>
            <a:r>
              <a:rPr lang="ru-RU" sz="2300" b="0" i="0" dirty="0">
                <a:effectLst/>
                <a:latin typeface=".SFUI-Regular"/>
              </a:rPr>
              <a:t> - </a:t>
            </a:r>
            <a:r>
              <a:rPr lang="ru-RU" sz="2300" b="0" i="0" dirty="0" err="1">
                <a:effectLst/>
                <a:latin typeface=".SFUI-Regular"/>
              </a:rPr>
              <a:t>тұруы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арқасында</a:t>
            </a:r>
            <a:r>
              <a:rPr lang="ru-RU" sz="2300" b="0" i="0" dirty="0">
                <a:effectLst/>
                <a:latin typeface=".SFUI-Regular"/>
              </a:rPr>
              <a:t> Манифест </a:t>
            </a:r>
            <a:r>
              <a:rPr lang="ru-RU" sz="2300" b="0" i="0" dirty="0" err="1">
                <a:effectLst/>
                <a:latin typeface=".SFUI-Regular"/>
              </a:rPr>
              <a:t>қысқа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уақытта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букіл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даланың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қолына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тиді</a:t>
            </a:r>
            <a:r>
              <a:rPr lang="ru-RU" sz="2300" b="0" i="0" dirty="0">
                <a:effectLst/>
                <a:latin typeface=".SFUI-Regular"/>
              </a:rPr>
              <a:t> . </a:t>
            </a:r>
            <a:r>
              <a:rPr lang="ru-RU" sz="2300" b="0" i="0" dirty="0" err="1">
                <a:effectLst/>
                <a:latin typeface=".SFUI-Regular"/>
              </a:rPr>
              <a:t>Жер</a:t>
            </a:r>
            <a:r>
              <a:rPr lang="ru-RU" sz="2300" b="0" i="0" dirty="0">
                <a:effectLst/>
                <a:latin typeface=".SFUI-Regular"/>
              </a:rPr>
              <a:t> - </a:t>
            </a:r>
            <a:r>
              <a:rPr lang="ru-RU" sz="2300" b="0" i="0" dirty="0" err="1">
                <a:effectLst/>
                <a:latin typeface=".SFUI-Regular"/>
              </a:rPr>
              <a:t>жерде</a:t>
            </a:r>
            <a:r>
              <a:rPr lang="ru-RU" sz="2300" b="0" i="0" dirty="0">
                <a:effectLst/>
                <a:latin typeface=".SFUI-Regular"/>
              </a:rPr>
              <a:t> қазақтар </a:t>
            </a:r>
            <a:r>
              <a:rPr lang="ru-RU" sz="2300" b="0" i="0" dirty="0" err="1">
                <a:effectLst/>
                <a:latin typeface=".SFUI-Regular"/>
              </a:rPr>
              <a:t>үлкенді</a:t>
            </a:r>
            <a:r>
              <a:rPr lang="ru-RU" sz="2300" b="0" i="0" dirty="0">
                <a:effectLst/>
                <a:latin typeface=".SFUI-Regular"/>
              </a:rPr>
              <a:t> - </a:t>
            </a:r>
            <a:r>
              <a:rPr lang="ru-RU" sz="2300" b="0" i="0" dirty="0" err="1">
                <a:effectLst/>
                <a:latin typeface=".SFUI-Regular"/>
              </a:rPr>
              <a:t>кішілі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съездерге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жиналды</a:t>
            </a:r>
            <a:r>
              <a:rPr lang="ru-RU" sz="2300" b="0" i="0" dirty="0">
                <a:effectLst/>
                <a:latin typeface=".SFUI-Regular"/>
              </a:rPr>
              <a:t> ... </a:t>
            </a:r>
            <a:r>
              <a:rPr lang="ru-RU" sz="2300" b="0" i="0" dirty="0" err="1">
                <a:effectLst/>
                <a:latin typeface=".SFUI-Regular"/>
              </a:rPr>
              <a:t>Манифестті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оқыды</a:t>
            </a:r>
            <a:r>
              <a:rPr lang="ru-RU" sz="2300" b="0" i="0" dirty="0">
                <a:effectLst/>
                <a:latin typeface=".SFUI-Regular"/>
              </a:rPr>
              <a:t> , оны түс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нд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рд</a:t>
            </a:r>
            <a:r>
              <a:rPr lang="en-GB" sz="2300" b="0" i="0" dirty="0">
                <a:effectLst/>
                <a:latin typeface=".SFUI-Regular"/>
              </a:rPr>
              <a:t>i , </a:t>
            </a:r>
            <a:r>
              <a:rPr lang="ru-RU" sz="2300" b="0" i="0" dirty="0" err="1">
                <a:effectLst/>
                <a:latin typeface=".SFUI-Regular"/>
              </a:rPr>
              <a:t>болашақтағы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Мемлекеттік</a:t>
            </a:r>
            <a:r>
              <a:rPr lang="ru-RU" sz="2300" b="0" i="0" dirty="0">
                <a:effectLst/>
                <a:latin typeface=".SFUI-Regular"/>
              </a:rPr>
              <a:t> Дума </a:t>
            </a:r>
            <a:r>
              <a:rPr lang="ru-RU" sz="2300" b="0" i="0" dirty="0" err="1">
                <a:effectLst/>
                <a:latin typeface=".SFUI-Regular"/>
              </a:rPr>
              <a:t>сайлауы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мәселелерді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талқылады</a:t>
            </a:r>
            <a:r>
              <a:rPr lang="ru-RU" sz="2300" b="0" i="0" dirty="0">
                <a:effectLst/>
                <a:latin typeface=".SFUI-Regular"/>
              </a:rPr>
              <a:t> . </a:t>
            </a:r>
            <a:r>
              <a:rPr lang="ru-RU" sz="2300" b="0" i="0" dirty="0" err="1">
                <a:effectLst/>
                <a:latin typeface=".SFUI-Regular"/>
              </a:rPr>
              <a:t>Облыстың</a:t>
            </a:r>
            <a:r>
              <a:rPr lang="ru-RU" sz="2300" b="0" i="0" dirty="0">
                <a:effectLst/>
                <a:latin typeface=".SFUI-Regular"/>
              </a:rPr>
              <a:t> ең </a:t>
            </a:r>
            <a:r>
              <a:rPr lang="ru-RU" sz="2300" b="0" i="0" dirty="0" err="1">
                <a:effectLst/>
                <a:latin typeface=".SFUI-Regular"/>
              </a:rPr>
              <a:t>алыс</a:t>
            </a:r>
            <a:r>
              <a:rPr lang="ru-RU" sz="2300" b="0" i="0" dirty="0">
                <a:effectLst/>
                <a:latin typeface=".SFUI-Regular"/>
              </a:rPr>
              <a:t> түкп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рлер</a:t>
            </a:r>
            <a:r>
              <a:rPr lang="en-GB" sz="2300" b="0" i="0" dirty="0">
                <a:effectLst/>
                <a:latin typeface=".SFUI-Regular"/>
              </a:rPr>
              <a:t>i</a:t>
            </a:r>
            <a:r>
              <a:rPr lang="ru-RU" sz="2300" b="0" i="0" dirty="0" err="1">
                <a:effectLst/>
                <a:latin typeface=".SFUI-Regular"/>
              </a:rPr>
              <a:t>нен</a:t>
            </a:r>
            <a:r>
              <a:rPr lang="ru-RU" sz="2300" b="0" i="0" dirty="0">
                <a:effectLst/>
                <a:latin typeface=".SFUI-Regular"/>
              </a:rPr>
              <a:t> қазақтар топ - топ </a:t>
            </a:r>
            <a:r>
              <a:rPr lang="ru-RU" sz="2300" b="0" i="0" dirty="0" err="1">
                <a:effectLst/>
                <a:latin typeface=".SFUI-Regular"/>
              </a:rPr>
              <a:t>болып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қалаларға</a:t>
            </a:r>
            <a:r>
              <a:rPr lang="ru-RU" sz="2300" b="0" i="0" dirty="0">
                <a:effectLst/>
                <a:latin typeface=".SFUI-Regular"/>
              </a:rPr>
              <a:t> барды , </a:t>
            </a:r>
            <a:r>
              <a:rPr lang="ru-RU" sz="2300" b="0" i="0" dirty="0" err="1">
                <a:effectLst/>
                <a:latin typeface=".SFUI-Regular"/>
              </a:rPr>
              <a:t>онда</a:t>
            </a:r>
            <a:r>
              <a:rPr lang="ru-RU" sz="2300" b="0" i="0" dirty="0">
                <a:effectLst/>
                <a:latin typeface=".SFUI-Regular"/>
              </a:rPr>
              <a:t> қала </a:t>
            </a:r>
            <a:r>
              <a:rPr lang="ru-RU" sz="2300" b="0" i="0" dirty="0" err="1">
                <a:effectLst/>
                <a:latin typeface=".SFUI-Regular"/>
              </a:rPr>
              <a:t>тұрғындары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ұйымдастырған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қалалық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митингілерге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қатысты</a:t>
            </a:r>
            <a:r>
              <a:rPr lang="ru-RU" sz="2300" b="0" i="0" dirty="0">
                <a:effectLst/>
                <a:latin typeface=".SFUI-Regular"/>
              </a:rPr>
              <a:t> . </a:t>
            </a:r>
            <a:r>
              <a:rPr lang="ru-RU" sz="2300" b="0" i="0" dirty="0" err="1">
                <a:effectLst/>
                <a:latin typeface=".SFUI-Regular"/>
              </a:rPr>
              <a:t>Орыстар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татарлар</a:t>
            </a:r>
            <a:r>
              <a:rPr lang="ru-RU" sz="2300" b="0" i="0" dirty="0">
                <a:effectLst/>
                <a:latin typeface=".SFUI-Regular"/>
              </a:rPr>
              <a:t> , </a:t>
            </a:r>
            <a:r>
              <a:rPr lang="ru-RU" sz="2300" b="0" i="0" dirty="0" err="1">
                <a:effectLst/>
                <a:latin typeface=".SFUI-Regular"/>
              </a:rPr>
              <a:t>сарттар</a:t>
            </a:r>
            <a:r>
              <a:rPr lang="ru-RU" sz="2300" b="0" i="0" dirty="0">
                <a:effectLst/>
                <a:latin typeface=".SFUI-Regular"/>
              </a:rPr>
              <a:t> мен қазақтар </a:t>
            </a:r>
            <a:r>
              <a:rPr lang="ru-RU" sz="2300" b="0" i="0" dirty="0" err="1">
                <a:effectLst/>
                <a:latin typeface=".SFUI-Regular"/>
              </a:rPr>
              <a:t>бір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туысқан</a:t>
            </a:r>
            <a:r>
              <a:rPr lang="ru-RU" sz="2300" b="0" i="0" dirty="0">
                <a:effectLst/>
                <a:latin typeface=".SFUI-Regular"/>
              </a:rPr>
              <a:t> от </a:t>
            </a:r>
            <a:r>
              <a:rPr lang="ru-RU" sz="2300" b="0" i="0" dirty="0" err="1">
                <a:effectLst/>
                <a:latin typeface=".SFUI-Regular"/>
              </a:rPr>
              <a:t>басына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қосылып</a:t>
            </a:r>
            <a:r>
              <a:rPr lang="ru-RU" sz="2300" b="0" i="0" dirty="0">
                <a:effectLst/>
                <a:latin typeface=".SFUI-Regular"/>
              </a:rPr>
              <a:t> </a:t>
            </a:r>
            <a:r>
              <a:rPr lang="ru-RU" sz="2300" b="0" i="0" dirty="0" err="1">
                <a:effectLst/>
                <a:latin typeface=".SFUI-Regular"/>
              </a:rPr>
              <a:t>кетті</a:t>
            </a:r>
            <a:r>
              <a:rPr lang="ru-RU" sz="2300" b="0" i="0" dirty="0">
                <a:effectLst/>
                <a:latin typeface=".SFUI-Regular"/>
              </a:rPr>
              <a:t> " .</a:t>
            </a:r>
            <a:endParaRPr lang="ru-RU" sz="2300" dirty="0">
              <a:effectLst/>
              <a:latin typeface=".AppleSystemUIFont"/>
            </a:endParaRPr>
          </a:p>
          <a:p>
            <a:endParaRPr lang="kk-KZ" b="0" i="0" dirty="0">
              <a:effectLst/>
              <a:latin typeface=".SFUI-Regular"/>
            </a:endParaRPr>
          </a:p>
        </p:txBody>
      </p:sp>
      <p:sp>
        <p:nvSpPr>
          <p:cNvPr id="5" name="Несколько документов 4">
            <a:extLst>
              <a:ext uri="{FF2B5EF4-FFF2-40B4-BE49-F238E27FC236}">
                <a16:creationId xmlns="" xmlns:a16="http://schemas.microsoft.com/office/drawing/2014/main" id="{C796EEBD-67E8-864D-866D-17641F783A29}"/>
              </a:ext>
            </a:extLst>
          </p:cNvPr>
          <p:cNvSpPr/>
          <p:nvPr/>
        </p:nvSpPr>
        <p:spPr>
          <a:xfrm>
            <a:off x="10272342" y="5360011"/>
            <a:ext cx="1400915" cy="100237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359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32B1C6-03B8-1948-9F6E-D4CBB0FB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83" y="-3372005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A4DF96-135A-C24D-AAB8-EFC8E072C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058" y="532780"/>
            <a:ext cx="10003883" cy="5792439"/>
          </a:xfrm>
        </p:spPr>
        <p:txBody>
          <a:bodyPr>
            <a:noAutofit/>
          </a:bodyPr>
          <a:lstStyle/>
          <a:p>
            <a:r>
              <a:rPr lang="ru-RU" sz="2400" b="0" i="0" dirty="0" err="1">
                <a:effectLst/>
                <a:latin typeface=".SFUI-Regular"/>
              </a:rPr>
              <a:t>Сонымен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қатар</a:t>
            </a:r>
            <a:r>
              <a:rPr lang="ru-RU" sz="2400" b="0" i="0" dirty="0">
                <a:effectLst/>
                <a:latin typeface=".SFUI-Regular"/>
              </a:rPr>
              <a:t> , осы </a:t>
            </a:r>
            <a:r>
              <a:rPr lang="ru-RU" sz="2400" b="0" i="0" dirty="0" err="1">
                <a:effectLst/>
                <a:latin typeface=".SFUI-Regular"/>
              </a:rPr>
              <a:t>кезенде</a:t>
            </a:r>
            <a:r>
              <a:rPr lang="ru-RU" sz="2400" b="0" i="0" dirty="0">
                <a:effectLst/>
                <a:latin typeface=".SFUI-Regular"/>
              </a:rPr>
              <a:t> Қазақстан </a:t>
            </a:r>
            <a:r>
              <a:rPr lang="ru-RU" sz="2400" b="0" i="0" dirty="0" err="1">
                <a:effectLst/>
                <a:latin typeface=".SFUI-Regular"/>
              </a:rPr>
              <a:t>халқының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саяси</a:t>
            </a:r>
            <a:r>
              <a:rPr lang="ru-RU" sz="2400" b="0" i="0" dirty="0">
                <a:effectLst/>
                <a:latin typeface=".SFUI-Regular"/>
              </a:rPr>
              <a:t> ой - </a:t>
            </a:r>
            <a:r>
              <a:rPr lang="ru-RU" sz="2400" b="0" i="0" dirty="0" err="1">
                <a:effectLst/>
                <a:latin typeface=".SFUI-Regular"/>
              </a:rPr>
              <a:t>өрісінің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дамуында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Мемлекеттік</a:t>
            </a:r>
            <a:r>
              <a:rPr lang="ru-RU" sz="2400" b="0" i="0" dirty="0">
                <a:effectLst/>
                <a:latin typeface=".SFUI-Regular"/>
              </a:rPr>
              <a:t> Думаға </a:t>
            </a:r>
            <a:r>
              <a:rPr lang="ru-RU" sz="2400" b="0" i="0" dirty="0" err="1">
                <a:effectLst/>
                <a:latin typeface=".SFUI-Regular"/>
              </a:rPr>
              <a:t>сайлау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жүргізу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науканы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маңызды</a:t>
            </a:r>
            <a:r>
              <a:rPr lang="ru-RU" sz="2400" b="0" i="0" dirty="0">
                <a:effectLst/>
                <a:latin typeface=".SFUI-Regular"/>
              </a:rPr>
              <a:t> рөл </a:t>
            </a:r>
            <a:r>
              <a:rPr lang="ru-RU" sz="2400" b="0" i="0" dirty="0" err="1">
                <a:effectLst/>
                <a:latin typeface=".SFUI-Regular"/>
              </a:rPr>
              <a:t>атқарып</a:t>
            </a:r>
            <a:r>
              <a:rPr lang="ru-RU" sz="2400" b="0" i="0" dirty="0">
                <a:effectLst/>
                <a:latin typeface=".SFUI-Regular"/>
              </a:rPr>
              <a:t> , </a:t>
            </a:r>
            <a:r>
              <a:rPr lang="ru-RU" sz="2400" b="0" i="0" dirty="0" err="1">
                <a:effectLst/>
                <a:latin typeface=".SFUI-Regular"/>
              </a:rPr>
              <a:t>онда</a:t>
            </a:r>
            <a:r>
              <a:rPr lang="ru-RU" sz="2400" b="0" i="0" dirty="0">
                <a:effectLst/>
                <a:latin typeface=".SFUI-Regular"/>
              </a:rPr>
              <a:t> қазақ </a:t>
            </a:r>
            <a:r>
              <a:rPr lang="ru-RU" sz="2400" b="0" i="0" dirty="0" err="1">
                <a:effectLst/>
                <a:latin typeface=".SFUI-Regular"/>
              </a:rPr>
              <a:t>зиялыларының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көптеген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ек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лдер</a:t>
            </a:r>
            <a:r>
              <a:rPr lang="en-GB" sz="2400" b="0" i="0" dirty="0">
                <a:effectLst/>
                <a:latin typeface=".SFUI-Regular"/>
              </a:rPr>
              <a:t>i </a:t>
            </a:r>
            <a:r>
              <a:rPr lang="ru-RU" sz="2400" b="0" i="0" dirty="0" err="1">
                <a:effectLst/>
                <a:latin typeface=".SFUI-Regular"/>
              </a:rPr>
              <a:t>белсенді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қызметімен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көрінді</a:t>
            </a:r>
            <a:r>
              <a:rPr lang="ru-RU" sz="2400" b="0" i="0" dirty="0">
                <a:effectLst/>
                <a:latin typeface=".SFUI-Regular"/>
              </a:rPr>
              <a:t> . </a:t>
            </a:r>
            <a:endParaRPr lang="ru-RU" sz="2400" dirty="0">
              <a:effectLst/>
              <a:latin typeface=".AppleSystemUIFont"/>
            </a:endParaRPr>
          </a:p>
          <a:p>
            <a:r>
              <a:rPr lang="ru-RU" sz="2400" b="0" i="0" dirty="0" err="1">
                <a:effectLst/>
                <a:latin typeface=".SFUI-Regular"/>
              </a:rPr>
              <a:t>Мысалы</a:t>
            </a:r>
            <a:r>
              <a:rPr lang="ru-RU" sz="2400" b="0" i="0" dirty="0">
                <a:effectLst/>
                <a:latin typeface=".SFUI-Regular"/>
              </a:rPr>
              <a:t> , 1905 </a:t>
            </a:r>
            <a:r>
              <a:rPr lang="ru-RU" sz="2400" b="0" i="0" dirty="0" err="1">
                <a:effectLst/>
                <a:latin typeface=".SFUI-Regular"/>
              </a:rPr>
              <a:t>жылдың</a:t>
            </a:r>
            <a:r>
              <a:rPr lang="ru-RU" sz="2400" b="0" i="0" dirty="0">
                <a:effectLst/>
                <a:latin typeface=".SFUI-Regular"/>
              </a:rPr>
              <a:t> 6 </a:t>
            </a:r>
            <a:r>
              <a:rPr lang="ru-RU" sz="2400" b="0" i="0" dirty="0" err="1">
                <a:effectLst/>
                <a:latin typeface=".SFUI-Regular"/>
              </a:rPr>
              <a:t>тамызында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Мемлекеттік</a:t>
            </a:r>
            <a:r>
              <a:rPr lang="ru-RU" sz="2400" b="0" i="0" dirty="0">
                <a:effectLst/>
                <a:latin typeface=".SFUI-Regular"/>
              </a:rPr>
              <a:t> Дума жөн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ндег</a:t>
            </a:r>
            <a:r>
              <a:rPr lang="en-GB" sz="2400" b="0" i="0" dirty="0">
                <a:effectLst/>
                <a:latin typeface=".SFUI-Regular"/>
              </a:rPr>
              <a:t>i </a:t>
            </a:r>
            <a:r>
              <a:rPr lang="ru-RU" sz="2400" b="0" i="0" dirty="0" err="1">
                <a:effectLst/>
                <a:latin typeface=".SFUI-Regular"/>
              </a:rPr>
              <a:t>патша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Манифес</a:t>
            </a:r>
            <a:r>
              <a:rPr lang="en-GB" sz="2400" b="0" i="0" dirty="0">
                <a:effectLst/>
                <a:latin typeface=".SFUI-Regular"/>
              </a:rPr>
              <a:t>i </a:t>
            </a:r>
            <a:r>
              <a:rPr lang="ru-RU" sz="2400" b="0" i="0" dirty="0">
                <a:effectLst/>
                <a:latin typeface=".SFUI-Regular"/>
              </a:rPr>
              <a:t>қазақ </a:t>
            </a:r>
            <a:r>
              <a:rPr lang="ru-RU" sz="2400" b="0" i="0" dirty="0" err="1">
                <a:effectLst/>
                <a:latin typeface=".SFUI-Regular"/>
              </a:rPr>
              <a:t>еліне</a:t>
            </a:r>
            <a:r>
              <a:rPr lang="ru-RU" sz="2400" b="0" i="0" dirty="0">
                <a:effectLst/>
                <a:latin typeface=".SFUI-Regular"/>
              </a:rPr>
              <a:t> де депутат </a:t>
            </a:r>
            <a:r>
              <a:rPr lang="ru-RU" sz="2400" b="0" i="0" dirty="0" err="1">
                <a:effectLst/>
                <a:latin typeface=".SFUI-Regular"/>
              </a:rPr>
              <a:t>сайлау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құқығын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берген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болатын</a:t>
            </a:r>
            <a:r>
              <a:rPr lang="ru-RU" sz="2400" b="0" i="0" dirty="0">
                <a:effectLst/>
                <a:latin typeface=".SFUI-Regular"/>
              </a:rPr>
              <a:t> . </a:t>
            </a:r>
            <a:r>
              <a:rPr lang="ru-RU" sz="2400" b="0" i="0" dirty="0" err="1">
                <a:effectLst/>
                <a:latin typeface=".SFUI-Regular"/>
              </a:rPr>
              <a:t>Бірақ</a:t>
            </a:r>
            <a:r>
              <a:rPr lang="ru-RU" sz="2400" b="0" i="0" dirty="0">
                <a:effectLst/>
                <a:latin typeface=".SFUI-Regular"/>
              </a:rPr>
              <a:t> , бұл </a:t>
            </a:r>
            <a:r>
              <a:rPr lang="ru-RU" sz="2400" b="0" i="0" dirty="0" err="1">
                <a:effectLst/>
                <a:latin typeface=".SFUI-Regular"/>
              </a:rPr>
              <a:t>құқықтың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жартыкешт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>
                <a:effectLst/>
                <a:latin typeface=".SFUI-Regular"/>
              </a:rPr>
              <a:t>г</a:t>
            </a:r>
            <a:r>
              <a:rPr lang="en-GB" sz="2400" b="0" i="0" dirty="0">
                <a:effectLst/>
                <a:latin typeface=".SFUI-Regular"/>
              </a:rPr>
              <a:t>i </a:t>
            </a:r>
            <a:r>
              <a:rPr lang="ru-RU" sz="2400" b="0" i="0" dirty="0" err="1">
                <a:effectLst/>
                <a:latin typeface=".SFUI-Regular"/>
              </a:rPr>
              <a:t>байкалды</a:t>
            </a:r>
            <a:r>
              <a:rPr lang="ru-RU" sz="2400" b="0" i="0" dirty="0">
                <a:effectLst/>
                <a:latin typeface=".SFUI-Regular"/>
              </a:rPr>
              <a:t> . </a:t>
            </a:r>
            <a:r>
              <a:rPr lang="ru-RU" sz="2400" b="0" i="0" dirty="0" err="1">
                <a:effectLst/>
                <a:latin typeface=".SFUI-Regular"/>
              </a:rPr>
              <a:t>Өйткені</a:t>
            </a:r>
            <a:r>
              <a:rPr lang="ru-RU" sz="2400" b="0" i="0" dirty="0">
                <a:effectLst/>
                <a:latin typeface=".SFUI-Regular"/>
              </a:rPr>
              <a:t> , </a:t>
            </a:r>
            <a:r>
              <a:rPr lang="ru-RU" sz="2400" b="0" i="0" dirty="0" err="1">
                <a:effectLst/>
                <a:latin typeface=".SFUI-Regular"/>
              </a:rPr>
              <a:t>депутаттарды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сайлау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барысында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ұлттардың</a:t>
            </a:r>
            <a:r>
              <a:rPr lang="ru-RU" sz="2400" b="0" i="0" dirty="0">
                <a:effectLst/>
                <a:latin typeface=".SFUI-Regular"/>
              </a:rPr>
              <a:t> ара </a:t>
            </a:r>
            <a:r>
              <a:rPr lang="ru-RU" sz="2400" b="0" i="0" dirty="0" err="1">
                <a:effectLst/>
                <a:latin typeface=".SFUI-Regular"/>
              </a:rPr>
              <a:t>салмағы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есепке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алынбады</a:t>
            </a:r>
            <a:r>
              <a:rPr lang="ru-RU" sz="2400" b="0" i="0" dirty="0">
                <a:effectLst/>
                <a:latin typeface=".SFUI-Regular"/>
              </a:rPr>
              <a:t> . </a:t>
            </a:r>
            <a:endParaRPr lang="ru-RU" sz="2400" dirty="0">
              <a:effectLst/>
              <a:latin typeface=".AppleSystemUIFont"/>
            </a:endParaRPr>
          </a:p>
          <a:p>
            <a:r>
              <a:rPr lang="ru-RU" sz="2400" b="0" i="0" dirty="0" err="1">
                <a:effectLst/>
                <a:latin typeface=".SFUI-Regular"/>
              </a:rPr>
              <a:t>Сондықтан</a:t>
            </a:r>
            <a:r>
              <a:rPr lang="ru-RU" sz="2400" b="0" i="0" dirty="0">
                <a:effectLst/>
                <a:latin typeface=".SFUI-Regular"/>
              </a:rPr>
              <a:t> , қазақ </a:t>
            </a:r>
            <a:r>
              <a:rPr lang="ru-RU" sz="2400" b="0" i="0" dirty="0" err="1">
                <a:effectLst/>
                <a:latin typeface=".SFUI-Regular"/>
              </a:rPr>
              <a:t>зиялылары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мұндай</a:t>
            </a:r>
            <a:r>
              <a:rPr lang="ru-RU" sz="2400" b="0" i="0" dirty="0">
                <a:effectLst/>
                <a:latin typeface=".SFUI-Regular"/>
              </a:rPr>
              <a:t> әд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летс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зд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кт</a:t>
            </a:r>
            <a:r>
              <a:rPr lang="en-GB" sz="2400" b="0" i="0" dirty="0">
                <a:effectLst/>
                <a:latin typeface=".SFUI-Regular"/>
              </a:rPr>
              <a:t>i </a:t>
            </a:r>
            <a:r>
              <a:rPr lang="ru-RU" sz="2400" b="0" i="0" dirty="0" err="1">
                <a:effectLst/>
                <a:latin typeface=".SFUI-Regular"/>
              </a:rPr>
              <a:t>тузетуге</a:t>
            </a:r>
            <a:r>
              <a:rPr lang="ru-RU" sz="2400" b="0" i="0" dirty="0">
                <a:effectLst/>
                <a:latin typeface=".SFUI-Regular"/>
              </a:rPr>
              <a:t> б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ршама</a:t>
            </a:r>
            <a:r>
              <a:rPr lang="ru-RU" sz="2400" b="0" i="0" dirty="0">
                <a:effectLst/>
                <a:latin typeface=".SFUI-Regular"/>
              </a:rPr>
              <a:t> әрекет </a:t>
            </a:r>
            <a:r>
              <a:rPr lang="ru-RU" sz="2400" b="0" i="0" dirty="0" err="1">
                <a:effectLst/>
                <a:latin typeface=".SFUI-Regular"/>
              </a:rPr>
              <a:t>жасап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керді</a:t>
            </a:r>
            <a:r>
              <a:rPr lang="ru-RU" sz="2400" b="0" i="0" dirty="0">
                <a:effectLst/>
                <a:latin typeface=".SFUI-Regular"/>
              </a:rPr>
              <a:t> . </a:t>
            </a:r>
            <a:r>
              <a:rPr lang="ru-RU" sz="2400" b="0" i="0" dirty="0" err="1">
                <a:effectLst/>
                <a:latin typeface=".SFUI-Regular"/>
              </a:rPr>
              <a:t>Нәтижесінде</a:t>
            </a:r>
            <a:r>
              <a:rPr lang="ru-RU" sz="2400" b="0" i="0" dirty="0">
                <a:effectLst/>
                <a:latin typeface=".SFUI-Regular"/>
              </a:rPr>
              <a:t> , қазақ </a:t>
            </a:r>
            <a:r>
              <a:rPr lang="ru-RU" sz="2400" b="0" i="0" dirty="0" err="1">
                <a:effectLst/>
                <a:latin typeface=".SFUI-Regular"/>
              </a:rPr>
              <a:t>халқы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Мемлекеттік</a:t>
            </a:r>
            <a:r>
              <a:rPr lang="ru-RU" sz="2400" b="0" i="0" dirty="0">
                <a:effectLst/>
                <a:latin typeface=".SFUI-Regular"/>
              </a:rPr>
              <a:t> Думаға әр </a:t>
            </a:r>
            <a:r>
              <a:rPr lang="ru-RU" sz="2400" b="0" i="0" dirty="0" err="1">
                <a:effectLst/>
                <a:latin typeface=".SFUI-Regular"/>
              </a:rPr>
              <a:t>облыстан</a:t>
            </a:r>
            <a:r>
              <a:rPr lang="ru-RU" sz="2400" b="0" i="0" dirty="0">
                <a:effectLst/>
                <a:latin typeface=".SFUI-Regular"/>
              </a:rPr>
              <a:t> б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>
                <a:effectLst/>
                <a:latin typeface=".SFUI-Regular"/>
              </a:rPr>
              <a:t>р </a:t>
            </a:r>
            <a:r>
              <a:rPr lang="ru-RU" sz="2400" b="0" i="0" dirty="0" err="1">
                <a:effectLst/>
                <a:latin typeface=".SFUI-Regular"/>
              </a:rPr>
              <a:t>депутаттан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ғана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сайлау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құқығына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ие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болды</a:t>
            </a:r>
            <a:r>
              <a:rPr lang="ru-RU" sz="2400" b="0" i="0" dirty="0">
                <a:effectLst/>
                <a:latin typeface=".SFUI-Regular"/>
              </a:rPr>
              <a:t> . </a:t>
            </a:r>
            <a:endParaRPr lang="ru-RU" sz="2400" dirty="0">
              <a:effectLst/>
              <a:latin typeface=".AppleSystemUIFont"/>
            </a:endParaRPr>
          </a:p>
          <a:p>
            <a:r>
              <a:rPr lang="ru-RU" sz="2400" b="0" i="0" dirty="0" err="1">
                <a:effectLst/>
                <a:latin typeface=".SFUI-Regular"/>
              </a:rPr>
              <a:t>Сөйтіп</a:t>
            </a:r>
            <a:r>
              <a:rPr lang="ru-RU" sz="2400" b="0" i="0" dirty="0">
                <a:effectLst/>
                <a:latin typeface=".SFUI-Regular"/>
              </a:rPr>
              <a:t> , </a:t>
            </a:r>
            <a:r>
              <a:rPr lang="ru-RU" sz="2400" b="0" i="0" dirty="0" err="1">
                <a:effectLst/>
                <a:latin typeface=".SFUI-Regular"/>
              </a:rPr>
              <a:t>Қазақстаннан</a:t>
            </a:r>
            <a:r>
              <a:rPr lang="ru-RU" sz="2400" b="0" i="0" dirty="0">
                <a:effectLst/>
                <a:latin typeface=".SFUI-Regular"/>
              </a:rPr>
              <a:t> б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>
                <a:effectLst/>
                <a:latin typeface=".SFUI-Regular"/>
              </a:rPr>
              <a:t>р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нш</a:t>
            </a:r>
            <a:r>
              <a:rPr lang="en-GB" sz="2400" b="0" i="0" dirty="0">
                <a:effectLst/>
                <a:latin typeface=".SFUI-Regular"/>
              </a:rPr>
              <a:t>i </a:t>
            </a:r>
            <a:r>
              <a:rPr lang="ru-RU" sz="2400" b="0" i="0" dirty="0" err="1">
                <a:effectLst/>
                <a:latin typeface=".SFUI-Regular"/>
              </a:rPr>
              <a:t>Мемлекеттік</a:t>
            </a:r>
            <a:r>
              <a:rPr lang="ru-RU" sz="2400" b="0" i="0" dirty="0">
                <a:effectLst/>
                <a:latin typeface=".SFUI-Regular"/>
              </a:rPr>
              <a:t> Думаға </a:t>
            </a:r>
            <a:r>
              <a:rPr lang="ru-RU" sz="2400" b="0" i="0" dirty="0" err="1">
                <a:effectLst/>
                <a:latin typeface=".SFUI-Regular"/>
              </a:rPr>
              <a:t>барлығы</a:t>
            </a:r>
            <a:r>
              <a:rPr lang="ru-RU" sz="2400" b="0" i="0" dirty="0">
                <a:effectLst/>
                <a:latin typeface=".SFUI-Regular"/>
              </a:rPr>
              <a:t> 9 депутат , оның 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>
                <a:effectLst/>
                <a:latin typeface=".SFUI-Regular"/>
              </a:rPr>
              <a:t>ш</a:t>
            </a:r>
            <a:r>
              <a:rPr lang="en-GB" sz="2400" b="0" i="0" dirty="0">
                <a:effectLst/>
                <a:latin typeface=".SFUI-Regular"/>
              </a:rPr>
              <a:t>i</a:t>
            </a:r>
            <a:r>
              <a:rPr lang="ru-RU" sz="2400" b="0" i="0" dirty="0" err="1">
                <a:effectLst/>
                <a:latin typeface=".SFUI-Regular"/>
              </a:rPr>
              <a:t>нен</a:t>
            </a:r>
            <a:r>
              <a:rPr lang="ru-RU" sz="2400" b="0" i="0" dirty="0">
                <a:effectLst/>
                <a:latin typeface=".SFUI-Regular"/>
              </a:rPr>
              <a:t> 4 миллион казак </a:t>
            </a:r>
            <a:r>
              <a:rPr lang="ru-RU" sz="2400" b="0" i="0" dirty="0" err="1">
                <a:effectLst/>
                <a:latin typeface=".SFUI-Regular"/>
              </a:rPr>
              <a:t>халкынан</a:t>
            </a:r>
            <a:r>
              <a:rPr lang="ru-RU" sz="2400" b="0" i="0" dirty="0">
                <a:effectLst/>
                <a:latin typeface=".SFUI-Regular"/>
              </a:rPr>
              <a:t> 4 Депутат : </a:t>
            </a:r>
            <a:r>
              <a:rPr lang="ru-RU" sz="2400" b="0" i="0" dirty="0" err="1">
                <a:effectLst/>
                <a:latin typeface=".SFUI-Regular"/>
              </a:rPr>
              <a:t>Ә.Бөкейханов</a:t>
            </a:r>
            <a:r>
              <a:rPr lang="ru-RU" sz="2400" b="0" i="0" dirty="0">
                <a:effectLst/>
                <a:latin typeface=".SFUI-Regular"/>
              </a:rPr>
              <a:t> , </a:t>
            </a:r>
            <a:r>
              <a:rPr lang="ru-RU" sz="2400" b="0" i="0" dirty="0" err="1">
                <a:effectLst/>
                <a:latin typeface=".SFUI-Regular"/>
              </a:rPr>
              <a:t>А.Бірімжанов</a:t>
            </a:r>
            <a:r>
              <a:rPr lang="ru-RU" sz="2400" b="0" i="0" dirty="0">
                <a:effectLst/>
                <a:latin typeface=".SFUI-Regular"/>
              </a:rPr>
              <a:t> , </a:t>
            </a:r>
            <a:r>
              <a:rPr lang="ru-RU" sz="2400" b="0" i="0" dirty="0" err="1">
                <a:effectLst/>
                <a:latin typeface=".SFUI-Regular"/>
              </a:rPr>
              <a:t>А.Қалменов</a:t>
            </a:r>
            <a:r>
              <a:rPr lang="ru-RU" sz="2400" b="0" i="0" dirty="0">
                <a:effectLst/>
                <a:latin typeface=".SFUI-Regular"/>
              </a:rPr>
              <a:t> және </a:t>
            </a:r>
            <a:r>
              <a:rPr lang="ru-RU" sz="2400" b="0" i="0" dirty="0" err="1">
                <a:effectLst/>
                <a:latin typeface=".SFUI-Regular"/>
              </a:rPr>
              <a:t>Б.Құлманов</a:t>
            </a:r>
            <a:r>
              <a:rPr lang="ru-RU" sz="2400" b="0" i="0" dirty="0">
                <a:effectLst/>
                <a:latin typeface=".SFUI-Regular"/>
              </a:rPr>
              <a:t> </a:t>
            </a:r>
            <a:r>
              <a:rPr lang="ru-RU" sz="2400" b="0" i="0" dirty="0" err="1">
                <a:effectLst/>
                <a:latin typeface=".SFUI-Regular"/>
              </a:rPr>
              <a:t>сайланды</a:t>
            </a:r>
            <a:r>
              <a:rPr lang="ru-RU" sz="2400" b="0" i="0" dirty="0">
                <a:effectLst/>
                <a:latin typeface=".SFUI-Regular"/>
              </a:rPr>
              <a:t> .</a:t>
            </a:r>
            <a:endParaRPr lang="ru-RU" sz="2400" dirty="0">
              <a:effectLst/>
              <a:latin typeface=".AppleSystemUIFont"/>
            </a:endParaRPr>
          </a:p>
        </p:txBody>
      </p:sp>
      <p:sp>
        <p:nvSpPr>
          <p:cNvPr id="4" name="Стрелка: шеврон 3">
            <a:extLst>
              <a:ext uri="{FF2B5EF4-FFF2-40B4-BE49-F238E27FC236}">
                <a16:creationId xmlns="" xmlns:a16="http://schemas.microsoft.com/office/drawing/2014/main" id="{8C6DD728-FEBC-8A48-A381-CB1D1A5CBEAB}"/>
              </a:ext>
            </a:extLst>
          </p:cNvPr>
          <p:cNvSpPr/>
          <p:nvPr/>
        </p:nvSpPr>
        <p:spPr>
          <a:xfrm>
            <a:off x="10890851" y="5755540"/>
            <a:ext cx="969264" cy="9692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83F23-61FE-A446-A265-F9935D0E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3186151"/>
            <a:ext cx="9601200" cy="1485900"/>
          </a:xfrm>
        </p:spPr>
        <p:txBody>
          <a:bodyPr/>
          <a:lstStyle/>
          <a:p>
            <a:endParaRPr lang="x-none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81C92768-1FAD-594C-B700-B4DC0F97FA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8811" y="650487"/>
            <a:ext cx="4447786" cy="5637561"/>
          </a:xfrm>
        </p:spPr>
      </p:pic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FE1C82D5-CA9C-D848-8B83-6AC869EF23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5405" y="650487"/>
            <a:ext cx="5121424" cy="5637561"/>
          </a:xfrm>
        </p:spPr>
      </p:pic>
    </p:spTree>
    <p:extLst>
      <p:ext uri="{BB962C8B-B14F-4D97-AF65-F5344CB8AC3E}">
        <p14:creationId xmlns:p14="http://schemas.microsoft.com/office/powerpoint/2010/main" val="303990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4E2E57-6FD9-D145-A354-BAFD7A68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18" y="530922"/>
            <a:ext cx="9601200" cy="1485900"/>
          </a:xfrm>
        </p:spPr>
        <p:txBody>
          <a:bodyPr/>
          <a:lstStyle/>
          <a:p>
            <a:r>
              <a:rPr lang="ru-RU" b="0" i="0">
                <a:effectLst/>
                <a:latin typeface=".SFUI-Regular"/>
              </a:rPr>
              <a:t>1916 жылғы Қазақстандағы ұлт-азаттық көтеріліс</a:t>
            </a:r>
            <a:endParaRPr lang="ru-RU">
              <a:effectLst/>
              <a:latin typeface=".AppleSystemUIFon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E32B5B-81AD-044F-A7B4-65F01A670B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.SFUI-Regular"/>
              </a:rPr>
              <a:t>Яғни </a:t>
            </a:r>
            <a:r>
              <a:rPr lang="ru-RU" b="0" i="0" dirty="0" err="1">
                <a:effectLst/>
                <a:latin typeface=".SFUI-Regular"/>
              </a:rPr>
              <a:t>отарлық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езг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н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н </a:t>
            </a:r>
            <a:r>
              <a:rPr lang="ru-RU" b="0" i="0" dirty="0" err="1">
                <a:effectLst/>
                <a:latin typeface=".SFUI-Regular"/>
              </a:rPr>
              <a:t>соғыс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кез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нде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барынша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кушеюі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жерд</a:t>
            </a:r>
            <a:r>
              <a:rPr lang="en-GB" b="0" i="0" dirty="0">
                <a:effectLst/>
                <a:latin typeface=".SFUI-Regular"/>
              </a:rPr>
              <a:t>i </a:t>
            </a:r>
            <a:r>
              <a:rPr lang="ru-RU" b="0" i="0" dirty="0" err="1">
                <a:effectLst/>
                <a:latin typeface=".SFUI-Regular"/>
              </a:rPr>
              <a:t>тартып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алу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орыстандыру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саясаты</a:t>
            </a:r>
            <a:r>
              <a:rPr lang="ru-RU" b="0" i="0" dirty="0">
                <a:effectLst/>
                <a:latin typeface=".SFUI-Regular"/>
              </a:rPr>
              <a:t> және т.б. </a:t>
            </a:r>
            <a:r>
              <a:rPr lang="ru-RU" b="0" i="0" dirty="0" err="1">
                <a:effectLst/>
                <a:latin typeface=".SFUI-Regular"/>
              </a:rPr>
              <a:t>Кетер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л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ст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ң </a:t>
            </a:r>
            <a:r>
              <a:rPr lang="ru-RU" b="0" i="0" dirty="0" err="1">
                <a:effectLst/>
                <a:latin typeface=".SFUI-Regular"/>
              </a:rPr>
              <a:t>басталуына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патшаның</a:t>
            </a:r>
            <a:r>
              <a:rPr lang="ru-RU" b="0" i="0" dirty="0">
                <a:effectLst/>
                <a:latin typeface=".SFUI-Regular"/>
              </a:rPr>
              <a:t> 1916 ж . </a:t>
            </a:r>
            <a:r>
              <a:rPr lang="ru-RU" b="0" i="0" dirty="0" err="1">
                <a:effectLst/>
                <a:latin typeface=".SFUI-Regular"/>
              </a:rPr>
              <a:t>маусымдын</a:t>
            </a:r>
            <a:r>
              <a:rPr lang="ru-RU" b="0" i="0" dirty="0">
                <a:effectLst/>
                <a:latin typeface=".SFUI-Regular"/>
              </a:rPr>
              <a:t> 25 </a:t>
            </a:r>
            <a:r>
              <a:rPr lang="ru-RU" b="0" i="0" dirty="0" err="1">
                <a:effectLst/>
                <a:latin typeface=".SFUI-Regular"/>
              </a:rPr>
              <a:t>армияның</a:t>
            </a:r>
            <a:r>
              <a:rPr lang="ru-RU" b="0" i="0" dirty="0">
                <a:effectLst/>
                <a:latin typeface=".SFUI-Regular"/>
              </a:rPr>
              <a:t> қара </a:t>
            </a:r>
            <a:r>
              <a:rPr lang="ru-RU" b="0" i="0" dirty="0" err="1">
                <a:effectLst/>
                <a:latin typeface=".SFUI-Regular"/>
              </a:rPr>
              <a:t>жұмысына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Түркістан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өлкес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н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ң және </a:t>
            </a:r>
            <a:r>
              <a:rPr lang="ru-RU" b="0" i="0" dirty="0" err="1">
                <a:effectLst/>
                <a:latin typeface=".SFUI-Regular"/>
              </a:rPr>
              <a:t>ішінара</a:t>
            </a:r>
            <a:r>
              <a:rPr lang="ru-RU" b="0" i="0" dirty="0">
                <a:effectLst/>
                <a:latin typeface=".SFUI-Regular"/>
              </a:rPr>
              <a:t> С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б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рд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>
                <a:effectLst/>
                <a:latin typeface=".SFUI-Regular"/>
              </a:rPr>
              <a:t>ң 19 - дан 43 - </a:t>
            </a:r>
            <a:r>
              <a:rPr lang="ru-RU" b="0" i="0" dirty="0" err="1">
                <a:effectLst/>
                <a:latin typeface=".SFUI-Regular"/>
              </a:rPr>
              <a:t>жасқа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дей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нг</a:t>
            </a:r>
            <a:r>
              <a:rPr lang="en-GB" b="0" i="0" dirty="0">
                <a:effectLst/>
                <a:latin typeface=".SFUI-Regular"/>
              </a:rPr>
              <a:t>i </a:t>
            </a:r>
            <a:r>
              <a:rPr lang="ru-RU" b="0" i="0" dirty="0" err="1">
                <a:effectLst/>
                <a:latin typeface=".SFUI-Regular"/>
              </a:rPr>
              <a:t>ер</a:t>
            </a:r>
            <a:r>
              <a:rPr lang="ru-RU" b="0" i="0" dirty="0">
                <a:effectLst/>
                <a:latin typeface=".SFUI-Regular"/>
              </a:rPr>
              <a:t> - </a:t>
            </a:r>
            <a:r>
              <a:rPr lang="ru-RU" b="0" i="0" dirty="0" err="1">
                <a:effectLst/>
                <a:latin typeface=".SFUI-Regular"/>
              </a:rPr>
              <a:t>азаматтарын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шакыру</a:t>
            </a:r>
            <a:r>
              <a:rPr lang="ru-RU" b="0" i="0" dirty="0">
                <a:effectLst/>
                <a:latin typeface=".SFUI-Regular"/>
              </a:rPr>
              <a:t> жөн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ндег</a:t>
            </a:r>
            <a:r>
              <a:rPr lang="en-GB" b="0" i="0" dirty="0">
                <a:effectLst/>
                <a:latin typeface=".SFUI-Regular"/>
              </a:rPr>
              <a:t>i </a:t>
            </a:r>
            <a:r>
              <a:rPr lang="ru-RU" b="0" i="0" dirty="0" err="1">
                <a:effectLst/>
                <a:latin typeface=".SFUI-Regular"/>
              </a:rPr>
              <a:t>жарлығы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туртк</a:t>
            </a:r>
            <a:r>
              <a:rPr lang="en-GB" b="0" i="0" dirty="0">
                <a:effectLst/>
                <a:latin typeface=".SFUI-Regular"/>
              </a:rPr>
              <a:t>i </a:t>
            </a:r>
            <a:r>
              <a:rPr lang="ru-RU" b="0" i="0" dirty="0" err="1">
                <a:effectLst/>
                <a:latin typeface=".SFUI-Regular"/>
              </a:rPr>
              <a:t>болды</a:t>
            </a:r>
            <a:r>
              <a:rPr lang="ru-RU" b="0" i="0" dirty="0">
                <a:effectLst/>
                <a:latin typeface=".SFUI-Regular"/>
              </a:rPr>
              <a:t> .</a:t>
            </a:r>
            <a:endParaRPr lang="ru-RU" dirty="0">
              <a:effectLst/>
              <a:latin typeface=".AppleSystemUIFont"/>
            </a:endParaRPr>
          </a:p>
          <a:p>
            <a:endParaRPr lang="x-none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4A6211C-45CC-914D-9F2A-5F5D09E8E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285999"/>
            <a:ext cx="4936351" cy="3292286"/>
          </a:xfrm>
        </p:spPr>
      </p:pic>
    </p:spTree>
    <p:extLst>
      <p:ext uri="{BB962C8B-B14F-4D97-AF65-F5344CB8AC3E}">
        <p14:creationId xmlns:p14="http://schemas.microsoft.com/office/powerpoint/2010/main" val="3105782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9AAA8F-EDA8-4440-AF8B-84F2B671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100" dirty="0"/>
              <a:t>    </a:t>
            </a:r>
            <a:r>
              <a:rPr lang="ru-RU" sz="2100" dirty="0"/>
              <a:t>Ш</a:t>
            </a:r>
            <a:r>
              <a:rPr lang="en-GB" sz="2100" dirty="0"/>
              <a:t>i</a:t>
            </a:r>
            <a:r>
              <a:rPr lang="ru-RU" sz="2100" dirty="0" err="1"/>
              <a:t>лден</a:t>
            </a:r>
            <a:r>
              <a:rPr lang="en-GB" sz="2100" dirty="0"/>
              <a:t>i</a:t>
            </a:r>
            <a:r>
              <a:rPr lang="ru-RU" sz="2100" dirty="0"/>
              <a:t>ң </a:t>
            </a:r>
            <a:r>
              <a:rPr lang="ru-RU" sz="2100" dirty="0" err="1"/>
              <a:t>басында</a:t>
            </a:r>
            <a:r>
              <a:rPr lang="ru-RU" sz="2100" dirty="0"/>
              <a:t> қазақ </a:t>
            </a:r>
            <a:r>
              <a:rPr lang="ru-RU" sz="2100" dirty="0" err="1"/>
              <a:t>даласында</a:t>
            </a:r>
            <a:r>
              <a:rPr lang="ru-RU" sz="2100" dirty="0"/>
              <a:t> көп </a:t>
            </a:r>
            <a:r>
              <a:rPr lang="ru-RU" sz="2100" dirty="0" err="1"/>
              <a:t>кешікпей</a:t>
            </a:r>
            <a:r>
              <a:rPr lang="ru-RU" sz="2100" dirty="0"/>
              <a:t> </a:t>
            </a:r>
            <a:r>
              <a:rPr lang="ru-RU" sz="2100" dirty="0" err="1"/>
              <a:t>қарулы</a:t>
            </a:r>
            <a:r>
              <a:rPr lang="ru-RU" sz="2100" dirty="0"/>
              <a:t> </a:t>
            </a:r>
            <a:r>
              <a:rPr lang="ru-RU" sz="2100" dirty="0" err="1"/>
              <a:t>көтеріліске</a:t>
            </a:r>
            <a:r>
              <a:rPr lang="ru-RU" sz="2100" dirty="0"/>
              <a:t> </a:t>
            </a:r>
            <a:r>
              <a:rPr lang="ru-RU" sz="2100" dirty="0" err="1"/>
              <a:t>айналған</a:t>
            </a:r>
            <a:r>
              <a:rPr lang="ru-RU" sz="2100" dirty="0"/>
              <a:t> </a:t>
            </a:r>
            <a:r>
              <a:rPr lang="ru-RU" sz="2100" dirty="0" err="1"/>
              <a:t>стихиялық</a:t>
            </a:r>
            <a:r>
              <a:rPr lang="ru-RU" sz="2100" dirty="0"/>
              <a:t> бас </a:t>
            </a:r>
            <a:r>
              <a:rPr lang="ru-RU" sz="2100" dirty="0" err="1"/>
              <a:t>көтерулер</a:t>
            </a:r>
            <a:r>
              <a:rPr lang="ru-RU" sz="2100" dirty="0"/>
              <a:t> </a:t>
            </a:r>
            <a:r>
              <a:rPr lang="ru-RU" sz="2100" dirty="0" err="1"/>
              <a:t>басталды</a:t>
            </a:r>
            <a:r>
              <a:rPr lang="ru-RU" sz="2100" dirty="0"/>
              <a:t> . Ол </a:t>
            </a:r>
            <a:r>
              <a:rPr lang="ru-RU" sz="2100" dirty="0" err="1"/>
              <a:t>біртіндеп</a:t>
            </a:r>
            <a:r>
              <a:rPr lang="ru-RU" sz="2100" dirty="0"/>
              <a:t> </a:t>
            </a:r>
            <a:r>
              <a:rPr lang="ru-RU" sz="2100" dirty="0" err="1"/>
              <a:t>ұйымдасқан</a:t>
            </a:r>
            <a:r>
              <a:rPr lang="ru-RU" sz="2100" dirty="0"/>
              <a:t> </a:t>
            </a:r>
            <a:r>
              <a:rPr lang="ru-RU" sz="2100" dirty="0" err="1"/>
              <a:t>сипат</a:t>
            </a:r>
            <a:r>
              <a:rPr lang="ru-RU" sz="2100" dirty="0"/>
              <a:t> </a:t>
            </a:r>
            <a:r>
              <a:rPr lang="ru-RU" sz="2100" dirty="0" err="1"/>
              <a:t>алды</a:t>
            </a:r>
            <a:r>
              <a:rPr lang="ru-RU" sz="2100" dirty="0"/>
              <a:t> : Торғай , Ақмола , </a:t>
            </a:r>
            <a:r>
              <a:rPr lang="ru-RU" sz="2100" dirty="0" err="1"/>
              <a:t>Сырдария</a:t>
            </a:r>
            <a:r>
              <a:rPr lang="ru-RU" sz="2100" dirty="0"/>
              <a:t> мен </a:t>
            </a:r>
            <a:r>
              <a:rPr lang="ru-RU" sz="2100" dirty="0" err="1"/>
              <a:t>Жетісуда</a:t>
            </a:r>
            <a:r>
              <a:rPr lang="ru-RU" sz="2100" dirty="0"/>
              <a:t> оның </a:t>
            </a:r>
            <a:r>
              <a:rPr lang="ru-RU" sz="2100" dirty="0" err="1"/>
              <a:t>танылган</a:t>
            </a:r>
            <a:r>
              <a:rPr lang="ru-RU" sz="2100" dirty="0"/>
              <a:t> </a:t>
            </a:r>
            <a:r>
              <a:rPr lang="ru-RU" sz="2100" dirty="0" err="1"/>
              <a:t>жетекшілері</a:t>
            </a:r>
            <a:r>
              <a:rPr lang="ru-RU" sz="2100" dirty="0"/>
              <a:t> </a:t>
            </a:r>
            <a:r>
              <a:rPr lang="ru-RU" sz="2100" dirty="0" err="1"/>
              <a:t>А.Иманов</a:t>
            </a:r>
            <a:r>
              <a:rPr lang="ru-RU" sz="2100" dirty="0"/>
              <a:t> , </a:t>
            </a:r>
            <a:r>
              <a:rPr lang="ru-RU" sz="2100" dirty="0" err="1"/>
              <a:t>Ә.Жангелдин</a:t>
            </a:r>
            <a:r>
              <a:rPr lang="ru-RU" sz="2100" dirty="0"/>
              <a:t> , Т. </a:t>
            </a:r>
            <a:r>
              <a:rPr lang="ru-RU" sz="2100" dirty="0" err="1"/>
              <a:t>Бокин</a:t>
            </a:r>
            <a:r>
              <a:rPr lang="ru-RU" sz="2100" dirty="0"/>
              <a:t> , С.Сейфуллин , </a:t>
            </a:r>
            <a:r>
              <a:rPr lang="ru-RU" sz="2100" dirty="0" err="1"/>
              <a:t>Т.Рысқұлов</a:t>
            </a:r>
            <a:r>
              <a:rPr lang="ru-RU" sz="2100" dirty="0"/>
              <a:t> , Б . </a:t>
            </a:r>
            <a:r>
              <a:rPr lang="ru-RU" sz="2100" dirty="0" err="1"/>
              <a:t>Ашекеев</a:t>
            </a:r>
            <a:r>
              <a:rPr lang="ru-RU" sz="2100" dirty="0"/>
              <a:t> , </a:t>
            </a:r>
            <a:r>
              <a:rPr lang="ru-RU" sz="2100" dirty="0" err="1"/>
              <a:t>Ө.Саурыков</a:t>
            </a:r>
            <a:r>
              <a:rPr lang="ru-RU" sz="2100" dirty="0"/>
              <a:t> </a:t>
            </a:r>
            <a:r>
              <a:rPr lang="ru-RU" sz="2100" dirty="0" err="1"/>
              <a:t>басшылық</a:t>
            </a:r>
            <a:r>
              <a:rPr lang="ru-RU" sz="2100" dirty="0"/>
              <a:t> </a:t>
            </a:r>
            <a:r>
              <a:rPr lang="ru-RU" sz="2100" dirty="0" err="1"/>
              <a:t>еткен</a:t>
            </a:r>
            <a:r>
              <a:rPr lang="ru-RU" sz="2100" dirty="0"/>
              <a:t> </a:t>
            </a:r>
            <a:r>
              <a:rPr lang="en-GB" sz="2100" dirty="0"/>
              <a:t>i</a:t>
            </a:r>
            <a:r>
              <a:rPr lang="ru-RU" sz="2100" dirty="0"/>
              <a:t>р</a:t>
            </a:r>
            <a:r>
              <a:rPr lang="en-GB" sz="2100" dirty="0"/>
              <a:t>i </a:t>
            </a:r>
            <a:r>
              <a:rPr lang="ru-RU" sz="2100" dirty="0" err="1"/>
              <a:t>ошактары</a:t>
            </a:r>
            <a:r>
              <a:rPr lang="ru-RU" sz="2100" dirty="0"/>
              <a:t> </a:t>
            </a:r>
            <a:r>
              <a:rPr lang="ru-RU" sz="2100" dirty="0" err="1"/>
              <a:t>пайда</a:t>
            </a:r>
            <a:r>
              <a:rPr lang="ru-RU" sz="2100" dirty="0"/>
              <a:t> </a:t>
            </a:r>
            <a:r>
              <a:rPr lang="ru-RU" sz="2100" dirty="0" err="1"/>
              <a:t>болды</a:t>
            </a:r>
            <a:r>
              <a:rPr lang="ru-RU" sz="2100" dirty="0"/>
              <a:t> .</a:t>
            </a:r>
            <a:endParaRPr lang="x-none" sz="2100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96F83435-F239-A749-961C-E83B5C137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78049"/>
            <a:ext cx="9601200" cy="3694151"/>
          </a:xfrm>
        </p:spPr>
      </p:pic>
    </p:spTree>
    <p:extLst>
      <p:ext uri="{BB962C8B-B14F-4D97-AF65-F5344CB8AC3E}">
        <p14:creationId xmlns:p14="http://schemas.microsoft.com/office/powerpoint/2010/main" val="247646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2F0007-80EC-5940-AA7F-D322CE19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405" y="-4332248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9E73B8-634F-6E4F-8242-B6173573D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8917" y="712439"/>
            <a:ext cx="4447786" cy="7898781"/>
          </a:xfrm>
        </p:spPr>
        <p:txBody>
          <a:bodyPr>
            <a:normAutofit/>
          </a:bodyPr>
          <a:lstStyle/>
          <a:p>
            <a:r>
              <a:rPr lang="ru-RU"/>
              <a:t>Амангелд</a:t>
            </a:r>
            <a:r>
              <a:rPr lang="en-GB"/>
              <a:t>i </a:t>
            </a:r>
            <a:r>
              <a:rPr lang="ru-RU"/>
              <a:t>Иманов - халық батыры , 1916 жылы ақ патшанын жарлыгына карсы шыгып , ұлт - азаттық көтер</a:t>
            </a:r>
            <a:r>
              <a:rPr lang="en-GB"/>
              <a:t>i</a:t>
            </a:r>
            <a:r>
              <a:rPr lang="ru-RU"/>
              <a:t>л</a:t>
            </a:r>
            <a:r>
              <a:rPr lang="en-GB"/>
              <a:t>i</a:t>
            </a:r>
            <a:r>
              <a:rPr lang="ru-RU"/>
              <a:t>ст</a:t>
            </a:r>
            <a:r>
              <a:rPr lang="en-GB"/>
              <a:t>i </a:t>
            </a:r>
            <a:r>
              <a:rPr lang="ru-RU"/>
              <a:t>басқарды.Амангелді Иманов 1873 жылы Торгай уезі , Қайдауыл ауылында дуниеге келген . Әке шешесі ерте кайтыс болып , </a:t>
            </a:r>
            <a:r>
              <a:rPr lang="en-GB"/>
              <a:t>mem </a:t>
            </a:r>
            <a:r>
              <a:rPr lang="ru-RU"/>
              <a:t>агасының тәрбиесінде болады . Ол Торғай жерінде </a:t>
            </a:r>
            <a:r>
              <a:rPr lang="en-GB"/>
              <a:t>FOTOK </a:t>
            </a:r>
            <a:r>
              <a:rPr lang="ru-RU"/>
              <a:t>қазақ азаматтарының басын құрап , ақ патшаның әскер</a:t>
            </a:r>
            <a:r>
              <a:rPr lang="en-GB"/>
              <a:t>i</a:t>
            </a:r>
            <a:r>
              <a:rPr lang="ru-RU"/>
              <a:t>мен соғысып , 1917 жылы орыс революциясын өз еркімен қарсы алды .</a:t>
            </a:r>
            <a:endParaRPr lang="x-none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F877C562-1AC0-784B-B6BA-48A9D4458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712439"/>
            <a:ext cx="5426927" cy="5575610"/>
          </a:xfrm>
        </p:spPr>
      </p:pic>
    </p:spTree>
    <p:extLst>
      <p:ext uri="{BB962C8B-B14F-4D97-AF65-F5344CB8AC3E}">
        <p14:creationId xmlns:p14="http://schemas.microsoft.com/office/powerpoint/2010/main" val="39133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FD8029-321F-634D-ADAA-8F075C5E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015" y="-4239322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7BFA8F-F248-5D4C-80D6-D91B4EB22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588537"/>
            <a:ext cx="4447786" cy="6269463"/>
          </a:xfrm>
        </p:spPr>
        <p:txBody>
          <a:bodyPr/>
          <a:lstStyle/>
          <a:p>
            <a:r>
              <a:rPr lang="ru-RU" b="0" i="0">
                <a:effectLst/>
                <a:latin typeface=".SFUI-Regular"/>
              </a:rPr>
              <a:t>Әліби Тоқжанұлы Жанкелдин ( 1884 , Торғай облысы , қазіргі Жангелді ауданы , Қайдауыл ауылы - 14 тамыз 1953 , Алматы ) - Кенес өк</a:t>
            </a:r>
            <a:r>
              <a:rPr lang="en-GB" b="0" i="0">
                <a:effectLst/>
                <a:latin typeface=".SFUI-Regular"/>
              </a:rPr>
              <a:t>i</a:t>
            </a:r>
            <a:r>
              <a:rPr lang="ru-RU" b="0" i="0">
                <a:effectLst/>
                <a:latin typeface=".SFUI-Regular"/>
              </a:rPr>
              <a:t>мет</a:t>
            </a:r>
            <a:r>
              <a:rPr lang="en-GB" b="0" i="0">
                <a:effectLst/>
                <a:latin typeface=".SFUI-Regular"/>
              </a:rPr>
              <a:t>i</a:t>
            </a:r>
            <a:r>
              <a:rPr lang="ru-RU" b="0" i="0">
                <a:effectLst/>
                <a:latin typeface=".SFUI-Regular"/>
              </a:rPr>
              <a:t>н орнату және Қазақстанда нығайту жолындағы күрестің корнект</a:t>
            </a:r>
            <a:r>
              <a:rPr lang="en-GB" b="0" i="0">
                <a:effectLst/>
                <a:latin typeface=".SFUI-Regular"/>
              </a:rPr>
              <a:t>i </a:t>
            </a:r>
            <a:r>
              <a:rPr lang="ru-RU" b="0" i="0">
                <a:effectLst/>
                <a:latin typeface=".SFUI-Regular"/>
              </a:rPr>
              <a:t>басшысы , республиканың мемлекет кайраткері . Кедей отбасында дүниеге келген . Әрен оның бастауыш білім алды . Ол Орынбор шіркеулік сот оқыды . Ол Торгай карулы көтер</a:t>
            </a:r>
            <a:r>
              <a:rPr lang="en-GB" b="0" i="0">
                <a:effectLst/>
                <a:latin typeface=".SFUI-Regular"/>
              </a:rPr>
              <a:t>i</a:t>
            </a:r>
            <a:r>
              <a:rPr lang="ru-RU" b="0" i="0">
                <a:effectLst/>
                <a:latin typeface=".SFUI-Regular"/>
              </a:rPr>
              <a:t>л</a:t>
            </a:r>
            <a:r>
              <a:rPr lang="en-GB" b="0" i="0">
                <a:effectLst/>
                <a:latin typeface=".SFUI-Regular"/>
              </a:rPr>
              <a:t>i</a:t>
            </a:r>
            <a:r>
              <a:rPr lang="ru-RU" b="0" i="0">
                <a:effectLst/>
                <a:latin typeface=".SFUI-Regular"/>
              </a:rPr>
              <a:t>с бастаған .</a:t>
            </a:r>
            <a:endParaRPr lang="ru-RU">
              <a:effectLst/>
              <a:latin typeface=".AppleSystemUIFon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C7CC793-531C-EF4D-8D15-E32EFC2DCD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616" y="588536"/>
            <a:ext cx="5026408" cy="5451707"/>
          </a:xfrm>
        </p:spPr>
      </p:pic>
    </p:spTree>
    <p:extLst>
      <p:ext uri="{BB962C8B-B14F-4D97-AF65-F5344CB8AC3E}">
        <p14:creationId xmlns:p14="http://schemas.microsoft.com/office/powerpoint/2010/main" val="115476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0639C8-ABD7-7848-AE99-427A7BF7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3186151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BAE739-9037-F44E-80BB-C5C6A2183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12" y="1084146"/>
            <a:ext cx="4447786" cy="5309839"/>
          </a:xfrm>
        </p:spPr>
        <p:txBody>
          <a:bodyPr>
            <a:normAutofit/>
          </a:bodyPr>
          <a:lstStyle/>
          <a:p>
            <a:r>
              <a:rPr lang="ru-RU" b="0" i="0">
                <a:effectLst/>
                <a:latin typeface=".SFUI-Regular"/>
              </a:rPr>
              <a:t>Бокин Тоқаш 1916 жылғы ұлт - азаттық қозғалыс пен Қазақстанда ( Жетісуда ) Кеңес өкіметін орнатуга белсене қатысушы . Верный қаласындағы ( қазіргі Алматы ) ер балалар гимназиясында оқыды , сот органдары мен Верныйдын қоныс аударушылар басқармасында аудармашы болып жұмыс істеді . 1914-1916 жылдары Петроградтың Сот палатасында , зауытта жұмыс істеді . Ол 1918 жылдың қыркүйек айында каза тапты .</a:t>
            </a:r>
            <a:endParaRPr lang="ru-RU">
              <a:effectLst/>
              <a:latin typeface=".AppleSystemUIFon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9867A2C-313B-C142-AC1C-901FE34957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5405" y="1084146"/>
            <a:ext cx="4997522" cy="5309838"/>
          </a:xfrm>
        </p:spPr>
      </p:pic>
    </p:spTree>
    <p:extLst>
      <p:ext uri="{BB962C8B-B14F-4D97-AF65-F5344CB8AC3E}">
        <p14:creationId xmlns:p14="http://schemas.microsoft.com/office/powerpoint/2010/main" val="1589298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2C41FE-C9B5-D544-BF13-DAA42A3E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3" y="-4146395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CA5854-029B-114A-A09B-206B94E2A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836341"/>
            <a:ext cx="4447786" cy="5031059"/>
          </a:xfrm>
        </p:spPr>
        <p:txBody>
          <a:bodyPr>
            <a:normAutofit/>
          </a:bodyPr>
          <a:lstStyle/>
          <a:p>
            <a:r>
              <a:rPr lang="ru-RU" b="0" i="0">
                <a:effectLst/>
                <a:latin typeface=".SFUI-Regular"/>
              </a:rPr>
              <a:t>Тұрар Рысқұлов Қазақ халқының көрнект</a:t>
            </a:r>
            <a:r>
              <a:rPr lang="en-GB" b="0" i="0">
                <a:effectLst/>
                <a:latin typeface=".SFUI-Regular"/>
              </a:rPr>
              <a:t>i </a:t>
            </a:r>
            <a:r>
              <a:rPr lang="ru-RU" b="0" i="0">
                <a:effectLst/>
                <a:latin typeface=".SFUI-Regular"/>
              </a:rPr>
              <a:t>перзенті , белгілі мемлекет және қоғам қайраткері. </a:t>
            </a:r>
            <a:endParaRPr lang="ru-RU">
              <a:effectLst/>
              <a:latin typeface=".AppleSystemUIFont"/>
            </a:endParaRPr>
          </a:p>
          <a:p>
            <a:r>
              <a:rPr lang="ru-RU" b="0" i="0">
                <a:effectLst/>
                <a:latin typeface=".SFUI-Regular"/>
              </a:rPr>
              <a:t>Тұрар Рысқұлов өзі өмір сүрген кезенде туған елінің болашағы үшін жасады . Рыскуловтың қалдырған өшпес мұрасы – саясат , экономика және рухани құндылықтар тақырыбына жазған публицистикалык , терен зерттеу еңбектері мен мақалалары бүгінде өз ұрпағына қызмет етуде. </a:t>
            </a:r>
            <a:endParaRPr lang="ru-RU">
              <a:effectLst/>
              <a:latin typeface=".AppleSystemUIFont"/>
            </a:endParaRPr>
          </a:p>
          <a:p>
            <a:r>
              <a:rPr lang="ru-RU" b="0" i="0">
                <a:effectLst/>
                <a:latin typeface=".SFUI-Regular"/>
              </a:rPr>
              <a:t>Тұрар Рысқұлов халқының дұшпаны деп жариялады және 10 акпан 1938 тусірілді .</a:t>
            </a:r>
            <a:endParaRPr lang="ru-RU">
              <a:effectLst/>
              <a:latin typeface=".AppleSystemUIFon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0163FCA-C3A2-1F4D-B416-E0BD9E7E3D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0488" y="836340"/>
            <a:ext cx="4708291" cy="5031059"/>
          </a:xfrm>
        </p:spPr>
      </p:pic>
    </p:spTree>
    <p:extLst>
      <p:ext uri="{BB962C8B-B14F-4D97-AF65-F5344CB8AC3E}">
        <p14:creationId xmlns:p14="http://schemas.microsoft.com/office/powerpoint/2010/main" val="2356552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E583B4-ABBE-8340-8D30-3267D88D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49" y="5327805"/>
            <a:ext cx="11095551" cy="1839951"/>
          </a:xfrm>
        </p:spPr>
        <p:txBody>
          <a:bodyPr>
            <a:noAutofit/>
          </a:bodyPr>
          <a:lstStyle/>
          <a:p>
            <a:r>
              <a:rPr lang="ru-RU" sz="2500" dirty="0" err="1"/>
              <a:t>Зақымдану</a:t>
            </a:r>
            <a:r>
              <a:rPr lang="ru-RU" sz="2500" dirty="0"/>
              <a:t> </a:t>
            </a:r>
            <a:r>
              <a:rPr lang="ru-RU" sz="2500" dirty="0" err="1"/>
              <a:t>себептері</a:t>
            </a:r>
            <a:r>
              <a:rPr lang="ru-RU" sz="2500" dirty="0"/>
              <a:t> </a:t>
            </a:r>
            <a:r>
              <a:rPr lang="ru-RU" sz="2500" dirty="0" err="1"/>
              <a:t>тосындық</a:t>
            </a:r>
            <a:r>
              <a:rPr lang="ru-RU" sz="2500" dirty="0"/>
              <a:t>, </a:t>
            </a:r>
            <a:r>
              <a:rPr lang="ru-RU" sz="2500" dirty="0" err="1"/>
              <a:t>карсылық</a:t>
            </a:r>
            <a:r>
              <a:rPr lang="ru-RU" sz="2500" dirty="0"/>
              <a:t> </a:t>
            </a:r>
            <a:r>
              <a:rPr lang="ru-RU" sz="2500" dirty="0" err="1"/>
              <a:t>нашар</a:t>
            </a:r>
            <a:r>
              <a:rPr lang="ru-RU" sz="2500" dirty="0"/>
              <a:t> </a:t>
            </a:r>
            <a:r>
              <a:rPr lang="ru-RU" sz="2500" dirty="0" err="1"/>
              <a:t>ұйымдастыру</a:t>
            </a:r>
            <a:r>
              <a:rPr lang="ru-RU" sz="2500" dirty="0"/>
              <a:t> , </a:t>
            </a:r>
            <a:r>
              <a:rPr lang="ru-RU" sz="2500" dirty="0" err="1"/>
              <a:t>түрлі</a:t>
            </a:r>
            <a:r>
              <a:rPr lang="ru-RU" sz="2500" dirty="0"/>
              <a:t> </a:t>
            </a:r>
            <a:r>
              <a:rPr lang="ru-RU" sz="2500" dirty="0" err="1"/>
              <a:t>қарулы</a:t>
            </a:r>
            <a:r>
              <a:rPr lang="ru-RU" sz="2500" dirty="0"/>
              <a:t> </a:t>
            </a:r>
            <a:r>
              <a:rPr lang="ru-RU" sz="2500" dirty="0" err="1"/>
              <a:t>бүлікш</a:t>
            </a:r>
            <a:r>
              <a:rPr lang="en-GB" sz="2500" dirty="0"/>
              <a:t>i</a:t>
            </a:r>
            <a:r>
              <a:rPr lang="ru-RU" sz="2500" dirty="0" err="1"/>
              <a:t>лерд</a:t>
            </a:r>
            <a:r>
              <a:rPr lang="en-GB" sz="2500" dirty="0"/>
              <a:t>i</a:t>
            </a:r>
            <a:r>
              <a:rPr lang="ru-RU" sz="2500" dirty="0"/>
              <a:t>н </a:t>
            </a:r>
            <a:r>
              <a:rPr lang="ru-RU" sz="2500" dirty="0" err="1"/>
              <a:t>топтар</a:t>
            </a:r>
            <a:r>
              <a:rPr lang="ru-RU" sz="2500" dirty="0"/>
              <a:t> </a:t>
            </a:r>
            <a:r>
              <a:rPr lang="ru-RU" sz="2500" dirty="0" err="1"/>
              <a:t>арасындағы</a:t>
            </a:r>
            <a:r>
              <a:rPr lang="ru-RU" sz="2500" dirty="0"/>
              <a:t> </a:t>
            </a:r>
            <a:r>
              <a:rPr lang="ru-RU" sz="2500" dirty="0" err="1"/>
              <a:t>қарулы</a:t>
            </a:r>
            <a:r>
              <a:rPr lang="ru-RU" sz="2500" dirty="0"/>
              <a:t> </a:t>
            </a:r>
            <a:r>
              <a:rPr lang="ru-RU" sz="2500" dirty="0" err="1"/>
              <a:t>бүлікшілердің</a:t>
            </a:r>
            <a:r>
              <a:rPr lang="ru-RU" sz="2500" dirty="0"/>
              <a:t> халық </a:t>
            </a:r>
            <a:r>
              <a:rPr lang="ru-RU" sz="2500" dirty="0" err="1"/>
              <a:t>пен</a:t>
            </a:r>
            <a:r>
              <a:rPr lang="ru-RU" sz="2500" dirty="0"/>
              <a:t> </a:t>
            </a:r>
            <a:r>
              <a:rPr lang="ru-RU" sz="2500" dirty="0" err="1"/>
              <a:t>шоғырландыру</a:t>
            </a:r>
            <a:r>
              <a:rPr lang="ru-RU" sz="2500" dirty="0"/>
              <a:t> </a:t>
            </a:r>
            <a:r>
              <a:rPr lang="ru-RU" sz="2500" dirty="0" err="1"/>
              <a:t>техникалық</a:t>
            </a:r>
            <a:r>
              <a:rPr lang="ru-RU" sz="2500" dirty="0"/>
              <a:t> </a:t>
            </a:r>
            <a:r>
              <a:rPr lang="ru-RU" sz="2500" dirty="0" err="1"/>
              <a:t>жабдыктың</a:t>
            </a:r>
            <a:r>
              <a:rPr lang="ru-RU" sz="2500" dirty="0"/>
              <a:t> </a:t>
            </a:r>
            <a:r>
              <a:rPr lang="ru-RU" sz="2500" dirty="0" err="1"/>
              <a:t>болмауы</a:t>
            </a:r>
            <a:r>
              <a:rPr lang="ru-RU" sz="2500" dirty="0"/>
              <a:t> </a:t>
            </a:r>
            <a:r>
              <a:rPr lang="ru-RU" sz="2500" dirty="0" err="1"/>
              <a:t>еді</a:t>
            </a:r>
            <a:r>
              <a:rPr lang="ru-RU" sz="2500" dirty="0"/>
              <a:t> .</a:t>
            </a:r>
            <a:endParaRPr lang="x-none" sz="25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DE6CFE-2F0E-2D47-A4B7-45D12268E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960244"/>
            <a:ext cx="5226205" cy="6207511"/>
          </a:xfrm>
        </p:spPr>
        <p:txBody>
          <a:bodyPr/>
          <a:lstStyle/>
          <a:p>
            <a:r>
              <a:rPr lang="ru-RU" b="0" i="0" dirty="0" err="1">
                <a:effectLst/>
                <a:latin typeface=".SFUI-Regular"/>
              </a:rPr>
              <a:t>Бекболат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Әшекеев</a:t>
            </a:r>
            <a:r>
              <a:rPr lang="ru-RU" b="0" i="0" dirty="0">
                <a:effectLst/>
                <a:latin typeface=".SFUI-Regular"/>
              </a:rPr>
              <a:t> ( 1843/48 ж.ж., </a:t>
            </a:r>
            <a:r>
              <a:rPr lang="ru-RU" b="0" i="0" dirty="0" err="1">
                <a:effectLst/>
                <a:latin typeface=".SFUI-Regular"/>
              </a:rPr>
              <a:t>бұрынғы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Жетісу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облысы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Жайылмыс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болысы</a:t>
            </a:r>
            <a:r>
              <a:rPr lang="ru-RU" b="0" i="0" dirty="0">
                <a:effectLst/>
                <a:latin typeface=".SFUI-Regular"/>
              </a:rPr>
              <a:t>, Алматы </a:t>
            </a:r>
            <a:r>
              <a:rPr lang="ru-RU" b="0" i="0" dirty="0" err="1">
                <a:effectLst/>
                <a:latin typeface=".SFUI-Regular"/>
              </a:rPr>
              <a:t>облысы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Іле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ауданы</a:t>
            </a:r>
            <a:r>
              <a:rPr lang="ru-RU" b="0" i="0" dirty="0">
                <a:effectLst/>
                <a:latin typeface=".SFUI-Regular"/>
              </a:rPr>
              <a:t> , </a:t>
            </a:r>
            <a:r>
              <a:rPr lang="ru-RU" b="0" i="0" dirty="0" err="1">
                <a:effectLst/>
                <a:latin typeface=".SFUI-Regular"/>
              </a:rPr>
              <a:t>Боралдай</a:t>
            </a:r>
            <a:r>
              <a:rPr lang="ru-RU" b="0" i="0" dirty="0">
                <a:effectLst/>
                <a:latin typeface=".SFUI-Regular"/>
              </a:rPr>
              <a:t> ) — </a:t>
            </a:r>
            <a:r>
              <a:rPr lang="ru-RU" b="0" i="0" dirty="0" err="1">
                <a:effectLst/>
                <a:latin typeface=".SFUI-Regular"/>
              </a:rPr>
              <a:t>ұлт</a:t>
            </a:r>
            <a:r>
              <a:rPr lang="ru-RU" b="0" i="0" dirty="0">
                <a:effectLst/>
                <a:latin typeface=".SFUI-Regular"/>
              </a:rPr>
              <a:t> - </a:t>
            </a:r>
            <a:r>
              <a:rPr lang="ru-RU" b="0" i="0" dirty="0" err="1">
                <a:effectLst/>
                <a:latin typeface=".SFUI-Regular"/>
              </a:rPr>
              <a:t>азаттық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көтеріліс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басшыларының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бірі</a:t>
            </a:r>
            <a:r>
              <a:rPr lang="ru-RU" b="0" i="0" dirty="0">
                <a:effectLst/>
                <a:latin typeface=".SFUI-Regular"/>
              </a:rPr>
              <a:t> . Хан </a:t>
            </a:r>
            <a:r>
              <a:rPr lang="ru-RU" b="0" i="0" dirty="0" err="1">
                <a:effectLst/>
                <a:latin typeface=".SFUI-Regular"/>
              </a:rPr>
              <a:t>болыс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Жайлым</a:t>
            </a:r>
            <a:r>
              <a:rPr lang="ru-RU" b="0" i="0" dirty="0">
                <a:effectLst/>
                <a:latin typeface=".SFUI-Regular"/>
              </a:rPr>
              <a:t> Верный </a:t>
            </a:r>
            <a:r>
              <a:rPr lang="ru-RU" b="0" i="0" dirty="0" err="1">
                <a:effectLst/>
                <a:latin typeface=".SFUI-Regular"/>
              </a:rPr>
              <a:t>уез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нің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сайланды</a:t>
            </a:r>
            <a:r>
              <a:rPr lang="ru-RU" b="0" i="0" dirty="0">
                <a:effectLst/>
                <a:latin typeface=".SFUI-Regular"/>
              </a:rPr>
              <a:t> . 7 </a:t>
            </a:r>
            <a:r>
              <a:rPr lang="ru-RU" b="0" i="0" dirty="0" err="1">
                <a:effectLst/>
                <a:latin typeface=".SFUI-Regular"/>
              </a:rPr>
              <a:t>қыркүйек</a:t>
            </a:r>
            <a:r>
              <a:rPr lang="ru-RU" b="0" i="0" dirty="0">
                <a:effectLst/>
                <a:latin typeface=".SFUI-Regular"/>
              </a:rPr>
              <a:t> , 1916 </a:t>
            </a:r>
            <a:r>
              <a:rPr lang="ru-RU" b="0" i="0" dirty="0" err="1">
                <a:effectLst/>
                <a:latin typeface=".SFUI-Regular"/>
              </a:rPr>
              <a:t>Боралдай</a:t>
            </a:r>
            <a:r>
              <a:rPr lang="ru-RU" b="0" i="0" dirty="0">
                <a:effectLst/>
                <a:latin typeface=".SFUI-Regular"/>
              </a:rPr>
              <a:t> төбеден </a:t>
            </a:r>
            <a:r>
              <a:rPr lang="en-GB" b="0" i="0" dirty="0">
                <a:effectLst/>
                <a:latin typeface=".SFUI-Regular"/>
              </a:rPr>
              <a:t>i</a:t>
            </a:r>
            <a:r>
              <a:rPr lang="ru-RU" b="0" i="0" dirty="0" err="1">
                <a:effectLst/>
                <a:latin typeface=".SFUI-Regular"/>
              </a:rPr>
              <a:t>лулі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өлім</a:t>
            </a:r>
            <a:r>
              <a:rPr lang="ru-RU" b="0" i="0" dirty="0">
                <a:effectLst/>
                <a:latin typeface=".SFUI-Regular"/>
              </a:rPr>
              <a:t> </a:t>
            </a:r>
            <a:r>
              <a:rPr lang="ru-RU" b="0" i="0" dirty="0" err="1">
                <a:effectLst/>
                <a:latin typeface=".SFUI-Regular"/>
              </a:rPr>
              <a:t>жазасына</a:t>
            </a:r>
            <a:r>
              <a:rPr lang="ru-RU" b="0" i="0" dirty="0">
                <a:effectLst/>
                <a:latin typeface=".SFUI-Regular"/>
              </a:rPr>
              <a:t> .</a:t>
            </a:r>
            <a:endParaRPr lang="ru-RU" dirty="0">
              <a:effectLst/>
              <a:latin typeface=".AppleSystemUIFon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E5B0703-357C-D845-9DBF-3249983CAB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4634" y="960245"/>
            <a:ext cx="4863171" cy="3779023"/>
          </a:xfrm>
        </p:spPr>
      </p:pic>
    </p:spTree>
    <p:extLst>
      <p:ext uri="{BB962C8B-B14F-4D97-AF65-F5344CB8AC3E}">
        <p14:creationId xmlns:p14="http://schemas.microsoft.com/office/powerpoint/2010/main" val="228622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C2065F-D562-8748-882D-7FD27111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4177371"/>
            <a:ext cx="9601200" cy="1485900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B30A3A-FA26-9A45-BE58-6FC8E8C2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68" y="1488368"/>
            <a:ext cx="11136116" cy="3881264"/>
          </a:xfrm>
        </p:spPr>
        <p:txBody>
          <a:bodyPr>
            <a:noAutofit/>
          </a:bodyPr>
          <a:lstStyle/>
          <a:p>
            <a:r>
              <a:rPr lang="ru-RU" sz="3000" dirty="0"/>
              <a:t>1. </a:t>
            </a:r>
            <a:r>
              <a:rPr lang="ru-RU" sz="3000" dirty="0" err="1"/>
              <a:t>Бірінші</a:t>
            </a:r>
            <a:r>
              <a:rPr lang="ru-RU" sz="3000" dirty="0"/>
              <a:t> </a:t>
            </a:r>
            <a:r>
              <a:rPr lang="ru-RU" sz="3000" dirty="0" err="1"/>
              <a:t>орыс</a:t>
            </a:r>
            <a:r>
              <a:rPr lang="ru-RU" sz="3000" dirty="0"/>
              <a:t> </a:t>
            </a:r>
            <a:r>
              <a:rPr lang="ru-RU" sz="3000" dirty="0" err="1"/>
              <a:t>революциясы</a:t>
            </a:r>
            <a:r>
              <a:rPr lang="ru-RU" sz="3000" dirty="0"/>
              <a:t> және оның Қазақстанға </a:t>
            </a:r>
            <a:r>
              <a:rPr lang="ru-RU" sz="3000" dirty="0" err="1"/>
              <a:t>әсері</a:t>
            </a:r>
            <a:r>
              <a:rPr lang="ru-RU" sz="3000" dirty="0"/>
              <a:t> .</a:t>
            </a:r>
            <a:endParaRPr lang="kk-KZ" sz="3000" dirty="0"/>
          </a:p>
          <a:p>
            <a:r>
              <a:rPr lang="kk-KZ" sz="3000" dirty="0"/>
              <a:t>2.</a:t>
            </a:r>
            <a:r>
              <a:rPr lang="ru-RU" sz="3000" dirty="0"/>
              <a:t> Б</a:t>
            </a:r>
            <a:r>
              <a:rPr lang="en-GB" sz="3000" dirty="0"/>
              <a:t>i</a:t>
            </a:r>
            <a:r>
              <a:rPr lang="ru-RU" sz="3000" dirty="0"/>
              <a:t>р</a:t>
            </a:r>
            <a:r>
              <a:rPr lang="en-GB" sz="3000" dirty="0"/>
              <a:t>i</a:t>
            </a:r>
            <a:r>
              <a:rPr lang="ru-RU" sz="3000" dirty="0" err="1"/>
              <a:t>нш</a:t>
            </a:r>
            <a:r>
              <a:rPr lang="en-GB" sz="3000" dirty="0"/>
              <a:t>i </a:t>
            </a:r>
            <a:r>
              <a:rPr lang="ru-RU" sz="3000" dirty="0" err="1"/>
              <a:t>дүниежүзілік</a:t>
            </a:r>
            <a:r>
              <a:rPr lang="ru-RU" sz="3000" dirty="0"/>
              <a:t> </a:t>
            </a:r>
            <a:r>
              <a:rPr lang="kk-KZ" sz="3000" dirty="0"/>
              <a:t>Соғыс </a:t>
            </a:r>
            <a:r>
              <a:rPr lang="ru-RU" sz="3000" dirty="0" err="1"/>
              <a:t>жылдарындағы</a:t>
            </a:r>
            <a:r>
              <a:rPr lang="ru-RU" sz="3000" dirty="0"/>
              <a:t> </a:t>
            </a:r>
            <a:r>
              <a:rPr lang="ru-RU" sz="3000" dirty="0" err="1"/>
              <a:t>Қазақтардың</a:t>
            </a:r>
            <a:r>
              <a:rPr lang="kk-KZ" sz="3000" dirty="0"/>
              <a:t> </a:t>
            </a:r>
            <a:r>
              <a:rPr lang="ru-RU" sz="3000" dirty="0"/>
              <a:t>1916 </a:t>
            </a:r>
            <a:r>
              <a:rPr lang="ru-RU" sz="3000" dirty="0" err="1"/>
              <a:t>жылғы</a:t>
            </a:r>
            <a:r>
              <a:rPr lang="ru-RU" sz="3000" dirty="0"/>
              <a:t> </a:t>
            </a:r>
            <a:r>
              <a:rPr lang="ru-RU" sz="3000" dirty="0" err="1"/>
              <a:t>ұлт</a:t>
            </a:r>
            <a:r>
              <a:rPr lang="ru-RU" sz="3000" dirty="0"/>
              <a:t> - </a:t>
            </a:r>
            <a:r>
              <a:rPr lang="ru-RU" sz="3000" dirty="0" err="1"/>
              <a:t>азаттық</a:t>
            </a:r>
            <a:r>
              <a:rPr lang="ru-RU" sz="3000" dirty="0"/>
              <a:t> Қазақстан . </a:t>
            </a:r>
            <a:r>
              <a:rPr lang="ru-RU" sz="3000" dirty="0" err="1"/>
              <a:t>көтерілісі</a:t>
            </a:r>
            <a:r>
              <a:rPr lang="ru-RU" sz="3000" dirty="0"/>
              <a:t> .</a:t>
            </a:r>
            <a:endParaRPr lang="kk-KZ" sz="3000" dirty="0"/>
          </a:p>
          <a:p>
            <a:r>
              <a:rPr lang="ru-RU" sz="3000" dirty="0"/>
              <a:t> 3. </a:t>
            </a:r>
            <a:r>
              <a:rPr lang="ru-RU" sz="3000" dirty="0" err="1"/>
              <a:t>Ресейдегі</a:t>
            </a:r>
            <a:r>
              <a:rPr lang="ru-RU" sz="3000" dirty="0"/>
              <a:t> 1917 </a:t>
            </a:r>
            <a:r>
              <a:rPr lang="ru-RU" sz="3000" dirty="0" err="1"/>
              <a:t>жылғы</a:t>
            </a:r>
            <a:r>
              <a:rPr lang="ru-RU" sz="3000" dirty="0"/>
              <a:t> Ақпан </a:t>
            </a:r>
            <a:r>
              <a:rPr lang="ru-RU" sz="3000" dirty="0" err="1"/>
              <a:t>буржуазиялық</a:t>
            </a:r>
            <a:r>
              <a:rPr lang="ru-RU" sz="3000" dirty="0"/>
              <a:t> </a:t>
            </a:r>
            <a:r>
              <a:rPr lang="ru-RU" sz="3000" dirty="0" err="1"/>
              <a:t>демократиялық</a:t>
            </a:r>
            <a:r>
              <a:rPr lang="ru-RU" sz="3000" dirty="0"/>
              <a:t> </a:t>
            </a:r>
            <a:r>
              <a:rPr lang="ru-RU" sz="3000" dirty="0" err="1"/>
              <a:t>революциясы</a:t>
            </a:r>
            <a:r>
              <a:rPr lang="ru-RU" sz="3000" dirty="0"/>
              <a:t> және оның Қазақстандағы </a:t>
            </a:r>
            <a:r>
              <a:rPr lang="ru-RU" sz="3000" dirty="0" err="1"/>
              <a:t>қоғамдық</a:t>
            </a:r>
            <a:r>
              <a:rPr lang="ru-RU" sz="3000" dirty="0"/>
              <a:t> - </a:t>
            </a:r>
            <a:r>
              <a:rPr lang="ru-RU" sz="3000" dirty="0" err="1"/>
              <a:t>саяси</a:t>
            </a:r>
            <a:r>
              <a:rPr lang="ru-RU" sz="3000" dirty="0"/>
              <a:t> </a:t>
            </a:r>
            <a:r>
              <a:rPr lang="ru-RU" sz="3000" dirty="0" err="1"/>
              <a:t>өмірге</a:t>
            </a:r>
            <a:r>
              <a:rPr lang="ru-RU" sz="3000" dirty="0"/>
              <a:t> </a:t>
            </a:r>
            <a:r>
              <a:rPr lang="ru-RU" sz="3000" dirty="0" err="1"/>
              <a:t>әсері</a:t>
            </a:r>
            <a:r>
              <a:rPr lang="ru-RU" sz="3000" dirty="0"/>
              <a:t> .</a:t>
            </a:r>
            <a:endParaRPr lang="x-none" sz="3000" dirty="0"/>
          </a:p>
        </p:txBody>
      </p:sp>
      <p:pic>
        <p:nvPicPr>
          <p:cNvPr id="4" name="Рисунок 4" descr="Стрелка: небольшой изгиб">
            <a:extLst>
              <a:ext uri="{FF2B5EF4-FFF2-40B4-BE49-F238E27FC236}">
                <a16:creationId xmlns="" xmlns:a16="http://schemas.microsoft.com/office/drawing/2014/main" id="{3C8D1A75-AC25-8844-8457-595BF2DEA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1890" y="5028580"/>
            <a:ext cx="1166542" cy="11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8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C141E4-4CE9-1541-B0E0-854A0853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37339B-B7CA-DA4F-9C0E-CB2744DD1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78AF45E-C8F4-FE4E-B05B-128B46379D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31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354F58-F146-BC48-B870-1CE30017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44" y="-2895600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5167FD-1B0B-F143-AE98-9A788393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74390"/>
            <a:ext cx="9601200" cy="509301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haroni" panose="020F0502020204030204" pitchFamily="34" charset="0"/>
              </a:rPr>
              <a:t>XIX </a:t>
            </a:r>
            <a:r>
              <a:rPr lang="ru-RU" sz="2400" dirty="0" err="1">
                <a:latin typeface="Aharoni" panose="020F0502020204030204" pitchFamily="34" charset="0"/>
              </a:rPr>
              <a:t>ғасырдың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аяғы</a:t>
            </a:r>
            <a:r>
              <a:rPr lang="ru-RU" sz="2400" dirty="0">
                <a:latin typeface="Aharoni" panose="020F0502020204030204" pitchFamily="34" charset="0"/>
              </a:rPr>
              <a:t> мен ХХ </a:t>
            </a:r>
            <a:r>
              <a:rPr lang="ru-RU" sz="2400" dirty="0" err="1">
                <a:latin typeface="Aharoni" panose="020F0502020204030204" pitchFamily="34" charset="0"/>
              </a:rPr>
              <a:t>ғасырдың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басындағы</a:t>
            </a:r>
            <a:r>
              <a:rPr lang="ru-RU" sz="2400" dirty="0">
                <a:latin typeface="Aharoni" panose="020F0502020204030204" pitchFamily="34" charset="0"/>
              </a:rPr>
              <a:t> қазақ </a:t>
            </a:r>
            <a:r>
              <a:rPr lang="ru-RU" sz="2400" dirty="0" err="1">
                <a:latin typeface="Aharoni" panose="020F0502020204030204" pitchFamily="34" charset="0"/>
              </a:rPr>
              <a:t>өлкес</a:t>
            </a:r>
            <a:r>
              <a:rPr lang="en-GB" sz="2400" dirty="0">
                <a:latin typeface="Aharoni" panose="020F0502020204030204" pitchFamily="34" charset="0"/>
              </a:rPr>
              <a:t>i</a:t>
            </a:r>
            <a:r>
              <a:rPr lang="ru-RU" sz="2400" dirty="0">
                <a:latin typeface="Aharoni" panose="020F0502020204030204" pitchFamily="34" charset="0"/>
              </a:rPr>
              <a:t>н</a:t>
            </a:r>
            <a:r>
              <a:rPr lang="en-GB" sz="2400" dirty="0">
                <a:latin typeface="Aharoni" panose="020F0502020204030204" pitchFamily="34" charset="0"/>
              </a:rPr>
              <a:t>i</a:t>
            </a:r>
            <a:r>
              <a:rPr lang="ru-RU" sz="2400" dirty="0">
                <a:latin typeface="Aharoni" panose="020F0502020204030204" pitchFamily="34" charset="0"/>
              </a:rPr>
              <a:t>ң </a:t>
            </a:r>
            <a:r>
              <a:rPr lang="ru-RU" sz="2400" dirty="0" err="1">
                <a:latin typeface="Aharoni" panose="020F0502020204030204" pitchFamily="34" charset="0"/>
              </a:rPr>
              <a:t>әлеуметтік</a:t>
            </a:r>
            <a:r>
              <a:rPr lang="ru-RU" sz="2400" dirty="0">
                <a:latin typeface="Aharoni" panose="020F0502020204030204" pitchFamily="34" charset="0"/>
              </a:rPr>
              <a:t> - </a:t>
            </a:r>
            <a:r>
              <a:rPr lang="ru-RU" sz="2400" dirty="0" err="1">
                <a:latin typeface="Aharoni" panose="020F0502020204030204" pitchFamily="34" charset="0"/>
              </a:rPr>
              <a:t>экономикалық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өмірінде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болған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өзгерістер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ескі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қалалардың</a:t>
            </a:r>
            <a:r>
              <a:rPr lang="ru-RU" sz="2400" dirty="0">
                <a:latin typeface="Aharoni" panose="020F0502020204030204" pitchFamily="34" charset="0"/>
              </a:rPr>
              <a:t> өсу</a:t>
            </a:r>
            <a:r>
              <a:rPr lang="en-GB" sz="2400" dirty="0">
                <a:latin typeface="Aharoni" panose="020F0502020204030204" pitchFamily="34" charset="0"/>
              </a:rPr>
              <a:t>i</a:t>
            </a:r>
            <a:r>
              <a:rPr lang="ru-RU" sz="2400" dirty="0">
                <a:latin typeface="Aharoni" panose="020F0502020204030204" pitchFamily="34" charset="0"/>
              </a:rPr>
              <a:t>мен , жаңа </a:t>
            </a:r>
            <a:r>
              <a:rPr lang="ru-RU" sz="2400" dirty="0" err="1">
                <a:latin typeface="Aharoni" panose="020F0502020204030204" pitchFamily="34" charset="0"/>
              </a:rPr>
              <a:t>қалалардың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пайда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болуымен</a:t>
            </a:r>
            <a:r>
              <a:rPr lang="ru-RU" sz="2400" dirty="0">
                <a:latin typeface="Aharoni" panose="020F0502020204030204" pitchFamily="34" charset="0"/>
              </a:rPr>
              <a:t> , </a:t>
            </a:r>
            <a:r>
              <a:rPr lang="ru-RU" sz="2400" dirty="0" err="1">
                <a:latin typeface="Aharoni" panose="020F0502020204030204" pitchFamily="34" charset="0"/>
              </a:rPr>
              <a:t>әсіресе</a:t>
            </a:r>
            <a:r>
              <a:rPr lang="ru-RU" sz="2400" dirty="0">
                <a:latin typeface="Aharoni" panose="020F0502020204030204" pitchFamily="34" charset="0"/>
              </a:rPr>
              <a:t> , </a:t>
            </a:r>
            <a:r>
              <a:rPr lang="ru-RU" sz="2400" dirty="0" err="1">
                <a:latin typeface="Aharoni" panose="020F0502020204030204" pitchFamily="34" charset="0"/>
              </a:rPr>
              <a:t>олардың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ірі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әкімшілік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орталықтарына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айналып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қана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қоймай</a:t>
            </a:r>
            <a:r>
              <a:rPr lang="ru-RU" sz="2400" dirty="0">
                <a:latin typeface="Aharoni" panose="020F0502020204030204" pitchFamily="34" charset="0"/>
              </a:rPr>
              <a:t> , </a:t>
            </a:r>
            <a:r>
              <a:rPr lang="ru-RU" sz="2400" dirty="0" err="1">
                <a:latin typeface="Aharoni" panose="020F0502020204030204" pitchFamily="34" charset="0"/>
              </a:rPr>
              <a:t>оларды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мекендеген</a:t>
            </a:r>
            <a:r>
              <a:rPr lang="ru-RU" sz="2400" dirty="0">
                <a:latin typeface="Aharoni" panose="020F0502020204030204" pitchFamily="34" charset="0"/>
              </a:rPr>
              <a:t> халықтың </a:t>
            </a:r>
            <a:r>
              <a:rPr lang="ru-RU" sz="2400" dirty="0" err="1">
                <a:latin typeface="Aharoni" panose="020F0502020204030204" pitchFamily="34" charset="0"/>
              </a:rPr>
              <a:t>шаруашылығында</a:t>
            </a:r>
            <a:r>
              <a:rPr lang="ru-RU" sz="2400" dirty="0">
                <a:latin typeface="Aharoni" panose="020F0502020204030204" pitchFamily="34" charset="0"/>
              </a:rPr>
              <a:t> және </a:t>
            </a:r>
            <a:r>
              <a:rPr lang="ru-RU" sz="2400" dirty="0" err="1">
                <a:latin typeface="Aharoni" panose="020F0502020204030204" pitchFamily="34" charset="0"/>
              </a:rPr>
              <a:t>мәдени</a:t>
            </a:r>
            <a:r>
              <a:rPr lang="ru-RU" sz="2400" dirty="0">
                <a:latin typeface="Aharoni" panose="020F0502020204030204" pitchFamily="34" charset="0"/>
              </a:rPr>
              <a:t> , </a:t>
            </a:r>
            <a:r>
              <a:rPr lang="ru-RU" sz="2400" dirty="0" err="1">
                <a:latin typeface="Aharoni" panose="020F0502020204030204" pitchFamily="34" charset="0"/>
              </a:rPr>
              <a:t>қоғамдық</a:t>
            </a:r>
            <a:r>
              <a:rPr lang="ru-RU" sz="2400" dirty="0">
                <a:latin typeface="Aharoni" panose="020F0502020204030204" pitchFamily="34" charset="0"/>
              </a:rPr>
              <a:t> ем</a:t>
            </a:r>
            <a:r>
              <a:rPr lang="en-GB" sz="2400" dirty="0">
                <a:latin typeface="Aharoni" panose="020F0502020204030204" pitchFamily="34" charset="0"/>
              </a:rPr>
              <a:t>i</a:t>
            </a:r>
            <a:r>
              <a:rPr lang="ru-RU" sz="2400" dirty="0">
                <a:latin typeface="Aharoni" panose="020F0502020204030204" pitchFamily="34" charset="0"/>
              </a:rPr>
              <a:t>р</a:t>
            </a:r>
            <a:r>
              <a:rPr lang="en-GB" sz="2400" dirty="0">
                <a:latin typeface="Aharoni" panose="020F0502020204030204" pitchFamily="34" charset="0"/>
              </a:rPr>
              <a:t>i</a:t>
            </a:r>
            <a:r>
              <a:rPr lang="ru-RU" sz="2400" dirty="0" err="1">
                <a:latin typeface="Aharoni" panose="020F0502020204030204" pitchFamily="34" charset="0"/>
              </a:rPr>
              <a:t>нде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үлкен</a:t>
            </a:r>
            <a:r>
              <a:rPr lang="ru-RU" sz="2400" dirty="0">
                <a:latin typeface="Aharoni" panose="020F0502020204030204" pitchFamily="34" charset="0"/>
              </a:rPr>
              <a:t> роль </a:t>
            </a:r>
            <a:r>
              <a:rPr lang="ru-RU" sz="2400" dirty="0" err="1">
                <a:latin typeface="Aharoni" panose="020F0502020204030204" pitchFamily="34" charset="0"/>
              </a:rPr>
              <a:t>аткаруымен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сипатталды</a:t>
            </a:r>
            <a:r>
              <a:rPr lang="ru-RU" sz="2400" dirty="0">
                <a:latin typeface="Aharoni" panose="020F0502020204030204" pitchFamily="34" charset="0"/>
              </a:rPr>
              <a:t> . </a:t>
            </a:r>
            <a:r>
              <a:rPr lang="en-GB" sz="2400" dirty="0">
                <a:latin typeface="Aharoni" panose="020F0502020204030204" pitchFamily="34" charset="0"/>
              </a:rPr>
              <a:t>XX </a:t>
            </a:r>
            <a:r>
              <a:rPr lang="ru-RU" sz="2400" dirty="0" err="1">
                <a:latin typeface="Aharoni" panose="020F0502020204030204" pitchFamily="34" charset="0"/>
              </a:rPr>
              <a:t>ғасырдың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басында</a:t>
            </a:r>
            <a:r>
              <a:rPr lang="ru-RU" sz="2400" dirty="0">
                <a:latin typeface="Aharoni" panose="020F0502020204030204" pitchFamily="34" charset="0"/>
              </a:rPr>
              <a:t> - ақ Қазақстан көп </a:t>
            </a:r>
            <a:r>
              <a:rPr lang="ru-RU" sz="2400" dirty="0" err="1">
                <a:latin typeface="Aharoni" panose="020F0502020204030204" pitchFamily="34" charset="0"/>
              </a:rPr>
              <a:t>ұлтты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елге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айналды</a:t>
            </a:r>
            <a:r>
              <a:rPr lang="ru-RU" sz="2400" dirty="0">
                <a:latin typeface="Aharoni" panose="020F0502020204030204" pitchFamily="34" charset="0"/>
              </a:rPr>
              <a:t> да , </a:t>
            </a:r>
            <a:r>
              <a:rPr lang="ru-RU" sz="2400" dirty="0" err="1">
                <a:latin typeface="Aharoni" panose="020F0502020204030204" pitchFamily="34" charset="0"/>
              </a:rPr>
              <a:t>ғасыр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басында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Қазақстанның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негізгі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территориясы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алты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облысқа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бөлінді</a:t>
            </a:r>
            <a:r>
              <a:rPr lang="ru-RU" sz="2400" dirty="0">
                <a:latin typeface="Aharoni" panose="020F0502020204030204" pitchFamily="34" charset="0"/>
              </a:rPr>
              <a:t> : </a:t>
            </a:r>
            <a:r>
              <a:rPr lang="ru-RU" sz="2400" dirty="0" err="1">
                <a:latin typeface="Aharoni" panose="020F0502020204030204" pitchFamily="34" charset="0"/>
              </a:rPr>
              <a:t>Сырдария</a:t>
            </a:r>
            <a:r>
              <a:rPr lang="ru-RU" sz="2400" dirty="0">
                <a:latin typeface="Aharoni" panose="020F0502020204030204" pitchFamily="34" charset="0"/>
              </a:rPr>
              <a:t> мен </a:t>
            </a:r>
            <a:r>
              <a:rPr lang="ru-RU" sz="2400" dirty="0" err="1">
                <a:latin typeface="Aharoni" panose="020F0502020204030204" pitchFamily="34" charset="0"/>
              </a:rPr>
              <a:t>Жет</a:t>
            </a:r>
            <a:r>
              <a:rPr lang="en-GB" sz="2400" dirty="0">
                <a:latin typeface="Aharoni" panose="020F0502020204030204" pitchFamily="34" charset="0"/>
              </a:rPr>
              <a:t>i</a:t>
            </a:r>
            <a:r>
              <a:rPr lang="ru-RU" sz="2400" dirty="0">
                <a:latin typeface="Aharoni" panose="020F0502020204030204" pitchFamily="34" charset="0"/>
              </a:rPr>
              <a:t>су </a:t>
            </a:r>
            <a:r>
              <a:rPr lang="ru-RU" sz="2400" dirty="0" err="1">
                <a:latin typeface="Aharoni" panose="020F0502020204030204" pitchFamily="34" charset="0"/>
              </a:rPr>
              <a:t>облыстары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Түркістан</a:t>
            </a:r>
            <a:r>
              <a:rPr lang="ru-RU" sz="2400" dirty="0">
                <a:latin typeface="Aharoni" panose="020F0502020204030204" pitchFamily="34" charset="0"/>
              </a:rPr>
              <a:t> генерал - </a:t>
            </a:r>
            <a:r>
              <a:rPr lang="ru-RU" sz="2400" dirty="0" err="1">
                <a:latin typeface="Aharoni" panose="020F0502020204030204" pitchFamily="34" charset="0"/>
              </a:rPr>
              <a:t>губернаторлығына</a:t>
            </a:r>
            <a:r>
              <a:rPr lang="ru-RU" sz="2400" dirty="0">
                <a:latin typeface="Aharoni" panose="020F0502020204030204" pitchFamily="34" charset="0"/>
              </a:rPr>
              <a:t> ( </a:t>
            </a:r>
            <a:r>
              <a:rPr lang="ru-RU" sz="2400" dirty="0" err="1">
                <a:latin typeface="Aharoni" panose="020F0502020204030204" pitchFamily="34" charset="0"/>
              </a:rPr>
              <a:t>орталығы</a:t>
            </a:r>
            <a:r>
              <a:rPr lang="ru-RU" sz="2400" dirty="0">
                <a:latin typeface="Aharoni" panose="020F0502020204030204" pitchFamily="34" charset="0"/>
              </a:rPr>
              <a:t> - Ташкент </a:t>
            </a:r>
            <a:r>
              <a:rPr lang="ru-RU" sz="2400" dirty="0" err="1">
                <a:latin typeface="Aharoni" panose="020F0502020204030204" pitchFamily="34" charset="0"/>
              </a:rPr>
              <a:t>қаласы</a:t>
            </a:r>
            <a:r>
              <a:rPr lang="ru-RU" sz="2400" dirty="0">
                <a:latin typeface="Aharoni" panose="020F0502020204030204" pitchFamily="34" charset="0"/>
              </a:rPr>
              <a:t> ) , ал Ақмола , Семей , Орал , Торғай </a:t>
            </a:r>
            <a:r>
              <a:rPr lang="ru-RU" sz="2400" dirty="0" err="1">
                <a:latin typeface="Aharoni" panose="020F0502020204030204" pitchFamily="34" charset="0"/>
              </a:rPr>
              <a:t>облыстары</a:t>
            </a:r>
            <a:r>
              <a:rPr lang="ru-RU" sz="2400" dirty="0">
                <a:latin typeface="Aharoni" panose="020F0502020204030204" pitchFamily="34" charset="0"/>
              </a:rPr>
              <a:t> - Дала генерал - </a:t>
            </a:r>
            <a:r>
              <a:rPr lang="ru-RU" sz="2400" dirty="0" err="1">
                <a:latin typeface="Aharoni" panose="020F0502020204030204" pitchFamily="34" charset="0"/>
              </a:rPr>
              <a:t>губернаторлығының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құрамына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кіргізіліп</a:t>
            </a:r>
            <a:r>
              <a:rPr lang="ru-RU" sz="2400" dirty="0">
                <a:latin typeface="Aharoni" panose="020F0502020204030204" pitchFamily="34" charset="0"/>
              </a:rPr>
              <a:t> , </a:t>
            </a:r>
            <a:r>
              <a:rPr lang="ru-RU" sz="2400" dirty="0" err="1">
                <a:latin typeface="Aharoni" panose="020F0502020204030204" pitchFamily="34" charset="0"/>
              </a:rPr>
              <a:t>Ішк</a:t>
            </a:r>
            <a:r>
              <a:rPr lang="en-GB" sz="2400" dirty="0">
                <a:latin typeface="Aharoni" panose="020F0502020204030204" pitchFamily="34" charset="0"/>
              </a:rPr>
              <a:t>i ( </a:t>
            </a:r>
            <a:r>
              <a:rPr lang="ru-RU" sz="2400" dirty="0" err="1">
                <a:latin typeface="Aharoni" panose="020F0502020204030204" pitchFamily="34" charset="0"/>
              </a:rPr>
              <a:t>Бөкей</a:t>
            </a:r>
            <a:r>
              <a:rPr lang="ru-RU" sz="2400" dirty="0">
                <a:latin typeface="Aharoni" panose="020F0502020204030204" pitchFamily="34" charset="0"/>
              </a:rPr>
              <a:t> ) </a:t>
            </a:r>
            <a:r>
              <a:rPr lang="ru-RU" sz="2400" dirty="0" err="1">
                <a:latin typeface="Aharoni" panose="020F0502020204030204" pitchFamily="34" charset="0"/>
              </a:rPr>
              <a:t>ордасының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территориясы</a:t>
            </a:r>
            <a:r>
              <a:rPr lang="ru-RU" sz="2400" dirty="0">
                <a:latin typeface="Aharoni" panose="020F0502020204030204" pitchFamily="34" charset="0"/>
              </a:rPr>
              <a:t> Астрахань </a:t>
            </a:r>
            <a:r>
              <a:rPr lang="ru-RU" sz="2400" dirty="0" err="1">
                <a:latin typeface="Aharoni" panose="020F0502020204030204" pitchFamily="34" charset="0"/>
              </a:rPr>
              <a:t>губерниясына</a:t>
            </a:r>
            <a:r>
              <a:rPr lang="ru-RU" sz="2400" dirty="0">
                <a:latin typeface="Aharoni" panose="020F0502020204030204" pitchFamily="34" charset="0"/>
              </a:rPr>
              <a:t> , ал </a:t>
            </a:r>
            <a:r>
              <a:rPr lang="ru-RU" sz="2400" dirty="0" err="1">
                <a:latin typeface="Aharoni" panose="020F0502020204030204" pitchFamily="34" charset="0"/>
              </a:rPr>
              <a:t>Маңғыстау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Закаспий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облысына</a:t>
            </a:r>
            <a:r>
              <a:rPr lang="ru-RU" sz="2400" dirty="0">
                <a:latin typeface="Aharoni" panose="020F0502020204030204" pitchFamily="34" charset="0"/>
              </a:rPr>
              <a:t> </a:t>
            </a:r>
            <a:r>
              <a:rPr lang="ru-RU" sz="2400" dirty="0" err="1">
                <a:latin typeface="Aharoni" panose="020F0502020204030204" pitchFamily="34" charset="0"/>
              </a:rPr>
              <a:t>қаратылды</a:t>
            </a:r>
            <a:r>
              <a:rPr lang="ru-RU" sz="2400" dirty="0">
                <a:latin typeface="Aharoni" panose="020F0502020204030204" pitchFamily="34" charset="0"/>
              </a:rPr>
              <a:t> .</a:t>
            </a:r>
            <a:endParaRPr lang="x-none" sz="2400" dirty="0">
              <a:latin typeface="Aharoni" panose="020F0502020204030204" pitchFamily="34" charset="0"/>
            </a:endParaRPr>
          </a:p>
        </p:txBody>
      </p:sp>
      <p:sp>
        <p:nvSpPr>
          <p:cNvPr id="7" name="Солнце 6">
            <a:extLst>
              <a:ext uri="{FF2B5EF4-FFF2-40B4-BE49-F238E27FC236}">
                <a16:creationId xmlns="" xmlns:a16="http://schemas.microsoft.com/office/drawing/2014/main" id="{DFE5DB2F-45AD-814F-A0DB-FFFFAB4153B5}"/>
              </a:ext>
            </a:extLst>
          </p:cNvPr>
          <p:cNvSpPr/>
          <p:nvPr/>
        </p:nvSpPr>
        <p:spPr>
          <a:xfrm flipV="1">
            <a:off x="10820400" y="139390"/>
            <a:ext cx="1269999" cy="126999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838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297428-DFCF-0645-BF4E-0562F54A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015" y="-3526883"/>
            <a:ext cx="9601200" cy="1485900"/>
          </a:xfrm>
        </p:spPr>
        <p:txBody>
          <a:bodyPr/>
          <a:lstStyle/>
          <a:p>
            <a:endParaRPr lang="x-none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1E77274-649B-AA4D-980D-EDBDF0772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68" y="774390"/>
            <a:ext cx="9941932" cy="5296829"/>
          </a:xfrm>
        </p:spPr>
      </p:pic>
    </p:spTree>
    <p:extLst>
      <p:ext uri="{BB962C8B-B14F-4D97-AF65-F5344CB8AC3E}">
        <p14:creationId xmlns:p14="http://schemas.microsoft.com/office/powerpoint/2010/main" val="325231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F5F3AD-B99B-FF46-B135-07F5A50D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-3681761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94F20C-02B5-6641-8340-36902BF71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89568"/>
            <a:ext cx="10342776" cy="5686591"/>
          </a:xfrm>
        </p:spPr>
        <p:txBody>
          <a:bodyPr>
            <a:noAutofit/>
          </a:bodyPr>
          <a:lstStyle/>
          <a:p>
            <a:r>
              <a:rPr lang="ru-RU" sz="2200" dirty="0"/>
              <a:t>Осы </a:t>
            </a:r>
            <a:r>
              <a:rPr lang="ru-RU" sz="2200" dirty="0" err="1"/>
              <a:t>кезенде</a:t>
            </a:r>
            <a:r>
              <a:rPr lang="ru-RU" sz="2200" dirty="0"/>
              <a:t> </a:t>
            </a:r>
            <a:r>
              <a:rPr lang="ru-RU" sz="2200" dirty="0" err="1"/>
              <a:t>Ресей</a:t>
            </a:r>
            <a:r>
              <a:rPr lang="ru-RU" sz="2200" dirty="0"/>
              <a:t> </a:t>
            </a:r>
            <a:r>
              <a:rPr lang="ru-RU" sz="2200" dirty="0" err="1"/>
              <a:t>империясыны</a:t>
            </a:r>
            <a:r>
              <a:rPr lang="kk-KZ" sz="2200" dirty="0"/>
              <a:t>ң</a:t>
            </a:r>
            <a:r>
              <a:rPr lang="ru-RU" sz="2200" dirty="0"/>
              <a:t> </a:t>
            </a:r>
            <a:r>
              <a:rPr lang="en-GB" sz="2200" dirty="0"/>
              <a:t>i</a:t>
            </a:r>
            <a:r>
              <a:rPr lang="ru-RU" sz="2200" dirty="0"/>
              <a:t>шк</a:t>
            </a:r>
            <a:r>
              <a:rPr lang="en-GB" sz="2200" dirty="0"/>
              <a:t>i </a:t>
            </a:r>
            <a:r>
              <a:rPr lang="ru-RU" sz="2200" dirty="0" err="1"/>
              <a:t>губернияларынан</a:t>
            </a:r>
            <a:r>
              <a:rPr lang="ru-RU" sz="2200" dirty="0"/>
              <a:t> к</a:t>
            </a:r>
            <a:r>
              <a:rPr lang="kk-KZ" sz="2200" dirty="0"/>
              <a:t>өш</a:t>
            </a:r>
            <a:r>
              <a:rPr lang="en-GB" sz="2200" dirty="0"/>
              <a:t>i - </a:t>
            </a:r>
            <a:r>
              <a:rPr lang="ru-RU" sz="2200" dirty="0"/>
              <a:t>қон </a:t>
            </a:r>
            <a:r>
              <a:rPr lang="ru-RU" sz="2200" dirty="0" err="1"/>
              <a:t>ағынының</a:t>
            </a:r>
            <a:r>
              <a:rPr lang="ru-RU" sz="2200" dirty="0"/>
              <a:t> </a:t>
            </a:r>
            <a:r>
              <a:rPr lang="ru-RU" sz="2200" dirty="0" err="1"/>
              <a:t>дамуы</a:t>
            </a:r>
            <a:r>
              <a:rPr lang="ru-RU" sz="2200" dirty="0"/>
              <a:t> </a:t>
            </a:r>
            <a:r>
              <a:rPr lang="ru-RU" sz="2200" dirty="0" err="1"/>
              <a:t>нәтижес</a:t>
            </a:r>
            <a:r>
              <a:rPr lang="en-GB" sz="2200" dirty="0"/>
              <a:t>i</a:t>
            </a:r>
            <a:r>
              <a:rPr lang="ru-RU" sz="2200" dirty="0" err="1"/>
              <a:t>нде</a:t>
            </a:r>
            <a:r>
              <a:rPr lang="ru-RU" sz="2200" dirty="0"/>
              <a:t> Қазақстан </a:t>
            </a:r>
            <a:r>
              <a:rPr lang="ru-RU" sz="2200" dirty="0" err="1"/>
              <a:t>халқының</a:t>
            </a:r>
            <a:r>
              <a:rPr lang="ru-RU" sz="2200" dirty="0"/>
              <a:t> </a:t>
            </a:r>
            <a:r>
              <a:rPr lang="ru-RU" sz="2200" dirty="0" err="1"/>
              <a:t>тез</a:t>
            </a:r>
            <a:r>
              <a:rPr lang="ru-RU" sz="2200" dirty="0"/>
              <a:t> </a:t>
            </a:r>
            <a:r>
              <a:rPr lang="ru-RU" sz="2200" dirty="0" err="1"/>
              <a:t>ескенд</a:t>
            </a:r>
            <a:r>
              <a:rPr lang="en-GB" sz="2200" dirty="0"/>
              <a:t>i</a:t>
            </a:r>
            <a:r>
              <a:rPr lang="ru-RU" sz="2200" dirty="0"/>
              <a:t>г</a:t>
            </a:r>
            <a:r>
              <a:rPr lang="en-GB" sz="2200" dirty="0"/>
              <a:t>i </a:t>
            </a:r>
            <a:r>
              <a:rPr lang="ru-RU" sz="2200" dirty="0"/>
              <a:t>де </a:t>
            </a:r>
            <a:r>
              <a:rPr lang="ru-RU" sz="2200" dirty="0" err="1"/>
              <a:t>аңғарылды</a:t>
            </a:r>
            <a:r>
              <a:rPr lang="ru-RU" sz="2200" dirty="0"/>
              <a:t> . Оған </a:t>
            </a:r>
            <a:r>
              <a:rPr lang="ru-RU" sz="2200" dirty="0" err="1"/>
              <a:t>дәлел</a:t>
            </a:r>
            <a:r>
              <a:rPr lang="ru-RU" sz="2200" dirty="0"/>
              <a:t> : </a:t>
            </a:r>
            <a:r>
              <a:rPr lang="ru-RU" sz="2200" dirty="0" err="1"/>
              <a:t>Ресей</a:t>
            </a:r>
            <a:r>
              <a:rPr lang="ru-RU" sz="2200" dirty="0"/>
              <a:t> </a:t>
            </a:r>
            <a:r>
              <a:rPr lang="ru-RU" sz="2200" dirty="0" err="1"/>
              <a:t>империясының</a:t>
            </a:r>
            <a:r>
              <a:rPr lang="ru-RU" sz="2200" dirty="0"/>
              <a:t> б</a:t>
            </a:r>
            <a:r>
              <a:rPr lang="en-GB" sz="2200" dirty="0"/>
              <a:t>i</a:t>
            </a:r>
            <a:r>
              <a:rPr lang="ru-RU" sz="2200" dirty="0"/>
              <a:t>р</a:t>
            </a:r>
            <a:r>
              <a:rPr lang="en-GB" sz="2200" dirty="0"/>
              <a:t>i</a:t>
            </a:r>
            <a:r>
              <a:rPr lang="ru-RU" sz="2200" dirty="0" err="1"/>
              <a:t>нш</a:t>
            </a:r>
            <a:r>
              <a:rPr lang="en-GB" sz="2200" dirty="0"/>
              <a:t>i </a:t>
            </a:r>
            <a:r>
              <a:rPr lang="ru-RU" sz="2200" dirty="0" err="1"/>
              <a:t>жалпыға</a:t>
            </a:r>
            <a:r>
              <a:rPr lang="ru-RU" sz="2200" dirty="0"/>
              <a:t> </a:t>
            </a:r>
            <a:r>
              <a:rPr lang="ru-RU" sz="2200" dirty="0" err="1"/>
              <a:t>бірдей</a:t>
            </a:r>
            <a:r>
              <a:rPr lang="ru-RU" sz="2200" dirty="0"/>
              <a:t> сана</a:t>
            </a:r>
            <a:r>
              <a:rPr lang="kk-KZ" sz="2200" dirty="0"/>
              <a:t>ғынан </a:t>
            </a:r>
            <a:r>
              <a:rPr lang="ru-RU" sz="2200" dirty="0" err="1"/>
              <a:t>кей</a:t>
            </a:r>
            <a:r>
              <a:rPr lang="en-GB" sz="2200" dirty="0"/>
              <a:t>i</a:t>
            </a:r>
            <a:r>
              <a:rPr lang="ru-RU" sz="2200" dirty="0" err="1"/>
              <a:t>нг</a:t>
            </a:r>
            <a:r>
              <a:rPr lang="en-GB" sz="2200" dirty="0"/>
              <a:t>i </a:t>
            </a:r>
            <a:r>
              <a:rPr lang="ru-RU" sz="2200" dirty="0" err="1"/>
              <a:t>алғашқы</a:t>
            </a:r>
            <a:r>
              <a:rPr lang="ru-RU" sz="2200" dirty="0"/>
              <a:t> </a:t>
            </a:r>
            <a:r>
              <a:rPr lang="ru-RU" sz="2200" dirty="0" err="1"/>
              <a:t>ек</a:t>
            </a:r>
            <a:r>
              <a:rPr lang="en-GB" sz="2200" dirty="0"/>
              <a:t>i </a:t>
            </a:r>
            <a:r>
              <a:rPr lang="ru-RU" sz="2200" dirty="0" err="1"/>
              <a:t>онжылдықта</a:t>
            </a:r>
            <a:r>
              <a:rPr lang="ru-RU" sz="2200" dirty="0"/>
              <a:t> ( 1897-1917 </a:t>
            </a:r>
            <a:r>
              <a:rPr lang="ru-RU" sz="2200" dirty="0" err="1"/>
              <a:t>жж</a:t>
            </a:r>
            <a:r>
              <a:rPr lang="ru-RU" sz="2200" dirty="0"/>
              <a:t> . ) Қазақстан </a:t>
            </a:r>
            <a:r>
              <a:rPr lang="ru-RU" sz="2200" dirty="0" err="1"/>
              <a:t>халқының</a:t>
            </a:r>
            <a:r>
              <a:rPr lang="ru-RU" sz="2200" dirty="0"/>
              <a:t> саны 4147,7 мың </a:t>
            </a:r>
            <a:r>
              <a:rPr lang="ru-RU" sz="2200" dirty="0" err="1"/>
              <a:t>адамнан</a:t>
            </a:r>
            <a:r>
              <a:rPr lang="ru-RU" sz="2200" dirty="0"/>
              <a:t> 5045,2 мың адамға , яғни 25,7 % </a:t>
            </a:r>
            <a:r>
              <a:rPr lang="ru-RU" sz="2200" dirty="0" err="1"/>
              <a:t>көбейген</a:t>
            </a:r>
            <a:r>
              <a:rPr lang="ru-RU" sz="2200" dirty="0"/>
              <a:t> . Ал , </a:t>
            </a:r>
            <a:r>
              <a:rPr lang="kk-KZ" sz="2200" dirty="0"/>
              <a:t>өлкені</a:t>
            </a:r>
            <a:r>
              <a:rPr lang="ru-RU" sz="2200" dirty="0"/>
              <a:t>ң </a:t>
            </a:r>
            <a:r>
              <a:rPr lang="ru-RU" sz="2200" dirty="0" err="1"/>
              <a:t>демографиялық</a:t>
            </a:r>
            <a:r>
              <a:rPr lang="ru-RU" sz="2200" dirty="0"/>
              <a:t> </a:t>
            </a:r>
            <a:r>
              <a:rPr lang="ru-RU" sz="2200" dirty="0" err="1"/>
              <a:t>Деректер</a:t>
            </a:r>
            <a:r>
              <a:rPr lang="en-GB" sz="2200" dirty="0"/>
              <a:t>i</a:t>
            </a:r>
            <a:r>
              <a:rPr lang="ru-RU" sz="2200" dirty="0"/>
              <a:t>н</a:t>
            </a:r>
            <a:r>
              <a:rPr lang="en-GB" sz="2200" dirty="0"/>
              <a:t>i</a:t>
            </a:r>
            <a:r>
              <a:rPr lang="ru-RU" sz="2200" dirty="0"/>
              <a:t>ң </a:t>
            </a:r>
            <a:r>
              <a:rPr lang="ru-RU" sz="2200" dirty="0" err="1"/>
              <a:t>табиғи</a:t>
            </a:r>
            <a:r>
              <a:rPr lang="ru-RU" sz="2200" dirty="0"/>
              <a:t> </a:t>
            </a:r>
            <a:r>
              <a:rPr lang="ru-RU" sz="2200" dirty="0" err="1"/>
              <a:t>есу</a:t>
            </a:r>
            <a:r>
              <a:rPr lang="ru-RU" sz="2200" dirty="0"/>
              <a:t> </a:t>
            </a:r>
            <a:r>
              <a:rPr lang="ru-RU" sz="2200" dirty="0" err="1"/>
              <a:t>деңгейіне</a:t>
            </a:r>
            <a:r>
              <a:rPr lang="ru-RU" sz="2200" dirty="0"/>
              <a:t> </a:t>
            </a:r>
            <a:r>
              <a:rPr lang="ru-RU" sz="2200" dirty="0" err="1"/>
              <a:t>салыстырмалы</a:t>
            </a:r>
            <a:r>
              <a:rPr lang="ru-RU" sz="2200" dirty="0"/>
              <a:t> </a:t>
            </a:r>
            <a:r>
              <a:rPr lang="ru-RU" sz="2200" dirty="0" err="1"/>
              <a:t>талдау</a:t>
            </a:r>
            <a:r>
              <a:rPr lang="ru-RU" sz="2200" dirty="0"/>
              <a:t> </a:t>
            </a:r>
            <a:r>
              <a:rPr lang="ru-RU" sz="2200" dirty="0" err="1"/>
              <a:t>жасаса</a:t>
            </a:r>
            <a:r>
              <a:rPr lang="kk-KZ" sz="2200" dirty="0"/>
              <a:t>қ</a:t>
            </a:r>
            <a:r>
              <a:rPr lang="ru-RU" sz="2200" dirty="0"/>
              <a:t> , </a:t>
            </a:r>
            <a:r>
              <a:rPr lang="ru-RU" sz="2200" dirty="0" err="1"/>
              <a:t>мынадай</a:t>
            </a:r>
            <a:r>
              <a:rPr lang="ru-RU" sz="2200" dirty="0"/>
              <a:t> </a:t>
            </a:r>
            <a:r>
              <a:rPr lang="ru-RU" sz="2200" dirty="0" err="1"/>
              <a:t>цифрларды</a:t>
            </a:r>
            <a:r>
              <a:rPr lang="ru-RU" sz="2200" dirty="0"/>
              <a:t> аңғаруға </a:t>
            </a:r>
            <a:r>
              <a:rPr lang="ru-RU" sz="2200" dirty="0" err="1"/>
              <a:t>болады</a:t>
            </a:r>
            <a:r>
              <a:rPr lang="ru-RU" sz="2200" dirty="0"/>
              <a:t> . </a:t>
            </a:r>
            <a:r>
              <a:rPr lang="ru-RU" sz="2200" dirty="0" err="1"/>
              <a:t>Өлкен</a:t>
            </a:r>
            <a:r>
              <a:rPr lang="en-GB" sz="2200" dirty="0"/>
              <a:t>i</a:t>
            </a:r>
            <a:r>
              <a:rPr lang="kk-KZ" sz="2200" dirty="0"/>
              <a:t>ң</a:t>
            </a:r>
            <a:r>
              <a:rPr lang="ru-RU" sz="2200" dirty="0"/>
              <a:t> сол </a:t>
            </a:r>
            <a:r>
              <a:rPr lang="ru-RU" sz="2200" dirty="0" err="1"/>
              <a:t>кездег</a:t>
            </a:r>
            <a:r>
              <a:rPr lang="en-GB" sz="2200" dirty="0"/>
              <a:t>i </a:t>
            </a:r>
            <a:r>
              <a:rPr lang="ru-RU" sz="2200" dirty="0"/>
              <a:t>нег</a:t>
            </a:r>
            <a:r>
              <a:rPr lang="en-GB" sz="2200" dirty="0"/>
              <a:t>i</a:t>
            </a:r>
            <a:r>
              <a:rPr lang="ru-RU" sz="2200" dirty="0" err="1"/>
              <a:t>зг</a:t>
            </a:r>
            <a:r>
              <a:rPr lang="en-GB" sz="2200" dirty="0"/>
              <a:t>i </a:t>
            </a:r>
            <a:r>
              <a:rPr lang="ru-RU" sz="2200" dirty="0" err="1"/>
              <a:t>алты</a:t>
            </a:r>
            <a:r>
              <a:rPr lang="ru-RU" sz="2200" dirty="0"/>
              <a:t> </a:t>
            </a:r>
            <a:r>
              <a:rPr lang="ru-RU" sz="2200" dirty="0" err="1"/>
              <a:t>облысы</a:t>
            </a:r>
            <a:r>
              <a:rPr lang="ru-RU" sz="2200" dirty="0"/>
              <a:t> </a:t>
            </a:r>
            <a:r>
              <a:rPr lang="ru-RU" sz="2200" dirty="0" err="1"/>
              <a:t>бойынша</a:t>
            </a:r>
            <a:r>
              <a:rPr lang="ru-RU" sz="2200" dirty="0"/>
              <a:t> 1897-1906 </a:t>
            </a:r>
            <a:r>
              <a:rPr lang="ru-RU" sz="2200" dirty="0" err="1"/>
              <a:t>жылдарда</a:t>
            </a:r>
            <a:r>
              <a:rPr lang="ru-RU" sz="2200" dirty="0"/>
              <a:t> </a:t>
            </a:r>
            <a:r>
              <a:rPr lang="ru-RU" sz="2200" dirty="0" err="1"/>
              <a:t>жалпы</a:t>
            </a:r>
            <a:r>
              <a:rPr lang="ru-RU" sz="2200" dirty="0"/>
              <a:t> </a:t>
            </a:r>
            <a:r>
              <a:rPr lang="ru-RU" sz="2200" dirty="0" err="1"/>
              <a:t>алғанда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мың адамға халықтың </a:t>
            </a:r>
            <a:r>
              <a:rPr lang="ru-RU" sz="2200" dirty="0" err="1"/>
              <a:t>табиғи</a:t>
            </a:r>
            <a:r>
              <a:rPr lang="ru-RU" sz="2200" dirty="0"/>
              <a:t> </a:t>
            </a:r>
            <a:r>
              <a:rPr lang="ru-RU" sz="2200" dirty="0" err="1"/>
              <a:t>ес</a:t>
            </a:r>
            <a:r>
              <a:rPr lang="en-GB" sz="2200" dirty="0"/>
              <a:t>i</a:t>
            </a:r>
            <a:r>
              <a:rPr lang="ru-RU" sz="2200" dirty="0"/>
              <a:t>м</a:t>
            </a:r>
            <a:r>
              <a:rPr lang="en-GB" sz="2200" dirty="0"/>
              <a:t>i 11,3 % , </a:t>
            </a:r>
            <a:r>
              <a:rPr lang="ru-RU" sz="2200" dirty="0"/>
              <a:t>ал 1907-1916 </a:t>
            </a:r>
            <a:r>
              <a:rPr lang="ru-RU" sz="2200" dirty="0" err="1"/>
              <a:t>жылдарда</a:t>
            </a:r>
            <a:r>
              <a:rPr lang="ru-RU" sz="2200" dirty="0"/>
              <a:t> -15,3 % ; Ақмола </a:t>
            </a:r>
            <a:r>
              <a:rPr lang="ru-RU" sz="2200" dirty="0" err="1"/>
              <a:t>облысы</a:t>
            </a:r>
            <a:r>
              <a:rPr lang="ru-RU" sz="2200" dirty="0"/>
              <a:t> </a:t>
            </a:r>
            <a:r>
              <a:rPr lang="ru-RU" sz="2200" dirty="0" err="1"/>
              <a:t>бойынша</a:t>
            </a:r>
            <a:r>
              <a:rPr lang="ru-RU" sz="2200" dirty="0"/>
              <a:t> </a:t>
            </a:r>
            <a:r>
              <a:rPr lang="ru-RU" sz="2200" dirty="0" err="1"/>
              <a:t>орыстар</a:t>
            </a:r>
            <a:r>
              <a:rPr lang="ru-RU" sz="2200" dirty="0"/>
              <a:t> мен </a:t>
            </a:r>
            <a:r>
              <a:rPr lang="ru-RU" sz="2200" dirty="0" err="1"/>
              <a:t>украиндардың</a:t>
            </a:r>
            <a:r>
              <a:rPr lang="ru-RU" sz="2200" dirty="0"/>
              <a:t> үлес </a:t>
            </a:r>
            <a:r>
              <a:rPr lang="ru-RU" sz="2200" dirty="0" err="1"/>
              <a:t>салмағы</a:t>
            </a:r>
            <a:r>
              <a:rPr lang="ru-RU" sz="2200" dirty="0"/>
              <a:t> 1897 </a:t>
            </a:r>
            <a:r>
              <a:rPr lang="ru-RU" sz="2200" dirty="0" err="1"/>
              <a:t>жылғы</a:t>
            </a:r>
            <a:r>
              <a:rPr lang="ru-RU" sz="2200" dirty="0"/>
              <a:t> 33,0 % 1917 </a:t>
            </a:r>
            <a:r>
              <a:rPr lang="ru-RU" sz="2200" dirty="0" err="1"/>
              <a:t>жылғы</a:t>
            </a:r>
            <a:r>
              <a:rPr lang="ru-RU" sz="2200" dirty="0"/>
              <a:t> 55,7 % </a:t>
            </a:r>
            <a:r>
              <a:rPr lang="ru-RU" sz="2200" dirty="0" err="1"/>
              <a:t>дей</a:t>
            </a:r>
            <a:r>
              <a:rPr lang="en-GB" sz="2200" dirty="0"/>
              <a:t>i</a:t>
            </a:r>
            <a:r>
              <a:rPr lang="ru-RU" sz="2200" dirty="0"/>
              <a:t>н </a:t>
            </a:r>
            <a:r>
              <a:rPr lang="ru-RU" sz="2200" dirty="0" err="1"/>
              <a:t>ескен</a:t>
            </a:r>
            <a:r>
              <a:rPr lang="ru-RU" sz="2200" dirty="0"/>
              <a:t> де , осы </a:t>
            </a:r>
            <a:r>
              <a:rPr lang="ru-RU" sz="2200" dirty="0" err="1"/>
              <a:t>екі</a:t>
            </a:r>
            <a:r>
              <a:rPr lang="ru-RU" sz="2200" dirty="0"/>
              <a:t> </a:t>
            </a:r>
            <a:r>
              <a:rPr lang="ru-RU" sz="2200" dirty="0" err="1"/>
              <a:t>онжылдык</a:t>
            </a:r>
            <a:r>
              <a:rPr lang="ru-RU" sz="2200" dirty="0"/>
              <a:t> </a:t>
            </a:r>
            <a:r>
              <a:rPr lang="en-GB" sz="2200" dirty="0"/>
              <a:t>i</a:t>
            </a:r>
            <a:r>
              <a:rPr lang="ru-RU" sz="2200" dirty="0"/>
              <a:t>ш</a:t>
            </a:r>
            <a:r>
              <a:rPr lang="en-GB" sz="2200" dirty="0"/>
              <a:t>i</a:t>
            </a:r>
            <a:r>
              <a:rPr lang="ru-RU" sz="2200" dirty="0" err="1"/>
              <a:t>нде</a:t>
            </a:r>
            <a:r>
              <a:rPr lang="ru-RU" sz="2200" dirty="0"/>
              <a:t> халықтың </a:t>
            </a:r>
            <a:r>
              <a:rPr lang="ru-RU" sz="2200" dirty="0" err="1"/>
              <a:t>табиғи</a:t>
            </a:r>
            <a:r>
              <a:rPr lang="ru-RU" sz="2200" dirty="0"/>
              <a:t> </a:t>
            </a:r>
            <a:r>
              <a:rPr lang="ru-RU" sz="2200" dirty="0" err="1"/>
              <a:t>ес</a:t>
            </a:r>
            <a:r>
              <a:rPr lang="en-GB" sz="2200" dirty="0"/>
              <a:t>i</a:t>
            </a:r>
            <a:r>
              <a:rPr lang="ru-RU" sz="2200" dirty="0"/>
              <a:t>м</a:t>
            </a:r>
            <a:r>
              <a:rPr lang="en-GB" sz="2200" dirty="0"/>
              <a:t>i 38,9 % </a:t>
            </a:r>
            <a:r>
              <a:rPr lang="ru-RU" sz="2200" dirty="0" err="1"/>
              <a:t>болған</a:t>
            </a:r>
            <a:r>
              <a:rPr lang="ru-RU" sz="2200" dirty="0"/>
              <a:t> . Ал , қазақтары </a:t>
            </a:r>
            <a:r>
              <a:rPr lang="ru-RU" sz="2200" dirty="0" err="1"/>
              <a:t>басым</a:t>
            </a:r>
            <a:r>
              <a:rPr lang="ru-RU" sz="2200" dirty="0"/>
              <a:t> </a:t>
            </a:r>
            <a:r>
              <a:rPr lang="ru-RU" sz="2200" dirty="0" err="1"/>
              <a:t>облыстарда</a:t>
            </a:r>
            <a:r>
              <a:rPr lang="ru-RU" sz="2200" dirty="0"/>
              <a:t> </a:t>
            </a:r>
            <a:r>
              <a:rPr lang="ru-RU" sz="2200" dirty="0" err="1"/>
              <a:t>табиғи</a:t>
            </a:r>
            <a:r>
              <a:rPr lang="ru-RU" sz="2200" dirty="0"/>
              <a:t> </a:t>
            </a:r>
            <a:r>
              <a:rPr lang="kk-KZ" sz="2200" dirty="0"/>
              <a:t>өсімн</a:t>
            </a:r>
            <a:r>
              <a:rPr lang="en-GB" sz="2200" dirty="0"/>
              <a:t>i</a:t>
            </a:r>
            <a:r>
              <a:rPr lang="ru-RU" sz="2200" dirty="0"/>
              <a:t>ң </a:t>
            </a:r>
            <a:r>
              <a:rPr lang="ru-RU" sz="2200" dirty="0" err="1"/>
              <a:t>едәуір</a:t>
            </a:r>
            <a:r>
              <a:rPr lang="ru-RU" sz="2200" dirty="0"/>
              <a:t> төмен </a:t>
            </a:r>
            <a:r>
              <a:rPr lang="ru-RU" sz="2200" dirty="0" err="1"/>
              <a:t>болғандығы</a:t>
            </a:r>
            <a:r>
              <a:rPr lang="ru-RU" sz="2200" dirty="0"/>
              <a:t> </a:t>
            </a:r>
            <a:r>
              <a:rPr lang="ru-RU" sz="2200" dirty="0" err="1"/>
              <a:t>көрінеді</a:t>
            </a:r>
            <a:r>
              <a:rPr lang="ru-RU" sz="2200" dirty="0"/>
              <a:t> : </a:t>
            </a:r>
            <a:r>
              <a:rPr lang="ru-RU" sz="2200" dirty="0" err="1"/>
              <a:t>Жет</a:t>
            </a:r>
            <a:r>
              <a:rPr lang="en-GB" sz="2200" dirty="0"/>
              <a:t>i</a:t>
            </a:r>
            <a:r>
              <a:rPr lang="ru-RU" sz="2200" dirty="0"/>
              <a:t>суда - 25,7 % , </a:t>
            </a:r>
            <a:r>
              <a:rPr lang="ru-RU" sz="2200" dirty="0" err="1"/>
              <a:t>Сырдарияда</a:t>
            </a:r>
            <a:r>
              <a:rPr lang="ru-RU" sz="2200" dirty="0"/>
              <a:t> - 25,6 % , </a:t>
            </a:r>
            <a:r>
              <a:rPr lang="ru-RU" sz="2200" dirty="0" err="1"/>
              <a:t>Оралда</a:t>
            </a:r>
            <a:r>
              <a:rPr lang="ru-RU" sz="2200" dirty="0"/>
              <a:t> - 20 % , </a:t>
            </a:r>
            <a:r>
              <a:rPr lang="ru-RU" sz="2200" dirty="0" err="1"/>
              <a:t>Семейде</a:t>
            </a:r>
            <a:r>
              <a:rPr lang="ru-RU" sz="2200" dirty="0"/>
              <a:t> - 15,6 % . </a:t>
            </a:r>
            <a:r>
              <a:rPr lang="ru-RU" sz="2200" dirty="0" err="1"/>
              <a:t>Сейт</a:t>
            </a:r>
            <a:r>
              <a:rPr lang="en-GB" sz="2200" dirty="0"/>
              <a:t>i</a:t>
            </a:r>
            <a:r>
              <a:rPr lang="ru-RU" sz="2200" dirty="0"/>
              <a:t>п , </a:t>
            </a:r>
            <a:r>
              <a:rPr lang="ru-RU" sz="2200" dirty="0" err="1"/>
              <a:t>Қазақстанның</a:t>
            </a:r>
            <a:r>
              <a:rPr lang="ru-RU" sz="2200" dirty="0"/>
              <a:t> </a:t>
            </a:r>
            <a:r>
              <a:rPr lang="ru-RU" sz="2200" dirty="0" err="1"/>
              <a:t>байырғы</a:t>
            </a:r>
            <a:r>
              <a:rPr lang="ru-RU" sz="2200" dirty="0"/>
              <a:t> </a:t>
            </a:r>
            <a:r>
              <a:rPr lang="ru-RU" sz="2200" dirty="0" err="1"/>
              <a:t>халкының</a:t>
            </a:r>
            <a:r>
              <a:rPr lang="ru-RU" sz="2200" dirty="0"/>
              <a:t> </a:t>
            </a:r>
            <a:r>
              <a:rPr lang="ru-RU" sz="2200" dirty="0" err="1"/>
              <a:t>улес</a:t>
            </a:r>
            <a:r>
              <a:rPr lang="ru-RU" sz="2200" dirty="0"/>
              <a:t> </a:t>
            </a:r>
            <a:r>
              <a:rPr lang="ru-RU" sz="2200" dirty="0" err="1"/>
              <a:t>салмағының</a:t>
            </a:r>
            <a:r>
              <a:rPr lang="ru-RU" sz="2200" dirty="0"/>
              <a:t> </a:t>
            </a:r>
            <a:r>
              <a:rPr lang="ru-RU" sz="2200" dirty="0" err="1"/>
              <a:t>азаюына</a:t>
            </a:r>
            <a:r>
              <a:rPr lang="ru-RU" sz="2200" dirty="0"/>
              <a:t> </a:t>
            </a:r>
            <a:r>
              <a:rPr lang="ru-RU" sz="2200" dirty="0" err="1"/>
              <a:t>ғасырдың</a:t>
            </a:r>
            <a:r>
              <a:rPr lang="ru-RU" sz="2200" dirty="0"/>
              <a:t> </a:t>
            </a:r>
            <a:r>
              <a:rPr lang="ru-RU" sz="2200" dirty="0" err="1"/>
              <a:t>басында</a:t>
            </a:r>
            <a:r>
              <a:rPr lang="ru-RU" sz="2200" dirty="0"/>
              <a:t> </a:t>
            </a:r>
            <a:r>
              <a:rPr lang="ru-RU" sz="2200" dirty="0" err="1"/>
              <a:t>орыстардың</a:t>
            </a:r>
            <a:r>
              <a:rPr lang="ru-RU" sz="2200" dirty="0"/>
              <a:t> , </a:t>
            </a:r>
            <a:r>
              <a:rPr lang="ru-RU" sz="2200" dirty="0" err="1"/>
              <a:t>украиндардың</a:t>
            </a:r>
            <a:r>
              <a:rPr lang="ru-RU" sz="2200" dirty="0"/>
              <a:t> және басқа да </a:t>
            </a:r>
            <a:r>
              <a:rPr lang="ru-RU" sz="2200" dirty="0" err="1"/>
              <a:t>ұлт</a:t>
            </a:r>
            <a:r>
              <a:rPr lang="ru-RU" sz="2200" dirty="0"/>
              <a:t> </a:t>
            </a:r>
            <a:r>
              <a:rPr lang="ru-RU" sz="2200" dirty="0" err="1"/>
              <a:t>өкілдерінің</a:t>
            </a:r>
            <a:r>
              <a:rPr lang="ru-RU" sz="2200" dirty="0"/>
              <a:t> </a:t>
            </a:r>
            <a:r>
              <a:rPr lang="ru-RU" sz="2200" dirty="0" err="1"/>
              <a:t>империяның</a:t>
            </a:r>
            <a:r>
              <a:rPr lang="ru-RU" sz="2200" dirty="0"/>
              <a:t> </a:t>
            </a:r>
            <a:r>
              <a:rPr lang="ru-RU" sz="2200" dirty="0" err="1"/>
              <a:t>ішкі</a:t>
            </a:r>
            <a:r>
              <a:rPr lang="ru-RU" sz="2200" dirty="0"/>
              <a:t> </a:t>
            </a:r>
            <a:r>
              <a:rPr lang="ru-RU" sz="2200" dirty="0" err="1"/>
              <a:t>аймақтарынан</a:t>
            </a:r>
            <a:r>
              <a:rPr lang="ru-RU" sz="2200" dirty="0"/>
              <a:t> </a:t>
            </a:r>
            <a:r>
              <a:rPr lang="ru-RU" sz="2200" dirty="0" err="1"/>
              <a:t>жаппай</a:t>
            </a:r>
            <a:r>
              <a:rPr lang="ru-RU" sz="2200" dirty="0"/>
              <a:t> </a:t>
            </a:r>
            <a:r>
              <a:rPr lang="ru-RU" sz="2200" dirty="0" err="1"/>
              <a:t>қоныс</a:t>
            </a:r>
            <a:r>
              <a:rPr lang="ru-RU" sz="2200" dirty="0"/>
              <a:t> </a:t>
            </a:r>
            <a:r>
              <a:rPr lang="ru-RU" sz="2200" dirty="0" err="1"/>
              <a:t>аударуының</a:t>
            </a:r>
            <a:r>
              <a:rPr lang="ru-RU" sz="2200" dirty="0"/>
              <a:t> </a:t>
            </a:r>
            <a:r>
              <a:rPr lang="ru-RU" sz="2200" dirty="0" err="1"/>
              <a:t>катты</a:t>
            </a:r>
            <a:r>
              <a:rPr lang="ru-RU" sz="2200" dirty="0"/>
              <a:t> әсер </a:t>
            </a:r>
            <a:r>
              <a:rPr lang="ru-RU" sz="2200" dirty="0" err="1"/>
              <a:t>еткенд</a:t>
            </a:r>
            <a:r>
              <a:rPr lang="en-GB" sz="2200" dirty="0"/>
              <a:t>i</a:t>
            </a:r>
            <a:r>
              <a:rPr lang="ru-RU" sz="2200" dirty="0"/>
              <a:t>г</a:t>
            </a:r>
            <a:r>
              <a:rPr lang="en-GB" sz="2200" dirty="0"/>
              <a:t>i</a:t>
            </a:r>
            <a:r>
              <a:rPr lang="ru-RU" sz="2200" dirty="0"/>
              <a:t>н аңғаруға </a:t>
            </a:r>
            <a:r>
              <a:rPr lang="ru-RU" sz="2200" dirty="0" err="1"/>
              <a:t>болады</a:t>
            </a:r>
            <a:r>
              <a:rPr lang="ru-RU" sz="2200" dirty="0"/>
              <a:t> .</a:t>
            </a:r>
            <a:endParaRPr lang="x-none" sz="2200" dirty="0"/>
          </a:p>
        </p:txBody>
      </p:sp>
    </p:spTree>
    <p:extLst>
      <p:ext uri="{BB962C8B-B14F-4D97-AF65-F5344CB8AC3E}">
        <p14:creationId xmlns:p14="http://schemas.microsoft.com/office/powerpoint/2010/main" val="123507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4ED2F-B265-CE49-84D5-0602BF4D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3557859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3000B7-0C8F-BB43-A538-10E3A7D41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557561"/>
            <a:ext cx="10177091" cy="5575609"/>
          </a:xfrm>
        </p:spPr>
        <p:txBody>
          <a:bodyPr/>
          <a:lstStyle/>
          <a:p>
            <a:r>
              <a:rPr lang="ru-RU" dirty="0"/>
              <a:t>ХХ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басында</a:t>
            </a:r>
            <a:r>
              <a:rPr lang="ru-RU" dirty="0"/>
              <a:t> </a:t>
            </a:r>
            <a:r>
              <a:rPr lang="ru-RU" dirty="0" err="1"/>
              <a:t>Ресей</a:t>
            </a:r>
            <a:r>
              <a:rPr lang="ru-RU" dirty="0"/>
              <a:t> </a:t>
            </a:r>
            <a:r>
              <a:rPr lang="ru-RU" dirty="0" err="1"/>
              <a:t>патшалығының</a:t>
            </a:r>
            <a:r>
              <a:rPr lang="ru-RU" dirty="0"/>
              <a:t> отары </a:t>
            </a:r>
            <a:r>
              <a:rPr lang="ru-RU" dirty="0" err="1"/>
              <a:t>ретіндегі</a:t>
            </a:r>
            <a:r>
              <a:rPr lang="ru-RU" dirty="0"/>
              <a:t> Қазақстанда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енеркәс</a:t>
            </a:r>
            <a:r>
              <a:rPr lang="en-GB" dirty="0"/>
              <a:t>i</a:t>
            </a:r>
            <a:r>
              <a:rPr lang="ru-RU" dirty="0"/>
              <a:t>пт</a:t>
            </a:r>
            <a:r>
              <a:rPr lang="en-GB" dirty="0"/>
              <a:t>i</a:t>
            </a:r>
            <a:r>
              <a:rPr lang="kk-KZ" dirty="0"/>
              <a:t>ң</a:t>
            </a:r>
            <a:r>
              <a:rPr lang="ru-RU" dirty="0"/>
              <a:t> </a:t>
            </a:r>
            <a:r>
              <a:rPr lang="ru-RU" dirty="0" err="1"/>
              <a:t>ек</a:t>
            </a:r>
            <a:r>
              <a:rPr lang="en-GB" dirty="0"/>
              <a:t>i </a:t>
            </a:r>
            <a:r>
              <a:rPr lang="ru-RU" dirty="0" err="1"/>
              <a:t>саласы</a:t>
            </a:r>
            <a:r>
              <a:rPr lang="ru-RU" dirty="0"/>
              <a:t> , яғни тау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енд</a:t>
            </a:r>
            <a:r>
              <a:rPr lang="en-GB" dirty="0"/>
              <a:t>i</a:t>
            </a:r>
            <a:r>
              <a:rPr lang="ru-RU" dirty="0"/>
              <a:t>р</a:t>
            </a:r>
            <a:r>
              <a:rPr lang="en-GB" dirty="0"/>
              <a:t>i</a:t>
            </a:r>
            <a:r>
              <a:rPr lang="ru-RU" dirty="0"/>
              <a:t>с</a:t>
            </a:r>
            <a:r>
              <a:rPr lang="en-GB" dirty="0"/>
              <a:t>i </a:t>
            </a:r>
            <a:r>
              <a:rPr lang="ru-RU" dirty="0"/>
              <a:t>мен </a:t>
            </a:r>
            <a:r>
              <a:rPr lang="ru-RU" dirty="0" err="1"/>
              <a:t>кен</a:t>
            </a:r>
            <a:r>
              <a:rPr lang="ru-RU" dirty="0"/>
              <a:t> - </a:t>
            </a:r>
            <a:r>
              <a:rPr lang="ru-RU" dirty="0" err="1"/>
              <a:t>зауыт</a:t>
            </a:r>
            <a:r>
              <a:rPr lang="ru-RU" dirty="0"/>
              <a:t> </a:t>
            </a:r>
            <a:r>
              <a:rPr lang="ru-RU" dirty="0" err="1"/>
              <a:t>өнеркәсібі</a:t>
            </a:r>
            <a:r>
              <a:rPr lang="ru-RU" dirty="0"/>
              <a:t> , </a:t>
            </a:r>
            <a:r>
              <a:rPr lang="ru-RU" dirty="0" err="1"/>
              <a:t>сондай</a:t>
            </a:r>
            <a:r>
              <a:rPr lang="ru-RU" dirty="0"/>
              <a:t> - ақ ,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шаруашылығы</a:t>
            </a:r>
            <a:r>
              <a:rPr lang="ru-RU" dirty="0"/>
              <a:t> жөн</a:t>
            </a:r>
            <a:r>
              <a:rPr lang="en-GB" dirty="0"/>
              <a:t>i</a:t>
            </a:r>
            <a:r>
              <a:rPr lang="ru-RU" dirty="0" err="1"/>
              <a:t>ндег</a:t>
            </a:r>
            <a:r>
              <a:rPr lang="en-GB" dirty="0"/>
              <a:t>i </a:t>
            </a:r>
            <a:r>
              <a:rPr lang="ru-RU" dirty="0" err="1"/>
              <a:t>енеркәс</a:t>
            </a:r>
            <a:r>
              <a:rPr lang="en-GB" dirty="0"/>
              <a:t>i</a:t>
            </a:r>
            <a:r>
              <a:rPr lang="ru-RU" dirty="0"/>
              <a:t>п </a:t>
            </a:r>
            <a:r>
              <a:rPr lang="ru-RU" dirty="0" err="1"/>
              <a:t>жатқызылды</a:t>
            </a:r>
            <a:r>
              <a:rPr lang="ru-RU" dirty="0"/>
              <a:t> . </a:t>
            </a:r>
            <a:endParaRPr lang="kk-KZ" dirty="0"/>
          </a:p>
          <a:p>
            <a:r>
              <a:rPr lang="ru-RU" dirty="0"/>
              <a:t>Әс</a:t>
            </a:r>
            <a:r>
              <a:rPr lang="en-GB" dirty="0"/>
              <a:t>i</a:t>
            </a:r>
            <a:r>
              <a:rPr lang="ru-RU" dirty="0" err="1"/>
              <a:t>ресе</a:t>
            </a:r>
            <a:r>
              <a:rPr lang="ru-RU" dirty="0"/>
              <a:t> , тау -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өнеркәс</a:t>
            </a:r>
            <a:r>
              <a:rPr lang="en-GB" dirty="0"/>
              <a:t>i</a:t>
            </a:r>
            <a:r>
              <a:rPr lang="ru-RU" dirty="0"/>
              <a:t>б</a:t>
            </a:r>
            <a:r>
              <a:rPr lang="en-GB" dirty="0"/>
              <a:t>i </a:t>
            </a:r>
            <a:r>
              <a:rPr lang="ru-RU" dirty="0" err="1"/>
              <a:t>туст</a:t>
            </a:r>
            <a:r>
              <a:rPr lang="en-GB" dirty="0"/>
              <a:t>i </a:t>
            </a:r>
            <a:r>
              <a:rPr lang="ru-RU" dirty="0" err="1"/>
              <a:t>металдар</a:t>
            </a:r>
            <a:r>
              <a:rPr lang="ru-RU" dirty="0"/>
              <a:t> мен тем</a:t>
            </a:r>
            <a:r>
              <a:rPr lang="en-GB" dirty="0"/>
              <a:t>i</a:t>
            </a:r>
            <a:r>
              <a:rPr lang="ru-RU" dirty="0" err="1"/>
              <a:t>рд</a:t>
            </a:r>
            <a:r>
              <a:rPr lang="en-GB" dirty="0"/>
              <a:t>i</a:t>
            </a:r>
            <a:r>
              <a:rPr lang="kk-KZ" dirty="0"/>
              <a:t>ң </a:t>
            </a:r>
            <a:r>
              <a:rPr lang="ru-RU" dirty="0"/>
              <a:t>бай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орындарын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 жатқан Алтай мен </a:t>
            </a:r>
            <a:r>
              <a:rPr lang="ru-RU" dirty="0" err="1"/>
              <a:t>Орталық</a:t>
            </a:r>
            <a:r>
              <a:rPr lang="ru-RU" dirty="0"/>
              <a:t> Қазақстанда </a:t>
            </a:r>
            <a:r>
              <a:rPr lang="ru-RU" dirty="0" err="1"/>
              <a:t>өркендеді</a:t>
            </a:r>
            <a:r>
              <a:rPr lang="ru-RU" dirty="0"/>
              <a:t> .</a:t>
            </a:r>
            <a:endParaRPr lang="kk-KZ" dirty="0"/>
          </a:p>
          <a:p>
            <a:r>
              <a:rPr lang="ru-RU" dirty="0"/>
              <a:t>Б</a:t>
            </a:r>
            <a:r>
              <a:rPr lang="en-GB" dirty="0"/>
              <a:t>i</a:t>
            </a:r>
            <a:r>
              <a:rPr lang="ru-RU" dirty="0"/>
              <a:t>ра</a:t>
            </a:r>
            <a:r>
              <a:rPr lang="kk-KZ" dirty="0"/>
              <a:t>қ,</a:t>
            </a:r>
            <a:r>
              <a:rPr lang="ru-RU" dirty="0"/>
              <a:t> </a:t>
            </a:r>
            <a:r>
              <a:rPr lang="ru-RU" dirty="0" err="1"/>
              <a:t>ғасыр</a:t>
            </a:r>
            <a:r>
              <a:rPr lang="ru-RU" dirty="0"/>
              <a:t> </a:t>
            </a:r>
            <a:r>
              <a:rPr lang="ru-RU" dirty="0" err="1"/>
              <a:t>басында</a:t>
            </a:r>
            <a:r>
              <a:rPr lang="ru-RU" dirty="0"/>
              <a:t> мыс , алтын , тем</a:t>
            </a:r>
            <a:r>
              <a:rPr lang="en-GB" dirty="0"/>
              <a:t>i</a:t>
            </a:r>
            <a:r>
              <a:rPr lang="ru-RU" dirty="0"/>
              <a:t>р жөне баска </a:t>
            </a:r>
            <a:r>
              <a:rPr lang="ru-RU" dirty="0" err="1"/>
              <a:t>казба</a:t>
            </a:r>
            <a:r>
              <a:rPr lang="ru-RU" dirty="0"/>
              <a:t> </a:t>
            </a:r>
            <a:r>
              <a:rPr lang="ru-RU" dirty="0" err="1"/>
              <a:t>байлықтарын</a:t>
            </a:r>
            <a:r>
              <a:rPr lang="ru-RU" dirty="0"/>
              <a:t> </a:t>
            </a:r>
            <a:r>
              <a:rPr lang="ru-RU" dirty="0" err="1"/>
              <a:t>шығаратын</a:t>
            </a:r>
            <a:r>
              <a:rPr lang="ru-RU" dirty="0"/>
              <a:t> ел</a:t>
            </a:r>
            <a:r>
              <a:rPr lang="en-GB" dirty="0"/>
              <a:t>i</a:t>
            </a:r>
            <a:r>
              <a:rPr lang="ru-RU" dirty="0"/>
              <a:t>м</a:t>
            </a:r>
            <a:r>
              <a:rPr lang="en-GB" dirty="0"/>
              <a:t>i</a:t>
            </a:r>
            <a:r>
              <a:rPr lang="ru-RU" dirty="0" err="1"/>
              <a:t>зд</a:t>
            </a:r>
            <a:r>
              <a:rPr lang="en-GB" dirty="0"/>
              <a:t>i</a:t>
            </a:r>
            <a:r>
              <a:rPr lang="kk-KZ" dirty="0"/>
              <a:t>ң</a:t>
            </a:r>
            <a:r>
              <a:rPr lang="ru-RU" dirty="0"/>
              <a:t> тау </a:t>
            </a:r>
            <a:r>
              <a:rPr lang="ru-RU" dirty="0" err="1"/>
              <a:t>кен</a:t>
            </a:r>
            <a:r>
              <a:rPr lang="ru-RU" dirty="0"/>
              <a:t> кәс</a:t>
            </a:r>
            <a:r>
              <a:rPr lang="en-GB" dirty="0"/>
              <a:t>i</a:t>
            </a:r>
            <a:r>
              <a:rPr lang="ru-RU" dirty="0" err="1"/>
              <a:t>порындары</a:t>
            </a:r>
            <a:r>
              <a:rPr lang="ru-RU" dirty="0"/>
              <a:t> , нег</a:t>
            </a:r>
            <a:r>
              <a:rPr lang="en-GB" dirty="0"/>
              <a:t>i</a:t>
            </a:r>
            <a:r>
              <a:rPr lang="ru-RU" dirty="0"/>
              <a:t>з</a:t>
            </a:r>
            <a:r>
              <a:rPr lang="en-GB" dirty="0"/>
              <a:t>i</a:t>
            </a:r>
            <a:r>
              <a:rPr lang="ru-RU" dirty="0" err="1"/>
              <a:t>нен</a:t>
            </a:r>
            <a:r>
              <a:rPr lang="ru-RU" dirty="0"/>
              <a:t> , </a:t>
            </a:r>
            <a:r>
              <a:rPr lang="ru-RU" dirty="0" err="1"/>
              <a:t>шетелд</a:t>
            </a:r>
            <a:r>
              <a:rPr lang="en-GB" dirty="0"/>
              <a:t>i</a:t>
            </a:r>
            <a:r>
              <a:rPr lang="ru-RU" dirty="0"/>
              <a:t>к </a:t>
            </a:r>
            <a:r>
              <a:rPr lang="ru-RU" dirty="0" err="1"/>
              <a:t>акционерл</a:t>
            </a:r>
            <a:r>
              <a:rPr lang="en-GB" dirty="0"/>
              <a:t>i</a:t>
            </a:r>
            <a:r>
              <a:rPr lang="ru-RU" dirty="0"/>
              <a:t>к </a:t>
            </a:r>
            <a:r>
              <a:rPr lang="ru-RU" dirty="0" err="1"/>
              <a:t>қоғамдардың</a:t>
            </a:r>
            <a:r>
              <a:rPr lang="ru-RU" dirty="0"/>
              <a:t> </a:t>
            </a:r>
            <a:r>
              <a:rPr lang="ru-RU" dirty="0" err="1"/>
              <a:t>қолы</a:t>
            </a:r>
            <a:r>
              <a:rPr lang="kk-KZ" dirty="0"/>
              <a:t>на</a:t>
            </a:r>
            <a:r>
              <a:rPr lang="ru-RU" dirty="0"/>
              <a:t> </a:t>
            </a:r>
            <a:r>
              <a:rPr lang="ru-RU" dirty="0" err="1"/>
              <a:t>көшті</a:t>
            </a:r>
            <a:r>
              <a:rPr lang="ru-RU" dirty="0"/>
              <a:t> .</a:t>
            </a:r>
            <a:endParaRPr lang="kk-KZ" dirty="0"/>
          </a:p>
          <a:p>
            <a:r>
              <a:rPr lang="kk-KZ" dirty="0"/>
              <a:t>Мысалы , 1904 жылы Лондонда пайда болған Спаск мыс кендер</a:t>
            </a:r>
            <a:r>
              <a:rPr lang="en-GB" dirty="0"/>
              <a:t>i</a:t>
            </a:r>
            <a:r>
              <a:rPr lang="kk-KZ" dirty="0"/>
              <a:t>н</a:t>
            </a:r>
            <a:r>
              <a:rPr lang="en-GB" dirty="0"/>
              <a:t>i</a:t>
            </a:r>
            <a:r>
              <a:rPr lang="kk-KZ" dirty="0"/>
              <a:t>ң ағылшын - француз акционерл</a:t>
            </a:r>
            <a:r>
              <a:rPr lang="en-GB" dirty="0"/>
              <a:t>i</a:t>
            </a:r>
            <a:r>
              <a:rPr lang="kk-KZ" dirty="0"/>
              <a:t>к қоғамы Спаск - Успенск мыс кен</a:t>
            </a:r>
            <a:r>
              <a:rPr lang="en-GB" dirty="0"/>
              <a:t>i </a:t>
            </a:r>
            <a:r>
              <a:rPr lang="kk-KZ" dirty="0"/>
              <a:t>мен заводын , Саран Қарағанды тас көмір кенін және рудниктер</a:t>
            </a:r>
            <a:r>
              <a:rPr lang="en-GB" dirty="0"/>
              <a:t>i</a:t>
            </a:r>
            <a:r>
              <a:rPr lang="kk-KZ" dirty="0"/>
              <a:t>н түгелдей сатып алып , пайдаланды.</a:t>
            </a:r>
          </a:p>
        </p:txBody>
      </p:sp>
    </p:spTree>
    <p:extLst>
      <p:ext uri="{BB962C8B-B14F-4D97-AF65-F5344CB8AC3E}">
        <p14:creationId xmlns:p14="http://schemas.microsoft.com/office/powerpoint/2010/main" val="353389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F19F3B-4256-BB4F-9315-AC0F47FC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381" y="-3062249"/>
            <a:ext cx="9601200" cy="1485900"/>
          </a:xfrm>
        </p:spPr>
        <p:txBody>
          <a:bodyPr/>
          <a:lstStyle/>
          <a:p>
            <a:endParaRPr lang="x-none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1BCAAB5-BC8F-A24D-A1D2-22F4C9D9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98" y="433659"/>
            <a:ext cx="10624633" cy="5668536"/>
          </a:xfrm>
        </p:spPr>
      </p:pic>
    </p:spTree>
    <p:extLst>
      <p:ext uri="{BB962C8B-B14F-4D97-AF65-F5344CB8AC3E}">
        <p14:creationId xmlns:p14="http://schemas.microsoft.com/office/powerpoint/2010/main" val="24787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2C1550-F08B-814B-A1CE-BAD3BF28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235" y="-3743712"/>
            <a:ext cx="9601200" cy="1485900"/>
          </a:xfrm>
        </p:spPr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A7B28D-8004-5747-AD0A-D69ED3ED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09756"/>
            <a:ext cx="10568259" cy="5947317"/>
          </a:xfrm>
        </p:spPr>
        <p:txBody>
          <a:bodyPr>
            <a:normAutofit/>
          </a:bodyPr>
          <a:lstStyle/>
          <a:p>
            <a:r>
              <a:rPr lang="ru-RU" sz="2800" dirty="0"/>
              <a:t>Қазақ </a:t>
            </a:r>
            <a:r>
              <a:rPr lang="ru-RU" sz="2800" dirty="0" err="1"/>
              <a:t>елкес</a:t>
            </a:r>
            <a:r>
              <a:rPr lang="en-GB" sz="2800" dirty="0"/>
              <a:t>i</a:t>
            </a:r>
            <a:r>
              <a:rPr lang="ru-RU" sz="2800" dirty="0"/>
              <a:t>н</a:t>
            </a:r>
            <a:r>
              <a:rPr lang="en-GB" sz="2800" dirty="0"/>
              <a:t>i</a:t>
            </a:r>
            <a:r>
              <a:rPr lang="ru-RU" sz="2800" dirty="0"/>
              <a:t>ң </a:t>
            </a:r>
            <a:r>
              <a:rPr lang="ru-RU" sz="2800" dirty="0" err="1"/>
              <a:t>ғасыр</a:t>
            </a:r>
            <a:r>
              <a:rPr lang="ru-RU" sz="2800" dirty="0"/>
              <a:t> </a:t>
            </a:r>
            <a:r>
              <a:rPr lang="ru-RU" sz="2800" dirty="0" err="1"/>
              <a:t>басындағы</a:t>
            </a:r>
            <a:r>
              <a:rPr lang="ru-RU" sz="2800" dirty="0"/>
              <a:t> тау - </a:t>
            </a:r>
            <a:r>
              <a:rPr lang="ru-RU" sz="2800" dirty="0" err="1"/>
              <a:t>кен</a:t>
            </a:r>
            <a:r>
              <a:rPr lang="ru-RU" sz="2800" dirty="0"/>
              <a:t> </a:t>
            </a:r>
            <a:r>
              <a:rPr lang="ru-RU" sz="2800" dirty="0" err="1"/>
              <a:t>өнеркәсібінің</a:t>
            </a:r>
            <a:r>
              <a:rPr lang="ru-RU" sz="2800" dirty="0"/>
              <a:t> </a:t>
            </a:r>
            <a:r>
              <a:rPr lang="ru-RU" sz="2800" dirty="0" err="1"/>
              <a:t>басты</a:t>
            </a:r>
            <a:r>
              <a:rPr lang="ru-RU" sz="2800" dirty="0"/>
              <a:t> </a:t>
            </a:r>
            <a:r>
              <a:rPr lang="ru-RU" sz="2800" dirty="0" err="1"/>
              <a:t>салаларының</a:t>
            </a:r>
            <a:r>
              <a:rPr lang="ru-RU" sz="2800" dirty="0"/>
              <a:t> </a:t>
            </a:r>
            <a:r>
              <a:rPr lang="ru-RU" sz="2800" dirty="0" err="1"/>
              <a:t>бірі</a:t>
            </a:r>
            <a:r>
              <a:rPr lang="ru-RU" sz="2800" dirty="0"/>
              <a:t> алтын </a:t>
            </a:r>
            <a:r>
              <a:rPr lang="ru-RU" sz="2800" dirty="0" err="1"/>
              <a:t>шығару</a:t>
            </a:r>
            <a:r>
              <a:rPr lang="ru-RU" sz="2800" dirty="0"/>
              <a:t> </a:t>
            </a:r>
            <a:r>
              <a:rPr lang="ru-RU" sz="2800" dirty="0" err="1"/>
              <a:t>болды</a:t>
            </a:r>
            <a:r>
              <a:rPr lang="ru-RU" sz="2800" dirty="0"/>
              <a:t> . </a:t>
            </a:r>
            <a:r>
              <a:rPr lang="ru-RU" sz="2800" dirty="0" err="1"/>
              <a:t>Сонымен</a:t>
            </a:r>
            <a:r>
              <a:rPr lang="ru-RU" sz="2800" dirty="0"/>
              <a:t> </a:t>
            </a:r>
            <a:r>
              <a:rPr lang="ru-RU" sz="2800" dirty="0" err="1"/>
              <a:t>қатар</a:t>
            </a:r>
            <a:r>
              <a:rPr lang="ru-RU" sz="2800" dirty="0"/>
              <a:t> , </a:t>
            </a:r>
            <a:r>
              <a:rPr lang="ru-RU" sz="2800" dirty="0" err="1"/>
              <a:t>Екібастұзда</a:t>
            </a:r>
            <a:r>
              <a:rPr lang="ru-RU" sz="2800" dirty="0"/>
              <a:t> , </a:t>
            </a:r>
            <a:r>
              <a:rPr lang="ru-RU" sz="2800" dirty="0" err="1"/>
              <a:t>Қарағандыда</a:t>
            </a:r>
            <a:r>
              <a:rPr lang="ru-RU" sz="2800" dirty="0"/>
              <a:t> , </a:t>
            </a:r>
            <a:r>
              <a:rPr lang="ru-RU" sz="2800" dirty="0" err="1"/>
              <a:t>Саранда</a:t>
            </a:r>
            <a:r>
              <a:rPr lang="ru-RU" sz="2800" dirty="0"/>
              <a:t> көм</a:t>
            </a:r>
            <a:r>
              <a:rPr lang="en-GB" sz="2800" dirty="0"/>
              <a:t>i</a:t>
            </a:r>
            <a:r>
              <a:rPr lang="ru-RU" sz="2800" dirty="0"/>
              <a:t>р </a:t>
            </a:r>
            <a:r>
              <a:rPr lang="ru-RU" sz="2800" dirty="0" err="1"/>
              <a:t>кен</a:t>
            </a:r>
            <a:r>
              <a:rPr lang="ru-RU" sz="2800" dirty="0"/>
              <a:t> </a:t>
            </a:r>
            <a:r>
              <a:rPr lang="ru-RU" sz="2800" dirty="0" err="1"/>
              <a:t>орындары</a:t>
            </a:r>
            <a:r>
              <a:rPr lang="ru-RU" sz="2800" dirty="0"/>
              <a:t> мол </a:t>
            </a:r>
            <a:r>
              <a:rPr lang="ru-RU" sz="2800" dirty="0" err="1"/>
              <a:t>пайдаланылды</a:t>
            </a:r>
            <a:r>
              <a:rPr lang="ru-RU" sz="2800" dirty="0"/>
              <a:t> .</a:t>
            </a:r>
            <a:endParaRPr lang="kk-KZ" sz="2800" dirty="0"/>
          </a:p>
          <a:p>
            <a:r>
              <a:rPr lang="ru-RU" sz="2800" dirty="0" err="1"/>
              <a:t>Өнд</a:t>
            </a:r>
            <a:r>
              <a:rPr lang="en-GB" sz="2800" dirty="0"/>
              <a:t>i</a:t>
            </a:r>
            <a:r>
              <a:rPr lang="ru-RU" sz="2800" dirty="0"/>
              <a:t>р</a:t>
            </a:r>
            <a:r>
              <a:rPr lang="en-GB" sz="2800" dirty="0"/>
              <a:t>i</a:t>
            </a:r>
            <a:r>
              <a:rPr lang="ru-RU" sz="2800" dirty="0" err="1"/>
              <a:t>лген</a:t>
            </a:r>
            <a:r>
              <a:rPr lang="ru-RU" sz="2800" dirty="0"/>
              <a:t> кем</a:t>
            </a:r>
            <a:r>
              <a:rPr lang="en-GB" sz="2800" dirty="0"/>
              <a:t>i</a:t>
            </a:r>
            <a:r>
              <a:rPr lang="ru-RU" sz="2800" dirty="0"/>
              <a:t>р </a:t>
            </a:r>
            <a:r>
              <a:rPr lang="ru-RU" sz="2800" dirty="0" err="1"/>
              <a:t>темір</a:t>
            </a:r>
            <a:r>
              <a:rPr lang="ru-RU" sz="2800" dirty="0"/>
              <a:t> </a:t>
            </a:r>
            <a:r>
              <a:rPr lang="ru-RU" sz="2800" dirty="0" err="1"/>
              <a:t>жолмен</a:t>
            </a:r>
            <a:r>
              <a:rPr lang="ru-RU" sz="2800" dirty="0"/>
              <a:t> және су </a:t>
            </a:r>
            <a:r>
              <a:rPr lang="ru-RU" sz="2800" dirty="0" err="1"/>
              <a:t>жолдарымен</a:t>
            </a:r>
            <a:r>
              <a:rPr lang="ru-RU" sz="2800" dirty="0"/>
              <a:t> </a:t>
            </a:r>
            <a:r>
              <a:rPr lang="ru-RU" sz="2800" dirty="0" err="1"/>
              <a:t>Ресейдің</a:t>
            </a:r>
            <a:r>
              <a:rPr lang="ru-RU" sz="2800" dirty="0"/>
              <a:t> Пермь </a:t>
            </a:r>
            <a:r>
              <a:rPr lang="ru-RU" sz="2800" dirty="0" err="1"/>
              <a:t>губерниясына</a:t>
            </a:r>
            <a:r>
              <a:rPr lang="ru-RU" sz="2800" dirty="0"/>
              <a:t> , </a:t>
            </a:r>
            <a:r>
              <a:rPr lang="ru-RU" sz="2800" dirty="0" err="1"/>
              <a:t>Омбы</a:t>
            </a:r>
            <a:r>
              <a:rPr lang="ru-RU" sz="2800" dirty="0"/>
              <a:t> мен Барнаулға , </a:t>
            </a:r>
            <a:r>
              <a:rPr lang="ru-RU" sz="2800" dirty="0" err="1"/>
              <a:t>сондай</a:t>
            </a:r>
            <a:r>
              <a:rPr lang="ru-RU" sz="2800" dirty="0"/>
              <a:t> </a:t>
            </a:r>
            <a:r>
              <a:rPr lang="ru-RU" sz="2800" dirty="0" err="1"/>
              <a:t>ак</a:t>
            </a:r>
            <a:r>
              <a:rPr lang="ru-RU" sz="2800" dirty="0"/>
              <a:t> , </a:t>
            </a:r>
            <a:r>
              <a:rPr lang="ru-RU" sz="2800" dirty="0" err="1"/>
              <a:t>елкенің</a:t>
            </a:r>
            <a:r>
              <a:rPr lang="ru-RU" sz="2800" dirty="0"/>
              <a:t> Павлодар , </a:t>
            </a:r>
            <a:r>
              <a:rPr lang="ru-RU" sz="2800" dirty="0" err="1"/>
              <a:t>Қызылжар</a:t>
            </a:r>
            <a:r>
              <a:rPr lang="ru-RU" sz="2800" dirty="0"/>
              <a:t> және басқа да </a:t>
            </a:r>
            <a:r>
              <a:rPr lang="ru-RU" sz="2800" dirty="0" err="1"/>
              <a:t>қалаларына</a:t>
            </a:r>
            <a:r>
              <a:rPr lang="ru-RU" sz="2800" dirty="0"/>
              <a:t> </a:t>
            </a:r>
            <a:r>
              <a:rPr lang="ru-RU" sz="2800" dirty="0" err="1"/>
              <a:t>жетк</a:t>
            </a:r>
            <a:r>
              <a:rPr lang="en-GB" sz="2800" dirty="0"/>
              <a:t>i</a:t>
            </a:r>
            <a:r>
              <a:rPr lang="ru-RU" sz="2800" dirty="0"/>
              <a:t>з</a:t>
            </a:r>
            <a:r>
              <a:rPr lang="en-GB" sz="2800" dirty="0"/>
              <a:t>i</a:t>
            </a:r>
            <a:r>
              <a:rPr lang="ru-RU" sz="2800" dirty="0"/>
              <a:t>л</a:t>
            </a:r>
            <a:r>
              <a:rPr lang="en-GB" sz="2800" dirty="0"/>
              <a:t>i</a:t>
            </a:r>
            <a:r>
              <a:rPr lang="ru-RU" sz="2800" dirty="0"/>
              <a:t>п </a:t>
            </a:r>
            <a:r>
              <a:rPr lang="ru-RU" sz="2800" dirty="0" err="1"/>
              <a:t>отырды</a:t>
            </a:r>
            <a:r>
              <a:rPr lang="ru-RU" sz="2800" dirty="0"/>
              <a:t> .</a:t>
            </a:r>
            <a:endParaRPr lang="kk-KZ" sz="2800" dirty="0"/>
          </a:p>
          <a:p>
            <a:r>
              <a:rPr lang="ru-RU" sz="2800" dirty="0"/>
              <a:t>Осы </a:t>
            </a:r>
            <a:r>
              <a:rPr lang="ru-RU" sz="2800" dirty="0" err="1"/>
              <a:t>кезенде</a:t>
            </a:r>
            <a:r>
              <a:rPr lang="ru-RU" sz="2800" dirty="0"/>
              <a:t> </a:t>
            </a:r>
            <a:r>
              <a:rPr lang="ru-RU" sz="2800" dirty="0" err="1"/>
              <a:t>Батыс</a:t>
            </a:r>
            <a:r>
              <a:rPr lang="ru-RU" sz="2800" dirty="0"/>
              <a:t> Қазақстан </a:t>
            </a:r>
            <a:r>
              <a:rPr lang="ru-RU" sz="2800" dirty="0" err="1"/>
              <a:t>өңірі</a:t>
            </a:r>
            <a:r>
              <a:rPr lang="ru-RU" sz="2800" dirty="0"/>
              <a:t> мен Орал - </a:t>
            </a:r>
            <a:r>
              <a:rPr lang="ru-RU" sz="2800" dirty="0" err="1"/>
              <a:t>Ембі</a:t>
            </a:r>
            <a:r>
              <a:rPr lang="ru-RU" sz="2800" dirty="0"/>
              <a:t> </a:t>
            </a:r>
            <a:r>
              <a:rPr lang="ru-RU" sz="2800" dirty="0" err="1"/>
              <a:t>аймағында</a:t>
            </a:r>
            <a:r>
              <a:rPr lang="ru-RU" sz="2800" dirty="0"/>
              <a:t> </a:t>
            </a:r>
            <a:r>
              <a:rPr lang="ru-RU" sz="2800" dirty="0" err="1"/>
              <a:t>мұнай</a:t>
            </a:r>
            <a:r>
              <a:rPr lang="ru-RU" sz="2800" dirty="0"/>
              <a:t> </a:t>
            </a:r>
            <a:r>
              <a:rPr lang="ru-RU" sz="2800" dirty="0" err="1"/>
              <a:t>шығару</a:t>
            </a:r>
            <a:r>
              <a:rPr lang="ru-RU" sz="2800" dirty="0"/>
              <a:t> </a:t>
            </a:r>
            <a:r>
              <a:rPr lang="ru-RU" sz="2800" dirty="0" err="1"/>
              <a:t>өнеркәсібі</a:t>
            </a:r>
            <a:r>
              <a:rPr lang="ru-RU" sz="2800" dirty="0"/>
              <a:t> де б</a:t>
            </a:r>
            <a:r>
              <a:rPr lang="en-GB" sz="2800" dirty="0"/>
              <a:t>i</a:t>
            </a:r>
            <a:r>
              <a:rPr lang="ru-RU" sz="2800" dirty="0" err="1"/>
              <a:t>ршама</a:t>
            </a:r>
            <a:r>
              <a:rPr lang="ru-RU" sz="2800" dirty="0"/>
              <a:t> </a:t>
            </a:r>
            <a:r>
              <a:rPr lang="ru-RU" sz="2800" dirty="0" err="1"/>
              <a:t>дамыды</a:t>
            </a:r>
            <a:r>
              <a:rPr lang="ru-RU" sz="2800" dirty="0"/>
              <a:t> . Б</a:t>
            </a:r>
            <a:r>
              <a:rPr lang="en-GB" sz="2800" dirty="0"/>
              <a:t>i</a:t>
            </a:r>
            <a:r>
              <a:rPr lang="ru-RU" sz="2800" dirty="0"/>
              <a:t>рак , </a:t>
            </a:r>
            <a:r>
              <a:rPr lang="ru-RU" sz="2800" dirty="0" err="1"/>
              <a:t>ол</a:t>
            </a:r>
            <a:r>
              <a:rPr lang="ru-RU" sz="2800" dirty="0"/>
              <a:t> </a:t>
            </a:r>
            <a:r>
              <a:rPr lang="ru-RU" sz="2800" dirty="0" err="1"/>
              <a:t>кәсіпорындар</a:t>
            </a:r>
            <a:r>
              <a:rPr lang="ru-RU" sz="2800" dirty="0"/>
              <a:t> </a:t>
            </a:r>
            <a:r>
              <a:rPr lang="ru-RU" sz="2800" dirty="0" err="1"/>
              <a:t>толығымен</a:t>
            </a:r>
            <a:r>
              <a:rPr lang="ru-RU" sz="2800" dirty="0"/>
              <a:t> </a:t>
            </a:r>
            <a:r>
              <a:rPr lang="ru-RU" sz="2800" dirty="0" err="1"/>
              <a:t>шетел</a:t>
            </a:r>
            <a:r>
              <a:rPr lang="ru-RU" sz="2800" dirty="0"/>
              <a:t> </a:t>
            </a:r>
            <a:r>
              <a:rPr lang="ru-RU" sz="2800" dirty="0" err="1"/>
              <a:t>капиталистерінің</a:t>
            </a:r>
            <a:r>
              <a:rPr lang="ru-RU" sz="2800" dirty="0"/>
              <a:t> бил</a:t>
            </a:r>
            <a:r>
              <a:rPr lang="en-GB" sz="2800" dirty="0"/>
              <a:t>i</a:t>
            </a:r>
            <a:r>
              <a:rPr lang="ru-RU" sz="2800" dirty="0"/>
              <a:t>г</a:t>
            </a:r>
            <a:r>
              <a:rPr lang="en-GB" sz="2800" dirty="0"/>
              <a:t>i</a:t>
            </a:r>
            <a:r>
              <a:rPr lang="ru-RU" sz="2800" dirty="0" err="1"/>
              <a:t>нде</a:t>
            </a:r>
            <a:r>
              <a:rPr lang="ru-RU" sz="2800" dirty="0"/>
              <a:t> кала </a:t>
            </a:r>
            <a:r>
              <a:rPr lang="ru-RU" sz="2800" dirty="0" err="1"/>
              <a:t>берді</a:t>
            </a:r>
            <a:r>
              <a:rPr lang="ru-RU" sz="2800" dirty="0"/>
              <a:t> .</a:t>
            </a:r>
            <a:endParaRPr lang="x-none" sz="2800" dirty="0"/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="" xmlns:a16="http://schemas.microsoft.com/office/drawing/2014/main" id="{ED530FFD-407D-CF4A-AD78-86D4FDAA60ED}"/>
              </a:ext>
            </a:extLst>
          </p:cNvPr>
          <p:cNvSpPr/>
          <p:nvPr/>
        </p:nvSpPr>
        <p:spPr>
          <a:xfrm>
            <a:off x="10199492" y="5614119"/>
            <a:ext cx="1394216" cy="934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788082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1800</Words>
  <Application>Microsoft Office PowerPoint</Application>
  <PresentationFormat>Произвольный</PresentationFormat>
  <Paragraphs>69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Уголки</vt:lpstr>
      <vt:lpstr>ҚАЗАҚСТАН РЕСПУБЛИКАСЫНЫҢ БІЛІМ ЖӘНЕ ҒЫЛЫМ МИНИСТРЛІГІ  М.ӨТЕМІСОВ АТЫНДАҒЫ БАТЫС ҚАЗАҚСТАН УНИВЕРСИТЕТІ  Тарих, экономика және құқық факультеті «Қазақстан тарихы»  кафедрасы    Пәні: Қазақстан  Республикасының мемлекет және құқығы тарихы   тақырыбы: ХХғ. басындағы Қазақстандағы мемлекет және құқық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1916 жылғы Қазақстандағы ұлт-азаттық көтеріліс</vt:lpstr>
      <vt:lpstr>    Шiлденiң басында қазақ даласында көп кешікпей қарулы көтеріліске айналған стихиялық бас көтерулер басталды . Ол біртіндеп ұйымдасқан сипат алды : Торғай , Ақмола , Сырдария мен Жетісуда оның танылган жетекшілері А.Иманов , Ә.Жангелдин , Т. Бокин , С.Сейфуллин , Т.Рысқұлов , Б . Ашекеев , Ө.Саурыков басшылық еткен iрi ошактары пайда болды .</vt:lpstr>
      <vt:lpstr>Презентация PowerPoint</vt:lpstr>
      <vt:lpstr>Презентация PowerPoint</vt:lpstr>
      <vt:lpstr>Презентация PowerPoint</vt:lpstr>
      <vt:lpstr>Презентация PowerPoint</vt:lpstr>
      <vt:lpstr>Зақымдану себептері тосындық, карсылық нашар ұйымдастыру , түрлі қарулы бүлікшiлердiн топтар арасындағы қарулы бүлікшілердің халық пен шоғырландыру техникалық жабдыктың болмауы еді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 РЕСПУБЛИКАСЫНЫҢ БІЛІМ ЖӘНЕ ҒЫЛЫМ МИНИСТРЛІГІ М.ӨТЕМІСОВ АТЫНДАҒЫ БАТЫС ҚАЗАҚСТАН УНИВЕРСИТЕТІ  Тарих, экономика және құқық факультеті «Құқықтық пәндер» кафедрасы      ХХғ. басындағы Қазақстандағы мемлекет және құқық</dc:title>
  <dc:creator>Эмилия Бекеева</dc:creator>
  <cp:lastModifiedBy>Пользователь Windows</cp:lastModifiedBy>
  <cp:revision>8</cp:revision>
  <dcterms:created xsi:type="dcterms:W3CDTF">2021-11-06T17:53:36Z</dcterms:created>
  <dcterms:modified xsi:type="dcterms:W3CDTF">2021-11-08T12:35:25Z</dcterms:modified>
</cp:coreProperties>
</file>