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64" r:id="rId3"/>
    <p:sldId id="266" r:id="rId4"/>
    <p:sldId id="267" r:id="rId5"/>
    <p:sldId id="268" r:id="rId6"/>
    <p:sldId id="269" r:id="rId7"/>
    <p:sldId id="270" r:id="rId8"/>
    <p:sldId id="271" r:id="rId9"/>
    <p:sldId id="272" r:id="rId10"/>
    <p:sldId id="257" r:id="rId11"/>
    <p:sldId id="259" r:id="rId12"/>
    <p:sldId id="258" r:id="rId13"/>
    <p:sldId id="260" r:id="rId14"/>
    <p:sldId id="263"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29" autoAdjust="0"/>
    <p:restoredTop sz="94660"/>
  </p:normalViewPr>
  <p:slideViewPr>
    <p:cSldViewPr snapToGrid="0">
      <p:cViewPr varScale="1">
        <p:scale>
          <a:sx n="116" d="100"/>
          <a:sy n="116" d="100"/>
        </p:scale>
        <p:origin x="-33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4091856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24495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313084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54248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261012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569833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165195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328773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199789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383130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EF1AB7C-B14B-44EE-B256-DA9B25EA6EA0}" type="datetimeFigureOut">
              <a:rPr lang="ru-RU" smtClean="0"/>
              <a:pPr/>
              <a:t>11.11.2022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4059694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1AB7C-B14B-44EE-B256-DA9B25EA6EA0}" type="datetimeFigureOut">
              <a:rPr lang="ru-RU" smtClean="0"/>
              <a:pPr/>
              <a:t>11.11.2022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4E44E-45DA-4A32-A221-95AEA38236EA}" type="slidenum">
              <a:rPr lang="ru-RU" smtClean="0"/>
              <a:pPr/>
              <a:t>‹#›</a:t>
            </a:fld>
            <a:endParaRPr lang="ru-RU"/>
          </a:p>
        </p:txBody>
      </p:sp>
    </p:spTree>
    <p:extLst>
      <p:ext uri="{BB962C8B-B14F-4D97-AF65-F5344CB8AC3E}">
        <p14:creationId xmlns:p14="http://schemas.microsoft.com/office/powerpoint/2010/main" xmlns="" val="396701024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19827" y="821421"/>
            <a:ext cx="7944092" cy="741161"/>
          </a:xfrm>
        </p:spPr>
        <p:txBody>
          <a:bodyPr>
            <a:noAutofit/>
          </a:bodyPr>
          <a:lstStyle/>
          <a:p>
            <a:pPr algn="l"/>
            <a:r>
              <a:rPr lang="en-US" sz="3600" b="1" dirty="0" smtClean="0">
                <a:latin typeface="Times New Roman" panose="02020603050405020304" pitchFamily="18" charset="0"/>
                <a:cs typeface="Times New Roman" panose="02020603050405020304" pitchFamily="18" charset="0"/>
              </a:rPr>
              <a:t>Dynamics </a:t>
            </a:r>
            <a:r>
              <a:rPr lang="en-US" sz="3600" b="1" dirty="0" smtClean="0">
                <a:latin typeface="Times New Roman" panose="02020603050405020304" pitchFamily="18" charset="0"/>
                <a:cs typeface="Times New Roman" panose="02020603050405020304" pitchFamily="18" charset="0"/>
              </a:rPr>
              <a:t>of a material point </a:t>
            </a:r>
            <a:endParaRPr lang="ru-RU" sz="36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19827" y="1845842"/>
            <a:ext cx="9992810" cy="1655762"/>
          </a:xfrm>
        </p:spPr>
        <p:txBody>
          <a:bodyPr>
            <a:noAutofit/>
          </a:bodyPr>
          <a:lstStyle/>
          <a:p>
            <a:pPr marL="457200" indent="-457200" algn="l">
              <a:buAutoNum type="arabicPeriod"/>
            </a:pPr>
            <a:r>
              <a:rPr lang="en-US" sz="3200" dirty="0" smtClean="0">
                <a:latin typeface="Times New Roman" panose="02020603050405020304" pitchFamily="18" charset="0"/>
                <a:cs typeface="Times New Roman" panose="02020603050405020304" pitchFamily="18" charset="0"/>
              </a:rPr>
              <a:t>Newton’s First Law</a:t>
            </a:r>
            <a:endParaRPr lang="ru-RU" sz="3200" dirty="0" smtClean="0">
              <a:latin typeface="Times New Roman" panose="02020603050405020304" pitchFamily="18" charset="0"/>
              <a:cs typeface="Times New Roman" panose="02020603050405020304" pitchFamily="18" charset="0"/>
            </a:endParaRPr>
          </a:p>
          <a:p>
            <a:pPr marL="457200" indent="-457200" algn="l">
              <a:buAutoNum type="arabicPeriod"/>
            </a:pPr>
            <a:endParaRPr lang="en-US" sz="3200" dirty="0" smtClean="0">
              <a:latin typeface="Times New Roman" panose="02020603050405020304" pitchFamily="18" charset="0"/>
              <a:cs typeface="Times New Roman" panose="02020603050405020304" pitchFamily="18" charset="0"/>
            </a:endParaRPr>
          </a:p>
          <a:p>
            <a:pPr marL="457200" indent="-457200" algn="l">
              <a:buAutoNum type="arabicPeriod"/>
            </a:pPr>
            <a:r>
              <a:rPr lang="en-US" sz="3200" dirty="0" smtClean="0">
                <a:latin typeface="Times New Roman" panose="02020603050405020304" pitchFamily="18" charset="0"/>
                <a:cs typeface="Times New Roman" panose="02020603050405020304" pitchFamily="18" charset="0"/>
              </a:rPr>
              <a:t>Force, Mass and </a:t>
            </a:r>
            <a:r>
              <a:rPr lang="en-US" sz="3200" dirty="0">
                <a:solidFill>
                  <a:prstClr val="black"/>
                </a:solidFill>
                <a:latin typeface="Times New Roman" panose="02020603050405020304" pitchFamily="18" charset="0"/>
                <a:cs typeface="Times New Roman" panose="02020603050405020304" pitchFamily="18" charset="0"/>
              </a:rPr>
              <a:t>Newton’s </a:t>
            </a:r>
            <a:r>
              <a:rPr lang="en-US" sz="3200" dirty="0" smtClean="0">
                <a:solidFill>
                  <a:prstClr val="black"/>
                </a:solidFill>
                <a:latin typeface="Times New Roman" panose="02020603050405020304" pitchFamily="18" charset="0"/>
                <a:cs typeface="Times New Roman" panose="02020603050405020304" pitchFamily="18" charset="0"/>
              </a:rPr>
              <a:t>Second Law</a:t>
            </a:r>
            <a:endParaRPr lang="ru-RU" sz="3200" dirty="0" smtClean="0">
              <a:solidFill>
                <a:prstClr val="black"/>
              </a:solidFill>
              <a:latin typeface="Times New Roman" panose="02020603050405020304" pitchFamily="18" charset="0"/>
              <a:cs typeface="Times New Roman" panose="02020603050405020304" pitchFamily="18" charset="0"/>
            </a:endParaRPr>
          </a:p>
          <a:p>
            <a:pPr marL="457200" indent="-457200" algn="l">
              <a:buAutoNum type="arabicPeriod"/>
            </a:pPr>
            <a:endParaRPr lang="en-US" sz="3200" dirty="0" smtClean="0">
              <a:solidFill>
                <a:prstClr val="black"/>
              </a:solidFill>
              <a:latin typeface="Times New Roman" panose="02020603050405020304" pitchFamily="18" charset="0"/>
              <a:cs typeface="Times New Roman" panose="02020603050405020304" pitchFamily="18" charset="0"/>
            </a:endParaRPr>
          </a:p>
          <a:p>
            <a:pPr marL="457200" indent="-457200" algn="l">
              <a:buAutoNum type="arabicPeriod"/>
            </a:pPr>
            <a:r>
              <a:rPr lang="en-US" sz="3200" dirty="0" smtClean="0">
                <a:solidFill>
                  <a:prstClr val="black"/>
                </a:solidFill>
                <a:latin typeface="Times New Roman" panose="02020603050405020304" pitchFamily="18" charset="0"/>
                <a:cs typeface="Times New Roman" panose="02020603050405020304" pitchFamily="18" charset="0"/>
              </a:rPr>
              <a:t>Newton’s Third Law</a:t>
            </a:r>
            <a:endParaRPr lang="ru-RU" sz="3200" dirty="0" smtClean="0">
              <a:solidFill>
                <a:prstClr val="black"/>
              </a:solidFill>
              <a:latin typeface="Times New Roman" panose="02020603050405020304" pitchFamily="18" charset="0"/>
              <a:cs typeface="Times New Roman" panose="02020603050405020304" pitchFamily="18" charset="0"/>
            </a:endParaRPr>
          </a:p>
          <a:p>
            <a:pPr marL="457200" indent="-457200" algn="l">
              <a:buAutoNum type="arabicPeriod"/>
            </a:pPr>
            <a:endParaRPr lang="en-US" sz="3200" dirty="0" smtClean="0">
              <a:solidFill>
                <a:prstClr val="black"/>
              </a:solidFill>
              <a:latin typeface="Times New Roman" panose="02020603050405020304" pitchFamily="18" charset="0"/>
              <a:cs typeface="Times New Roman" panose="02020603050405020304" pitchFamily="18" charset="0"/>
            </a:endParaRPr>
          </a:p>
          <a:p>
            <a:pPr marL="457200" indent="-457200" algn="l">
              <a:buAutoNum type="arabicPeriod"/>
            </a:pPr>
            <a:r>
              <a:rPr lang="en-US" sz="3200" dirty="0" smtClean="0">
                <a:solidFill>
                  <a:prstClr val="black"/>
                </a:solidFill>
                <a:latin typeface="Times New Roman" panose="02020603050405020304" pitchFamily="18" charset="0"/>
                <a:cs typeface="Times New Roman" panose="02020603050405020304" pitchFamily="18" charset="0"/>
              </a:rPr>
              <a:t>The Force due to Gravity: Weight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70374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01926" y="799035"/>
            <a:ext cx="5991353" cy="535531"/>
          </a:xfrm>
          <a:prstGeom prst="rect">
            <a:avLst/>
          </a:prstGeom>
        </p:spPr>
        <p:txBody>
          <a:bodyPr wrap="square">
            <a:spAutoFit/>
          </a:bodyPr>
          <a:lstStyle/>
          <a:p>
            <a:pPr lvl="0">
              <a:lnSpc>
                <a:spcPct val="90000"/>
              </a:lnSpc>
              <a:spcBef>
                <a:spcPts val="1000"/>
              </a:spcBef>
            </a:pPr>
            <a:r>
              <a:rPr lang="en-US" sz="3200" dirty="0" smtClean="0">
                <a:solidFill>
                  <a:prstClr val="black"/>
                </a:solidFill>
                <a:latin typeface="Times New Roman" panose="02020603050405020304" pitchFamily="18" charset="0"/>
                <a:cs typeface="Times New Roman" panose="02020603050405020304" pitchFamily="18" charset="0"/>
              </a:rPr>
              <a:t>3. Newton’s </a:t>
            </a:r>
            <a:r>
              <a:rPr lang="en-US" sz="3200" dirty="0">
                <a:solidFill>
                  <a:prstClr val="black"/>
                </a:solidFill>
                <a:latin typeface="Times New Roman" panose="02020603050405020304" pitchFamily="18" charset="0"/>
                <a:cs typeface="Times New Roman" panose="02020603050405020304" pitchFamily="18" charset="0"/>
              </a:rPr>
              <a:t>Third Law</a:t>
            </a:r>
          </a:p>
        </p:txBody>
      </p:sp>
      <p:pic>
        <p:nvPicPr>
          <p:cNvPr id="2" name="Рисунок 1"/>
          <p:cNvPicPr>
            <a:picLocks noChangeAspect="1"/>
          </p:cNvPicPr>
          <p:nvPr/>
        </p:nvPicPr>
        <p:blipFill>
          <a:blip r:embed="rId2"/>
          <a:stretch>
            <a:fillRect/>
          </a:stretch>
        </p:blipFill>
        <p:spPr>
          <a:xfrm>
            <a:off x="782458" y="1334566"/>
            <a:ext cx="10570726" cy="1917555"/>
          </a:xfrm>
          <a:prstGeom prst="rect">
            <a:avLst/>
          </a:prstGeom>
        </p:spPr>
      </p:pic>
      <p:pic>
        <p:nvPicPr>
          <p:cNvPr id="4" name="Рисунок 3"/>
          <p:cNvPicPr>
            <a:picLocks noChangeAspect="1"/>
          </p:cNvPicPr>
          <p:nvPr/>
        </p:nvPicPr>
        <p:blipFill>
          <a:blip r:embed="rId3"/>
          <a:stretch>
            <a:fillRect/>
          </a:stretch>
        </p:blipFill>
        <p:spPr>
          <a:xfrm>
            <a:off x="6636326" y="2748378"/>
            <a:ext cx="4716858" cy="3984932"/>
          </a:xfrm>
          <a:prstGeom prst="rect">
            <a:avLst/>
          </a:prstGeom>
        </p:spPr>
      </p:pic>
      <p:pic>
        <p:nvPicPr>
          <p:cNvPr id="7" name="Рисунок 6"/>
          <p:cNvPicPr>
            <a:picLocks noChangeAspect="1"/>
          </p:cNvPicPr>
          <p:nvPr/>
        </p:nvPicPr>
        <p:blipFill>
          <a:blip r:embed="rId4"/>
          <a:stretch>
            <a:fillRect/>
          </a:stretch>
        </p:blipFill>
        <p:spPr>
          <a:xfrm>
            <a:off x="0" y="4384032"/>
            <a:ext cx="6980402" cy="563802"/>
          </a:xfrm>
          <a:prstGeom prst="rect">
            <a:avLst/>
          </a:prstGeom>
        </p:spPr>
      </p:pic>
    </p:spTree>
    <p:extLst>
      <p:ext uri="{BB962C8B-B14F-4D97-AF65-F5344CB8AC3E}">
        <p14:creationId xmlns:p14="http://schemas.microsoft.com/office/powerpoint/2010/main" xmlns="" val="776514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243320" y="915698"/>
            <a:ext cx="11583468" cy="5097174"/>
          </a:xfrm>
          <a:prstGeom prst="rect">
            <a:avLst/>
          </a:prstGeom>
        </p:spPr>
      </p:pic>
    </p:spTree>
    <p:extLst>
      <p:ext uri="{BB962C8B-B14F-4D97-AF65-F5344CB8AC3E}">
        <p14:creationId xmlns:p14="http://schemas.microsoft.com/office/powerpoint/2010/main" xmlns="" val="2623562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457200" lvl="0" indent="-457200">
              <a:spcBef>
                <a:spcPts val="1000"/>
              </a:spcBef>
            </a:pPr>
            <a:r>
              <a:rPr lang="en-US" sz="3200" dirty="0" smtClean="0">
                <a:solidFill>
                  <a:prstClr val="black"/>
                </a:solidFill>
                <a:latin typeface="Times New Roman" panose="02020603050405020304" pitchFamily="18" charset="0"/>
                <a:cs typeface="Times New Roman" panose="02020603050405020304" pitchFamily="18" charset="0"/>
              </a:rPr>
              <a:t>4. The </a:t>
            </a:r>
            <a:r>
              <a:rPr lang="en-US" sz="3200" dirty="0">
                <a:solidFill>
                  <a:prstClr val="black"/>
                </a:solidFill>
                <a:latin typeface="Times New Roman" panose="02020603050405020304" pitchFamily="18" charset="0"/>
                <a:cs typeface="Times New Roman" panose="02020603050405020304" pitchFamily="18" charset="0"/>
              </a:rPr>
              <a:t>Force due to Gravity: Weight</a:t>
            </a:r>
            <a:r>
              <a:rPr lang="ru-RU" sz="3200" dirty="0">
                <a:solidFill>
                  <a:prstClr val="black"/>
                </a:solidFill>
                <a:latin typeface="Times New Roman" panose="02020603050405020304" pitchFamily="18" charset="0"/>
                <a:cs typeface="Times New Roman" panose="02020603050405020304" pitchFamily="18" charset="0"/>
              </a:rPr>
              <a:t/>
            </a:r>
            <a:br>
              <a:rPr lang="ru-RU" sz="3200" dirty="0">
                <a:solidFill>
                  <a:prstClr val="black"/>
                </a:solidFill>
                <a:latin typeface="Times New Roman" panose="02020603050405020304" pitchFamily="18" charset="0"/>
                <a:cs typeface="Times New Roman" panose="02020603050405020304" pitchFamily="18" charset="0"/>
              </a:rPr>
            </a:br>
            <a:endParaRPr lang="ru-RU" dirty="0"/>
          </a:p>
        </p:txBody>
      </p:sp>
      <p:sp>
        <p:nvSpPr>
          <p:cNvPr id="5" name="Rectangle 2"/>
          <p:cNvSpPr>
            <a:spLocks noChangeArrowheads="1"/>
          </p:cNvSpPr>
          <p:nvPr/>
        </p:nvSpPr>
        <p:spPr bwMode="auto">
          <a:xfrm>
            <a:off x="4815068" y="4987675"/>
            <a:ext cx="12192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xmlns="" val="296972833"/>
              </p:ext>
            </p:extLst>
          </p:nvPr>
        </p:nvGraphicFramePr>
        <p:xfrm>
          <a:off x="7604629" y="4174875"/>
          <a:ext cx="1624013" cy="812800"/>
        </p:xfrm>
        <a:graphic>
          <a:graphicData uri="http://schemas.openxmlformats.org/presentationml/2006/ole">
            <p:oleObj spid="_x0000_s1043" name="Уравнение" r:id="rId3" imgW="520560" imgH="393480" progId="Equation.3">
              <p:embed/>
            </p:oleObj>
          </a:graphicData>
        </a:graphic>
      </p:graphicFrame>
      <p:pic>
        <p:nvPicPr>
          <p:cNvPr id="3" name="Рисунок 2"/>
          <p:cNvPicPr>
            <a:picLocks noChangeAspect="1"/>
          </p:cNvPicPr>
          <p:nvPr/>
        </p:nvPicPr>
        <p:blipFill>
          <a:blip r:embed="rId4"/>
          <a:stretch>
            <a:fillRect/>
          </a:stretch>
        </p:blipFill>
        <p:spPr>
          <a:xfrm>
            <a:off x="339437" y="1222636"/>
            <a:ext cx="4918363" cy="4919853"/>
          </a:xfrm>
          <a:prstGeom prst="rect">
            <a:avLst/>
          </a:prstGeom>
        </p:spPr>
      </p:pic>
      <p:sp>
        <p:nvSpPr>
          <p:cNvPr id="9" name="Прямоугольник 8"/>
          <p:cNvSpPr/>
          <p:nvPr/>
        </p:nvSpPr>
        <p:spPr>
          <a:xfrm>
            <a:off x="5325556" y="1278317"/>
            <a:ext cx="6409243" cy="2554545"/>
          </a:xfrm>
          <a:prstGeom prst="rect">
            <a:avLst/>
          </a:prstGeom>
        </p:spPr>
        <p:txBody>
          <a:bodyPr wrap="square">
            <a:spAutoFit/>
          </a:bodyPr>
          <a:lstStyle/>
          <a:p>
            <a:pPr algn="just"/>
            <a:r>
              <a:rPr lang="en-US" sz="2000" dirty="0">
                <a:latin typeface="Times New Roman" panose="02020603050405020304" pitchFamily="18" charset="0"/>
                <a:cs typeface="Times New Roman" panose="02020603050405020304" pitchFamily="18" charset="0"/>
              </a:rPr>
              <a:t>One of the most familiar forces is the weight of a body, which is the gravitational force that the earth exerts on the body. (If you are on another planet, your weight is the gravitational force that planet exerts on you.) Unfortunately, the terms mass and weight are often misused and interchanged in everyday conversation. It is absolutely essential for you to understand clearly the distinctions between these two physical quantities.</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86145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414461" y="528203"/>
            <a:ext cx="9489066" cy="5891983"/>
          </a:xfrm>
          <a:prstGeom prst="rect">
            <a:avLst/>
          </a:prstGeom>
        </p:spPr>
      </p:pic>
    </p:spTree>
    <p:extLst>
      <p:ext uri="{BB962C8B-B14F-4D97-AF65-F5344CB8AC3E}">
        <p14:creationId xmlns:p14="http://schemas.microsoft.com/office/powerpoint/2010/main" xmlns="" val="295267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4028" y="2624278"/>
            <a:ext cx="10515600" cy="4351338"/>
          </a:xfrm>
        </p:spPr>
        <p:txBody>
          <a:bodyPr/>
          <a:lstStyle/>
          <a:p>
            <a:pPr marL="0" lvl="0" indent="0" algn="ctr" defTabSz="457200">
              <a:lnSpc>
                <a:spcPct val="100000"/>
              </a:lnSpc>
              <a:spcBef>
                <a:spcPts val="0"/>
              </a:spcBef>
              <a:buNone/>
            </a:pPr>
            <a:r>
              <a:rPr lang="pl-PL" sz="3600" b="1" dirty="0">
                <a:solidFill>
                  <a:prstClr val="black">
                    <a:lumMod val="95000"/>
                    <a:lumOff val="5000"/>
                  </a:prstClr>
                </a:solidFill>
                <a:latin typeface="Times New Roman" pitchFamily="18" charset="0"/>
                <a:cs typeface="Times New Roman" pitchFamily="18" charset="0"/>
              </a:rPr>
              <a:t>Thank you for attention!</a:t>
            </a:r>
          </a:p>
        </p:txBody>
      </p:sp>
    </p:spTree>
    <p:extLst>
      <p:ext uri="{BB962C8B-B14F-4D97-AF65-F5344CB8AC3E}">
        <p14:creationId xmlns:p14="http://schemas.microsoft.com/office/powerpoint/2010/main" xmlns="" val="332031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457200" lvl="0" indent="-457200">
              <a:spcBef>
                <a:spcPts val="1000"/>
              </a:spcBef>
            </a:pPr>
            <a:r>
              <a:rPr lang="ru-RU" sz="3200" dirty="0" smtClean="0">
                <a:solidFill>
                  <a:prstClr val="black"/>
                </a:solidFill>
                <a:latin typeface="Times New Roman" panose="02020603050405020304" pitchFamily="18" charset="0"/>
                <a:cs typeface="Times New Roman" panose="02020603050405020304" pitchFamily="18" charset="0"/>
              </a:rPr>
              <a:t>1. </a:t>
            </a:r>
            <a:r>
              <a:rPr lang="en-US" sz="3200" dirty="0" smtClean="0">
                <a:solidFill>
                  <a:prstClr val="black"/>
                </a:solidFill>
                <a:latin typeface="Times New Roman" panose="02020603050405020304" pitchFamily="18" charset="0"/>
                <a:cs typeface="Times New Roman" panose="02020603050405020304" pitchFamily="18" charset="0"/>
              </a:rPr>
              <a:t>Newton’s </a:t>
            </a:r>
            <a:r>
              <a:rPr lang="en-US" sz="3200" dirty="0">
                <a:solidFill>
                  <a:prstClr val="black"/>
                </a:solidFill>
                <a:latin typeface="Times New Roman" panose="02020603050405020304" pitchFamily="18" charset="0"/>
                <a:cs typeface="Times New Roman" panose="02020603050405020304" pitchFamily="18" charset="0"/>
              </a:rPr>
              <a:t>First Law</a:t>
            </a:r>
            <a:br>
              <a:rPr lang="en-US" sz="3200" dirty="0">
                <a:solidFill>
                  <a:prstClr val="black"/>
                </a:solidFill>
                <a:latin typeface="Times New Roman" panose="02020603050405020304" pitchFamily="18" charset="0"/>
                <a:cs typeface="Times New Roman" panose="02020603050405020304" pitchFamily="18" charset="0"/>
              </a:rPr>
            </a:br>
            <a:endParaRPr lang="ru-RU" dirty="0"/>
          </a:p>
        </p:txBody>
      </p:sp>
      <p:pic>
        <p:nvPicPr>
          <p:cNvPr id="4" name="Рисунок 3"/>
          <p:cNvPicPr>
            <a:picLocks noChangeAspect="1"/>
          </p:cNvPicPr>
          <p:nvPr/>
        </p:nvPicPr>
        <p:blipFill>
          <a:blip r:embed="rId2"/>
          <a:stretch>
            <a:fillRect/>
          </a:stretch>
        </p:blipFill>
        <p:spPr>
          <a:xfrm>
            <a:off x="1092344" y="1344324"/>
            <a:ext cx="9769620" cy="3952594"/>
          </a:xfrm>
          <a:prstGeom prst="rect">
            <a:avLst/>
          </a:prstGeom>
        </p:spPr>
      </p:pic>
    </p:spTree>
    <p:extLst>
      <p:ext uri="{BB962C8B-B14F-4D97-AF65-F5344CB8AC3E}">
        <p14:creationId xmlns:p14="http://schemas.microsoft.com/office/powerpoint/2010/main" xmlns="" val="2236919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53849" y="687530"/>
            <a:ext cx="9535824" cy="5318331"/>
          </a:xfrm>
          <a:prstGeom prst="rect">
            <a:avLst/>
          </a:prstGeom>
        </p:spPr>
      </p:pic>
    </p:spTree>
    <p:extLst>
      <p:ext uri="{BB962C8B-B14F-4D97-AF65-F5344CB8AC3E}">
        <p14:creationId xmlns:p14="http://schemas.microsoft.com/office/powerpoint/2010/main" xmlns="" val="3384273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0547" y="847867"/>
            <a:ext cx="6068290" cy="4524315"/>
          </a:xfrm>
          <a:prstGeom prst="rect">
            <a:avLst/>
          </a:prstGeom>
        </p:spPr>
        <p:txBody>
          <a:bodyPr wrap="square">
            <a:spAutoFit/>
          </a:bodyPr>
          <a:lstStyle/>
          <a:p>
            <a:pPr algn="just"/>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point is that the bus is accelerating with respect to the earth and is not a suitable frame of reference for Newton’s first law. This law is valid in some frames of reference and not valid in others. A frame of reference in which Newton’s first law is valid is called an inertial frame of reference. The earth is at least approximately an inertial frame of reference, but the bus is not. (The earth is not a completely inertial frame, owing to the acceleration associated with its rotation and its motion around the sun. </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7329055" y="556778"/>
            <a:ext cx="4225635" cy="5571378"/>
          </a:xfrm>
          <a:prstGeom prst="rect">
            <a:avLst/>
          </a:prstGeom>
        </p:spPr>
      </p:pic>
    </p:spTree>
    <p:extLst>
      <p:ext uri="{BB962C8B-B14F-4D97-AF65-F5344CB8AC3E}">
        <p14:creationId xmlns:p14="http://schemas.microsoft.com/office/powerpoint/2010/main" xmlns="" val="1469238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89746" y="428427"/>
            <a:ext cx="4618326" cy="6048053"/>
          </a:xfrm>
          <a:prstGeom prst="rect">
            <a:avLst/>
          </a:prstGeom>
        </p:spPr>
      </p:pic>
      <p:pic>
        <p:nvPicPr>
          <p:cNvPr id="5" name="Рисунок 4"/>
          <p:cNvPicPr>
            <a:picLocks noChangeAspect="1"/>
          </p:cNvPicPr>
          <p:nvPr/>
        </p:nvPicPr>
        <p:blipFill>
          <a:blip r:embed="rId3"/>
          <a:stretch>
            <a:fillRect/>
          </a:stretch>
        </p:blipFill>
        <p:spPr>
          <a:xfrm>
            <a:off x="7167510" y="46909"/>
            <a:ext cx="3237254" cy="6811091"/>
          </a:xfrm>
          <a:prstGeom prst="rect">
            <a:avLst/>
          </a:prstGeom>
        </p:spPr>
      </p:pic>
    </p:spTree>
    <p:extLst>
      <p:ext uri="{BB962C8B-B14F-4D97-AF65-F5344CB8AC3E}">
        <p14:creationId xmlns:p14="http://schemas.microsoft.com/office/powerpoint/2010/main" xmlns="" val="2297465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1045616" y="783499"/>
            <a:ext cx="10116202" cy="2832537"/>
          </a:xfrm>
          <a:prstGeom prst="rect">
            <a:avLst/>
          </a:prstGeom>
        </p:spPr>
      </p:pic>
      <p:pic>
        <p:nvPicPr>
          <p:cNvPr id="6" name="Рисунок 5"/>
          <p:cNvPicPr>
            <a:picLocks noChangeAspect="1"/>
          </p:cNvPicPr>
          <p:nvPr/>
        </p:nvPicPr>
        <p:blipFill>
          <a:blip r:embed="rId3"/>
          <a:stretch>
            <a:fillRect/>
          </a:stretch>
        </p:blipFill>
        <p:spPr>
          <a:xfrm>
            <a:off x="1045616" y="3851995"/>
            <a:ext cx="9942618" cy="2846189"/>
          </a:xfrm>
          <a:prstGeom prst="rect">
            <a:avLst/>
          </a:prstGeom>
        </p:spPr>
      </p:pic>
      <p:sp>
        <p:nvSpPr>
          <p:cNvPr id="7" name="Прямоугольник 6"/>
          <p:cNvSpPr/>
          <p:nvPr/>
        </p:nvSpPr>
        <p:spPr>
          <a:xfrm>
            <a:off x="1045616" y="106390"/>
            <a:ext cx="7696602" cy="861774"/>
          </a:xfrm>
          <a:prstGeom prst="rect">
            <a:avLst/>
          </a:prstGeom>
        </p:spPr>
        <p:txBody>
          <a:bodyPr wrap="square">
            <a:spAutoFit/>
          </a:bodyPr>
          <a:lstStyle/>
          <a:p>
            <a:r>
              <a:rPr lang="ru-RU" sz="3200" dirty="0">
                <a:solidFill>
                  <a:prstClr val="black"/>
                </a:solidFill>
                <a:latin typeface="Times New Roman" panose="02020603050405020304" pitchFamily="18" charset="0"/>
                <a:cs typeface="Times New Roman" panose="02020603050405020304" pitchFamily="18" charset="0"/>
              </a:rPr>
              <a:t>2. </a:t>
            </a:r>
            <a:r>
              <a:rPr lang="en-US" sz="3200" dirty="0">
                <a:solidFill>
                  <a:prstClr val="black"/>
                </a:solidFill>
                <a:latin typeface="Times New Roman" panose="02020603050405020304" pitchFamily="18" charset="0"/>
                <a:cs typeface="Times New Roman" panose="02020603050405020304" pitchFamily="18" charset="0"/>
              </a:rPr>
              <a:t>Force, Mass and Newton’s Second Law</a:t>
            </a:r>
            <a:br>
              <a:rPr lang="en-US" sz="3200" dirty="0">
                <a:solidFill>
                  <a:prstClr val="black"/>
                </a:solidFill>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xmlns="" val="350924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36467" y="1461222"/>
            <a:ext cx="10387797" cy="3249323"/>
          </a:xfrm>
          <a:prstGeom prst="rect">
            <a:avLst/>
          </a:prstGeom>
        </p:spPr>
      </p:pic>
    </p:spTree>
    <p:extLst>
      <p:ext uri="{BB962C8B-B14F-4D97-AF65-F5344CB8AC3E}">
        <p14:creationId xmlns:p14="http://schemas.microsoft.com/office/powerpoint/2010/main" xmlns="" val="4223613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47255" y="518679"/>
            <a:ext cx="5673436" cy="5531600"/>
          </a:xfrm>
          <a:prstGeom prst="rect">
            <a:avLst/>
          </a:prstGeom>
        </p:spPr>
      </p:pic>
      <p:pic>
        <p:nvPicPr>
          <p:cNvPr id="5" name="Рисунок 4"/>
          <p:cNvPicPr>
            <a:picLocks noChangeAspect="1"/>
          </p:cNvPicPr>
          <p:nvPr/>
        </p:nvPicPr>
        <p:blipFill>
          <a:blip r:embed="rId3"/>
          <a:stretch>
            <a:fillRect/>
          </a:stretch>
        </p:blipFill>
        <p:spPr>
          <a:xfrm>
            <a:off x="6650181" y="315375"/>
            <a:ext cx="4558145" cy="6353846"/>
          </a:xfrm>
          <a:prstGeom prst="rect">
            <a:avLst/>
          </a:prstGeom>
        </p:spPr>
      </p:pic>
    </p:spTree>
    <p:extLst>
      <p:ext uri="{BB962C8B-B14F-4D97-AF65-F5344CB8AC3E}">
        <p14:creationId xmlns:p14="http://schemas.microsoft.com/office/powerpoint/2010/main" xmlns="" val="1176304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4236" y="174047"/>
            <a:ext cx="10628822" cy="1904135"/>
          </a:xfrm>
          <a:prstGeom prst="rect">
            <a:avLst/>
          </a:prstGeom>
        </p:spPr>
      </p:pic>
      <p:pic>
        <p:nvPicPr>
          <p:cNvPr id="5" name="Рисунок 4"/>
          <p:cNvPicPr>
            <a:picLocks noChangeAspect="1"/>
          </p:cNvPicPr>
          <p:nvPr/>
        </p:nvPicPr>
        <p:blipFill>
          <a:blip r:embed="rId3"/>
          <a:stretch>
            <a:fillRect/>
          </a:stretch>
        </p:blipFill>
        <p:spPr>
          <a:xfrm>
            <a:off x="-582345" y="2978777"/>
            <a:ext cx="8150547" cy="775422"/>
          </a:xfrm>
          <a:prstGeom prst="rect">
            <a:avLst/>
          </a:prstGeom>
        </p:spPr>
      </p:pic>
      <p:pic>
        <p:nvPicPr>
          <p:cNvPr id="7" name="Рисунок 6"/>
          <p:cNvPicPr>
            <a:picLocks noChangeAspect="1"/>
          </p:cNvPicPr>
          <p:nvPr/>
        </p:nvPicPr>
        <p:blipFill>
          <a:blip r:embed="rId4"/>
          <a:stretch>
            <a:fillRect/>
          </a:stretch>
        </p:blipFill>
        <p:spPr>
          <a:xfrm>
            <a:off x="7568202" y="1462353"/>
            <a:ext cx="4430147" cy="5395647"/>
          </a:xfrm>
          <a:prstGeom prst="rect">
            <a:avLst/>
          </a:prstGeom>
        </p:spPr>
      </p:pic>
    </p:spTree>
    <p:extLst>
      <p:ext uri="{BB962C8B-B14F-4D97-AF65-F5344CB8AC3E}">
        <p14:creationId xmlns:p14="http://schemas.microsoft.com/office/powerpoint/2010/main" xmlns="" val="959287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TotalTime>
  <Words>137</Words>
  <Application>Microsoft Office PowerPoint</Application>
  <PresentationFormat>Произвольный</PresentationFormat>
  <Paragraphs>15</Paragraphs>
  <Slides>14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Тема Office</vt:lpstr>
      <vt:lpstr>Уравнение</vt:lpstr>
      <vt:lpstr>Dynamics of a material point </vt:lpstr>
      <vt:lpstr>1. Newton’s First Law </vt:lpstr>
      <vt:lpstr>Слайд 3</vt:lpstr>
      <vt:lpstr>Слайд 4</vt:lpstr>
      <vt:lpstr>Слайд 5</vt:lpstr>
      <vt:lpstr>Слайд 6</vt:lpstr>
      <vt:lpstr>Слайд 7</vt:lpstr>
      <vt:lpstr>Слайд 8</vt:lpstr>
      <vt:lpstr>Слайд 9</vt:lpstr>
      <vt:lpstr>Слайд 10</vt:lpstr>
      <vt:lpstr>Слайд 11</vt:lpstr>
      <vt:lpstr>4. The Force due to Gravity: Weight </vt:lpstr>
      <vt:lpstr>Слайд 13</vt:lpstr>
      <vt:lpstr>Слайд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Пользователь Windows</dc:creator>
  <cp:lastModifiedBy>User</cp:lastModifiedBy>
  <cp:revision>33</cp:revision>
  <dcterms:created xsi:type="dcterms:W3CDTF">2017-09-24T04:58:27Z</dcterms:created>
  <dcterms:modified xsi:type="dcterms:W3CDTF">2022-11-11T04:53:58Z</dcterms:modified>
</cp:coreProperties>
</file>