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64" r:id="rId3"/>
    <p:sldId id="265" r:id="rId4"/>
    <p:sldId id="274" r:id="rId5"/>
    <p:sldId id="275" r:id="rId6"/>
    <p:sldId id="266" r:id="rId7"/>
    <p:sldId id="277" r:id="rId8"/>
    <p:sldId id="276" r:id="rId9"/>
    <p:sldId id="269" r:id="rId10"/>
    <p:sldId id="271" r:id="rId11"/>
    <p:sldId id="272" r:id="rId12"/>
    <p:sldId id="278" r:id="rId13"/>
    <p:sldId id="279" r:id="rId14"/>
    <p:sldId id="263"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29" autoAdjust="0"/>
    <p:restoredTop sz="94660"/>
  </p:normalViewPr>
  <p:slideViewPr>
    <p:cSldViewPr snapToGrid="0">
      <p:cViewPr varScale="1">
        <p:scale>
          <a:sx n="116" d="100"/>
          <a:sy n="116" d="100"/>
        </p:scale>
        <p:origin x="-33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40918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24495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313084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54248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261012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56983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165195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328773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199789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383130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405969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39670102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9827" y="821421"/>
            <a:ext cx="9178900" cy="741161"/>
          </a:xfrm>
        </p:spPr>
        <p:txBody>
          <a:bodyPr>
            <a:noAutofit/>
          </a:bodyPr>
          <a:lstStyle/>
          <a:p>
            <a:pPr algn="l"/>
            <a:r>
              <a:rPr lang="en-US" sz="3600" b="1" dirty="0" smtClean="0">
                <a:latin typeface="Times New Roman" panose="02020603050405020304" pitchFamily="18" charset="0"/>
                <a:cs typeface="Times New Roman" panose="02020603050405020304" pitchFamily="18" charset="0"/>
              </a:rPr>
              <a:t>Kinematics </a:t>
            </a:r>
            <a:r>
              <a:rPr lang="en-US" sz="3600" b="1" dirty="0">
                <a:latin typeface="Times New Roman" panose="02020603050405020304" pitchFamily="18" charset="0"/>
                <a:cs typeface="Times New Roman" panose="02020603050405020304" pitchFamily="18" charset="0"/>
              </a:rPr>
              <a:t>of a material </a:t>
            </a:r>
            <a:r>
              <a:rPr lang="en-US" sz="3600" b="1" dirty="0" smtClean="0">
                <a:latin typeface="Times New Roman" panose="02020603050405020304" pitchFamily="18" charset="0"/>
                <a:cs typeface="Times New Roman" panose="02020603050405020304" pitchFamily="18" charset="0"/>
              </a:rPr>
              <a:t>point</a:t>
            </a:r>
            <a:endParaRPr lang="ru-RU" sz="36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58373" y="1995054"/>
            <a:ext cx="9992810" cy="2147455"/>
          </a:xfrm>
        </p:spPr>
        <p:txBody>
          <a:bodyPr>
            <a:noAutofit/>
          </a:bodyPr>
          <a:lstStyle/>
          <a:p>
            <a:pPr marL="457200" indent="-457200" algn="l">
              <a:buAutoNum type="arabicPeriod"/>
            </a:pPr>
            <a:r>
              <a:rPr lang="en-US" sz="3200" dirty="0" smtClean="0">
                <a:latin typeface="Times New Roman" panose="02020603050405020304" pitchFamily="18" charset="0"/>
                <a:cs typeface="Times New Roman" panose="02020603050405020304" pitchFamily="18" charset="0"/>
              </a:rPr>
              <a:t>Displacement, Velocity and Speed</a:t>
            </a:r>
          </a:p>
          <a:p>
            <a:pPr marL="457200" indent="-457200" algn="l">
              <a:buAutoNum type="arabicPeriod"/>
            </a:pPr>
            <a:endParaRPr lang="en-US" sz="3200"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sz="3200" dirty="0" smtClean="0">
                <a:latin typeface="Times New Roman" panose="02020603050405020304" pitchFamily="18" charset="0"/>
                <a:cs typeface="Times New Roman" panose="02020603050405020304" pitchFamily="18" charset="0"/>
              </a:rPr>
              <a:t>Acceleration</a:t>
            </a:r>
          </a:p>
          <a:p>
            <a:pPr marL="457200" indent="-457200" algn="l">
              <a:buAutoNum type="arabicPeriod"/>
            </a:pPr>
            <a:endParaRPr lang="en-US" sz="3200"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sz="3200" dirty="0" smtClean="0">
                <a:solidFill>
                  <a:prstClr val="black"/>
                </a:solidFill>
                <a:latin typeface="Times New Roman" panose="02020603050405020304" pitchFamily="18" charset="0"/>
                <a:cs typeface="Times New Roman" panose="02020603050405020304" pitchFamily="18" charset="0"/>
              </a:rPr>
              <a:t>Motion with constant Acceleration</a:t>
            </a:r>
          </a:p>
        </p:txBody>
      </p:sp>
    </p:spTree>
    <p:extLst>
      <p:ext uri="{BB962C8B-B14F-4D97-AF65-F5344CB8AC3E}">
        <p14:creationId xmlns:p14="http://schemas.microsoft.com/office/powerpoint/2010/main" xmlns="" val="1170374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457200" lvl="0" indent="-457200">
              <a:spcBef>
                <a:spcPts val="1000"/>
              </a:spcBef>
            </a:pPr>
            <a:r>
              <a:rPr lang="en-US" sz="3200" b="1" dirty="0" smtClean="0">
                <a:solidFill>
                  <a:prstClr val="black"/>
                </a:solidFill>
                <a:latin typeface="Times New Roman" panose="02020603050405020304" pitchFamily="18" charset="0"/>
                <a:cs typeface="Times New Roman" panose="02020603050405020304" pitchFamily="18" charset="0"/>
              </a:rPr>
              <a:t>3. Motion </a:t>
            </a:r>
            <a:r>
              <a:rPr lang="en-US" sz="3200" b="1" dirty="0">
                <a:solidFill>
                  <a:prstClr val="black"/>
                </a:solidFill>
                <a:latin typeface="Times New Roman" panose="02020603050405020304" pitchFamily="18" charset="0"/>
                <a:cs typeface="Times New Roman" panose="02020603050405020304" pitchFamily="18" charset="0"/>
              </a:rPr>
              <a:t>with constant Acceleration</a:t>
            </a:r>
            <a:r>
              <a:rPr lang="en-US" sz="3200" dirty="0">
                <a:solidFill>
                  <a:prstClr val="black"/>
                </a:solidFill>
                <a:latin typeface="Times New Roman" panose="02020603050405020304" pitchFamily="18" charset="0"/>
                <a:cs typeface="Times New Roman" panose="02020603050405020304" pitchFamily="18" charset="0"/>
              </a:rPr>
              <a:t/>
            </a:r>
            <a:br>
              <a:rPr lang="en-US" sz="3200" dirty="0">
                <a:solidFill>
                  <a:prstClr val="black"/>
                </a:solidFill>
                <a:latin typeface="Times New Roman" panose="02020603050405020304" pitchFamily="18" charset="0"/>
                <a:cs typeface="Times New Roman" panose="02020603050405020304" pitchFamily="18" charset="0"/>
              </a:rPr>
            </a:br>
            <a:endParaRPr lang="ru-RU" dirty="0"/>
          </a:p>
        </p:txBody>
      </p:sp>
      <p:pic>
        <p:nvPicPr>
          <p:cNvPr id="5" name="Рисунок 4"/>
          <p:cNvPicPr>
            <a:picLocks noChangeAspect="1"/>
          </p:cNvPicPr>
          <p:nvPr/>
        </p:nvPicPr>
        <p:blipFill>
          <a:blip r:embed="rId2"/>
          <a:stretch>
            <a:fillRect/>
          </a:stretch>
        </p:blipFill>
        <p:spPr>
          <a:xfrm>
            <a:off x="713509" y="1231278"/>
            <a:ext cx="4551218" cy="5626722"/>
          </a:xfrm>
          <a:prstGeom prst="rect">
            <a:avLst/>
          </a:prstGeom>
        </p:spPr>
      </p:pic>
      <p:pic>
        <p:nvPicPr>
          <p:cNvPr id="6" name="Рисунок 5"/>
          <p:cNvPicPr>
            <a:picLocks noChangeAspect="1"/>
          </p:cNvPicPr>
          <p:nvPr/>
        </p:nvPicPr>
        <p:blipFill>
          <a:blip r:embed="rId3"/>
          <a:stretch>
            <a:fillRect/>
          </a:stretch>
        </p:blipFill>
        <p:spPr>
          <a:xfrm>
            <a:off x="6458382" y="2036184"/>
            <a:ext cx="4798435" cy="3459999"/>
          </a:xfrm>
          <a:prstGeom prst="rect">
            <a:avLst/>
          </a:prstGeom>
        </p:spPr>
      </p:pic>
    </p:spTree>
    <p:extLst>
      <p:ext uri="{BB962C8B-B14F-4D97-AF65-F5344CB8AC3E}">
        <p14:creationId xmlns:p14="http://schemas.microsoft.com/office/powerpoint/2010/main" xmlns="" val="3705960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74639" y="676705"/>
            <a:ext cx="10190888" cy="5403325"/>
          </a:xfrm>
          <a:prstGeom prst="rect">
            <a:avLst/>
          </a:prstGeom>
        </p:spPr>
      </p:pic>
    </p:spTree>
    <p:extLst>
      <p:ext uri="{BB962C8B-B14F-4D97-AF65-F5344CB8AC3E}">
        <p14:creationId xmlns:p14="http://schemas.microsoft.com/office/powerpoint/2010/main" xmlns="" val="4618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687964" y="855516"/>
            <a:ext cx="10519374" cy="4894120"/>
          </a:xfrm>
          <a:prstGeom prst="rect">
            <a:avLst/>
          </a:prstGeom>
        </p:spPr>
      </p:pic>
    </p:spTree>
    <p:extLst>
      <p:ext uri="{BB962C8B-B14F-4D97-AF65-F5344CB8AC3E}">
        <p14:creationId xmlns:p14="http://schemas.microsoft.com/office/powerpoint/2010/main" xmlns="" val="1581334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0602" y="1393248"/>
            <a:ext cx="12242602" cy="3996170"/>
          </a:xfrm>
          <a:prstGeom prst="rect">
            <a:avLst/>
          </a:prstGeom>
        </p:spPr>
      </p:pic>
    </p:spTree>
    <p:extLst>
      <p:ext uri="{BB962C8B-B14F-4D97-AF65-F5344CB8AC3E}">
        <p14:creationId xmlns:p14="http://schemas.microsoft.com/office/powerpoint/2010/main" xmlns="" val="2633371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4028" y="2624278"/>
            <a:ext cx="10515600" cy="4351338"/>
          </a:xfrm>
        </p:spPr>
        <p:txBody>
          <a:bodyPr/>
          <a:lstStyle/>
          <a:p>
            <a:pPr marL="0" lvl="0" indent="0" algn="ctr" defTabSz="457200">
              <a:lnSpc>
                <a:spcPct val="100000"/>
              </a:lnSpc>
              <a:spcBef>
                <a:spcPts val="0"/>
              </a:spcBef>
              <a:buNone/>
            </a:pPr>
            <a:r>
              <a:rPr lang="pl-PL" sz="3600" b="1" dirty="0">
                <a:solidFill>
                  <a:prstClr val="black">
                    <a:lumMod val="95000"/>
                    <a:lumOff val="5000"/>
                  </a:prstClr>
                </a:solidFill>
                <a:latin typeface="Times New Roman" pitchFamily="18" charset="0"/>
                <a:cs typeface="Times New Roman" pitchFamily="18" charset="0"/>
              </a:rPr>
              <a:t>Thank you for attention!</a:t>
            </a:r>
          </a:p>
        </p:txBody>
      </p:sp>
    </p:spTree>
    <p:extLst>
      <p:ext uri="{BB962C8B-B14F-4D97-AF65-F5344CB8AC3E}">
        <p14:creationId xmlns:p14="http://schemas.microsoft.com/office/powerpoint/2010/main" xmlns="" val="332031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457200" lvl="0" indent="-457200">
              <a:spcBef>
                <a:spcPts val="1000"/>
              </a:spcBef>
            </a:pPr>
            <a:r>
              <a:rPr lang="en-US" sz="3200" dirty="0" smtClean="0">
                <a:solidFill>
                  <a:prstClr val="black"/>
                </a:solidFill>
                <a:latin typeface="Times New Roman" panose="02020603050405020304" pitchFamily="18" charset="0"/>
                <a:cs typeface="Times New Roman" panose="02020603050405020304" pitchFamily="18" charset="0"/>
              </a:rPr>
              <a:t>1. Displacement</a:t>
            </a:r>
            <a:r>
              <a:rPr lang="en-US" sz="3200" dirty="0">
                <a:solidFill>
                  <a:prstClr val="black"/>
                </a:solidFill>
                <a:latin typeface="Times New Roman" panose="02020603050405020304" pitchFamily="18" charset="0"/>
                <a:cs typeface="Times New Roman" panose="02020603050405020304" pitchFamily="18" charset="0"/>
              </a:rPr>
              <a:t>, Velocity and </a:t>
            </a:r>
            <a:r>
              <a:rPr lang="en-US" sz="3200" dirty="0" smtClean="0">
                <a:solidFill>
                  <a:prstClr val="black"/>
                </a:solidFill>
                <a:latin typeface="Times New Roman" panose="02020603050405020304" pitchFamily="18" charset="0"/>
                <a:cs typeface="Times New Roman" panose="02020603050405020304" pitchFamily="18" charset="0"/>
              </a:rPr>
              <a:t>Speed</a:t>
            </a:r>
            <a:endParaRPr lang="ru-RU" dirty="0"/>
          </a:p>
        </p:txBody>
      </p:sp>
      <p:sp>
        <p:nvSpPr>
          <p:cNvPr id="3" name="Прямоугольник 2"/>
          <p:cNvSpPr/>
          <p:nvPr/>
        </p:nvSpPr>
        <p:spPr>
          <a:xfrm>
            <a:off x="838201" y="1690688"/>
            <a:ext cx="10515599"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We are beginning our study of physics with mechanics, the study of the relationships among force, matter, and motion. In this chapter and the next we will study kinematics, the part of mechanics that enables us to describe motion. Later we will study dynamics, which relates motion to its </a:t>
            </a:r>
            <a:r>
              <a:rPr lang="en-US" sz="2800" dirty="0" smtClean="0">
                <a:latin typeface="Times New Roman" panose="02020603050405020304" pitchFamily="18" charset="0"/>
                <a:cs typeface="Times New Roman" panose="02020603050405020304" pitchFamily="18" charset="0"/>
              </a:rPr>
              <a:t>causes.</a:t>
            </a:r>
          </a:p>
          <a:p>
            <a:pPr marL="457200"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How to describe straight-line motion in terms of average velocity, instantaneous velocity, average acceleration, and instantaneous acceleration. </a:t>
            </a:r>
          </a:p>
          <a:p>
            <a:pPr marL="457200" indent="-457200" algn="just">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How </a:t>
            </a:r>
            <a:r>
              <a:rPr lang="en-US" sz="2800" dirty="0">
                <a:latin typeface="Times New Roman" panose="02020603050405020304" pitchFamily="18" charset="0"/>
                <a:cs typeface="Times New Roman" panose="02020603050405020304" pitchFamily="18" charset="0"/>
              </a:rPr>
              <a:t>to interpret graphs of position versus time, velocity versus time, and acceleration versus time for straight-line motion.</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74564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106015" y="382731"/>
            <a:ext cx="5400319" cy="1875560"/>
          </a:xfrm>
          <a:prstGeom prst="rect">
            <a:avLst/>
          </a:prstGeom>
        </p:spPr>
      </p:pic>
      <p:sp>
        <p:nvSpPr>
          <p:cNvPr id="3" name="Прямоугольник 2"/>
          <p:cNvSpPr/>
          <p:nvPr/>
        </p:nvSpPr>
        <p:spPr>
          <a:xfrm>
            <a:off x="1149929" y="2648771"/>
            <a:ext cx="10404762" cy="1569660"/>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Let’s </a:t>
            </a:r>
            <a:r>
              <a:rPr lang="en-US" sz="2400" dirty="0">
                <a:latin typeface="Times New Roman" panose="02020603050405020304" pitchFamily="18" charset="0"/>
                <a:cs typeface="Times New Roman" panose="02020603050405020304" pitchFamily="18" charset="0"/>
              </a:rPr>
              <a:t>generalize the concept of average velocity. At time the dragster is at point with coordinate and at time it is at point with coordinate The displacement of the dragster during the time interval from to is the vector from to The x-component of the displacement, denoted is the change in the coordinate x:</a:t>
            </a:r>
            <a:endParaRPr lang="ru-RU"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2253096" y="4608911"/>
            <a:ext cx="8724900" cy="1038225"/>
          </a:xfrm>
          <a:prstGeom prst="rect">
            <a:avLst/>
          </a:prstGeom>
        </p:spPr>
      </p:pic>
    </p:spTree>
    <p:extLst>
      <p:ext uri="{BB962C8B-B14F-4D97-AF65-F5344CB8AC3E}">
        <p14:creationId xmlns:p14="http://schemas.microsoft.com/office/powerpoint/2010/main" xmlns="" val="251311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988868" y="909205"/>
            <a:ext cx="10934012" cy="4729596"/>
          </a:xfrm>
          <a:prstGeom prst="rect">
            <a:avLst/>
          </a:prstGeom>
        </p:spPr>
      </p:pic>
    </p:spTree>
    <p:extLst>
      <p:ext uri="{BB962C8B-B14F-4D97-AF65-F5344CB8AC3E}">
        <p14:creationId xmlns:p14="http://schemas.microsoft.com/office/powerpoint/2010/main" xmlns="" val="65107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134774" y="1029132"/>
            <a:ext cx="10018135" cy="4341661"/>
          </a:xfrm>
          <a:prstGeom prst="rect">
            <a:avLst/>
          </a:prstGeom>
        </p:spPr>
      </p:pic>
    </p:spTree>
    <p:extLst>
      <p:ext uri="{BB962C8B-B14F-4D97-AF65-F5344CB8AC3E}">
        <p14:creationId xmlns:p14="http://schemas.microsoft.com/office/powerpoint/2010/main" xmlns="" val="1640606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54442" y="1946204"/>
            <a:ext cx="6096000" cy="1938992"/>
          </a:xfrm>
          <a:prstGeom prst="rect">
            <a:avLst/>
          </a:prstGeom>
        </p:spPr>
        <p:txBody>
          <a:bodyPr>
            <a:spAutoFit/>
          </a:bodyPr>
          <a:lstStyle/>
          <a:p>
            <a:pPr lvl="0" algn="just"/>
            <a:r>
              <a:rPr lang="en-US" sz="2000" dirty="0">
                <a:solidFill>
                  <a:prstClr val="black"/>
                </a:solidFill>
                <a:latin typeface="Times New Roman" panose="02020603050405020304" pitchFamily="18" charset="0"/>
                <a:cs typeface="Times New Roman" panose="02020603050405020304" pitchFamily="18" charset="0"/>
              </a:rPr>
              <a:t>But the average velocity of a particle during a time interval can’t tell us how fast, or in what direction, the particle was moving at any given time during the interval. To do this we need to know the instantaneous velocity, or the velocity at a specific instant of time or specific point along the path.</a:t>
            </a:r>
            <a:endParaRPr lang="ru-RU" sz="2000" dirty="0">
              <a:solidFill>
                <a:prstClr val="black"/>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1185718" y="639102"/>
            <a:ext cx="3100732" cy="887570"/>
          </a:xfrm>
          <a:prstGeom prst="rect">
            <a:avLst/>
          </a:prstGeom>
        </p:spPr>
      </p:pic>
      <p:pic>
        <p:nvPicPr>
          <p:cNvPr id="10" name="Рисунок 9"/>
          <p:cNvPicPr>
            <a:picLocks noChangeAspect="1"/>
          </p:cNvPicPr>
          <p:nvPr/>
        </p:nvPicPr>
        <p:blipFill>
          <a:blip r:embed="rId3"/>
          <a:stretch>
            <a:fillRect/>
          </a:stretch>
        </p:blipFill>
        <p:spPr>
          <a:xfrm>
            <a:off x="354442" y="4304728"/>
            <a:ext cx="3116780" cy="982885"/>
          </a:xfrm>
          <a:prstGeom prst="rect">
            <a:avLst/>
          </a:prstGeom>
        </p:spPr>
      </p:pic>
      <p:pic>
        <p:nvPicPr>
          <p:cNvPr id="11" name="Рисунок 10"/>
          <p:cNvPicPr>
            <a:picLocks noChangeAspect="1"/>
          </p:cNvPicPr>
          <p:nvPr/>
        </p:nvPicPr>
        <p:blipFill>
          <a:blip r:embed="rId4"/>
          <a:stretch>
            <a:fillRect/>
          </a:stretch>
        </p:blipFill>
        <p:spPr>
          <a:xfrm>
            <a:off x="6690344" y="158785"/>
            <a:ext cx="3360315" cy="2756915"/>
          </a:xfrm>
          <a:prstGeom prst="rect">
            <a:avLst/>
          </a:prstGeom>
        </p:spPr>
      </p:pic>
      <p:pic>
        <p:nvPicPr>
          <p:cNvPr id="12" name="Рисунок 11"/>
          <p:cNvPicPr>
            <a:picLocks noChangeAspect="1"/>
          </p:cNvPicPr>
          <p:nvPr/>
        </p:nvPicPr>
        <p:blipFill>
          <a:blip r:embed="rId5"/>
          <a:stretch>
            <a:fillRect/>
          </a:stretch>
        </p:blipFill>
        <p:spPr>
          <a:xfrm>
            <a:off x="4917688" y="3453145"/>
            <a:ext cx="6905625" cy="3324225"/>
          </a:xfrm>
          <a:prstGeom prst="rect">
            <a:avLst/>
          </a:prstGeom>
        </p:spPr>
      </p:pic>
    </p:spTree>
    <p:extLst>
      <p:ext uri="{BB962C8B-B14F-4D97-AF65-F5344CB8AC3E}">
        <p14:creationId xmlns:p14="http://schemas.microsoft.com/office/powerpoint/2010/main" xmlns="" val="3886975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284576"/>
            <a:ext cx="12192000" cy="4035569"/>
          </a:xfrm>
          <a:prstGeom prst="rect">
            <a:avLst/>
          </a:prstGeom>
        </p:spPr>
      </p:pic>
    </p:spTree>
    <p:extLst>
      <p:ext uri="{BB962C8B-B14F-4D97-AF65-F5344CB8AC3E}">
        <p14:creationId xmlns:p14="http://schemas.microsoft.com/office/powerpoint/2010/main" xmlns="" val="325471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54846" y="3365919"/>
            <a:ext cx="4675909" cy="1246909"/>
          </a:xfrm>
          <a:prstGeom prst="rect">
            <a:avLst/>
          </a:prstGeom>
        </p:spPr>
      </p:pic>
      <p:pic>
        <p:nvPicPr>
          <p:cNvPr id="6" name="Рисунок 5"/>
          <p:cNvPicPr>
            <a:picLocks noChangeAspect="1"/>
          </p:cNvPicPr>
          <p:nvPr/>
        </p:nvPicPr>
        <p:blipFill>
          <a:blip r:embed="rId3"/>
          <a:stretch>
            <a:fillRect/>
          </a:stretch>
        </p:blipFill>
        <p:spPr>
          <a:xfrm>
            <a:off x="6810808" y="2561604"/>
            <a:ext cx="3884901" cy="3492847"/>
          </a:xfrm>
          <a:prstGeom prst="rect">
            <a:avLst/>
          </a:prstGeom>
        </p:spPr>
      </p:pic>
      <p:pic>
        <p:nvPicPr>
          <p:cNvPr id="7" name="Рисунок 6"/>
          <p:cNvPicPr>
            <a:picLocks noChangeAspect="1"/>
          </p:cNvPicPr>
          <p:nvPr/>
        </p:nvPicPr>
        <p:blipFill>
          <a:blip r:embed="rId4"/>
          <a:stretch>
            <a:fillRect/>
          </a:stretch>
        </p:blipFill>
        <p:spPr>
          <a:xfrm>
            <a:off x="1074737" y="1260764"/>
            <a:ext cx="8688533" cy="1122218"/>
          </a:xfrm>
          <a:prstGeom prst="rect">
            <a:avLst/>
          </a:prstGeom>
        </p:spPr>
      </p:pic>
      <p:sp>
        <p:nvSpPr>
          <p:cNvPr id="8" name="Прямоугольник 7"/>
          <p:cNvSpPr/>
          <p:nvPr/>
        </p:nvSpPr>
        <p:spPr>
          <a:xfrm>
            <a:off x="1074737" y="381631"/>
            <a:ext cx="2784545" cy="584775"/>
          </a:xfrm>
          <a:prstGeom prst="rect">
            <a:avLst/>
          </a:prstGeom>
        </p:spPr>
        <p:txBody>
          <a:bodyPr wrap="none">
            <a:spAutoFit/>
          </a:bodyPr>
          <a:lstStyle/>
          <a:p>
            <a:r>
              <a:rPr lang="en-US" sz="3200" b="1" dirty="0">
                <a:solidFill>
                  <a:prstClr val="black"/>
                </a:solidFill>
                <a:latin typeface="Times New Roman" panose="02020603050405020304" pitchFamily="18" charset="0"/>
                <a:cs typeface="Times New Roman" panose="02020603050405020304" pitchFamily="18" charset="0"/>
              </a:rPr>
              <a:t>2. Acceleration</a:t>
            </a:r>
            <a:endParaRPr lang="ru-RU" sz="3200" dirty="0"/>
          </a:p>
        </p:txBody>
      </p:sp>
    </p:spTree>
    <p:extLst>
      <p:ext uri="{BB962C8B-B14F-4D97-AF65-F5344CB8AC3E}">
        <p14:creationId xmlns:p14="http://schemas.microsoft.com/office/powerpoint/2010/main" xmlns="" val="1027116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06162" y="223404"/>
            <a:ext cx="8227002" cy="4755249"/>
          </a:xfrm>
          <a:prstGeom prst="rect">
            <a:avLst/>
          </a:prstGeom>
        </p:spPr>
      </p:pic>
      <p:pic>
        <p:nvPicPr>
          <p:cNvPr id="3" name="Рисунок 2"/>
          <p:cNvPicPr>
            <a:picLocks noChangeAspect="1"/>
          </p:cNvPicPr>
          <p:nvPr/>
        </p:nvPicPr>
        <p:blipFill>
          <a:blip r:embed="rId3"/>
          <a:stretch>
            <a:fillRect/>
          </a:stretch>
        </p:blipFill>
        <p:spPr>
          <a:xfrm>
            <a:off x="6695145" y="4331141"/>
            <a:ext cx="4676037" cy="1548518"/>
          </a:xfrm>
          <a:prstGeom prst="rect">
            <a:avLst/>
          </a:prstGeom>
        </p:spPr>
      </p:pic>
    </p:spTree>
    <p:extLst>
      <p:ext uri="{BB962C8B-B14F-4D97-AF65-F5344CB8AC3E}">
        <p14:creationId xmlns:p14="http://schemas.microsoft.com/office/powerpoint/2010/main" xmlns="" val="168472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TotalTime>
  <Words>254</Words>
  <Application>Microsoft Office PowerPoint</Application>
  <PresentationFormat>Произвольный</PresentationFormat>
  <Paragraphs>15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Kinematics of a material point</vt:lpstr>
      <vt:lpstr>1. Displacement, Velocity and Speed</vt:lpstr>
      <vt:lpstr>Слайд 3</vt:lpstr>
      <vt:lpstr>Слайд 4</vt:lpstr>
      <vt:lpstr>Слайд 5</vt:lpstr>
      <vt:lpstr>Слайд 6</vt:lpstr>
      <vt:lpstr>Слайд 7</vt:lpstr>
      <vt:lpstr>Слайд 8</vt:lpstr>
      <vt:lpstr>Слайд 9</vt:lpstr>
      <vt:lpstr>3. Motion with constant Acceleration </vt:lpstr>
      <vt:lpstr>Слайд 11</vt:lpstr>
      <vt:lpstr>Слайд 12</vt:lpstr>
      <vt:lpstr>Слайд 13</vt:lpstr>
      <vt:lpstr>Слайд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Пользователь Windows</dc:creator>
  <cp:lastModifiedBy>User</cp:lastModifiedBy>
  <cp:revision>42</cp:revision>
  <dcterms:created xsi:type="dcterms:W3CDTF">2017-09-24T04:58:27Z</dcterms:created>
  <dcterms:modified xsi:type="dcterms:W3CDTF">2022-11-11T04:53:23Z</dcterms:modified>
</cp:coreProperties>
</file>