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6" r:id="rId3"/>
    <p:sldId id="267" r:id="rId4"/>
    <p:sldId id="284"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6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5956" autoAdjust="0"/>
    <p:restoredTop sz="94660"/>
  </p:normalViewPr>
  <p:slideViewPr>
    <p:cSldViewPr snapToGrid="0">
      <p:cViewPr varScale="1">
        <p:scale>
          <a:sx n="116" d="100"/>
          <a:sy n="116" d="100"/>
        </p:scale>
        <p:origin x="-912"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ACA863C-E5AD-4071-AAA1-9A9A455B8963}"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C81576-D0A3-47CB-8A82-600D07D61D94}" type="slidenum">
              <a:rPr lang="ru-RU" smtClean="0"/>
              <a:pPr/>
              <a:t>‹#›</a:t>
            </a:fld>
            <a:endParaRPr lang="ru-RU"/>
          </a:p>
        </p:txBody>
      </p:sp>
    </p:spTree>
    <p:extLst>
      <p:ext uri="{BB962C8B-B14F-4D97-AF65-F5344CB8AC3E}">
        <p14:creationId xmlns:p14="http://schemas.microsoft.com/office/powerpoint/2010/main" xmlns="" val="46298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CA863C-E5AD-4071-AAA1-9A9A455B8963}"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C81576-D0A3-47CB-8A82-600D07D61D94}" type="slidenum">
              <a:rPr lang="ru-RU" smtClean="0"/>
              <a:pPr/>
              <a:t>‹#›</a:t>
            </a:fld>
            <a:endParaRPr lang="ru-RU"/>
          </a:p>
        </p:txBody>
      </p:sp>
    </p:spTree>
    <p:extLst>
      <p:ext uri="{BB962C8B-B14F-4D97-AF65-F5344CB8AC3E}">
        <p14:creationId xmlns:p14="http://schemas.microsoft.com/office/powerpoint/2010/main" xmlns="" val="7455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CA863C-E5AD-4071-AAA1-9A9A455B8963}"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C81576-D0A3-47CB-8A82-600D07D61D94}" type="slidenum">
              <a:rPr lang="ru-RU" smtClean="0"/>
              <a:pPr/>
              <a:t>‹#›</a:t>
            </a:fld>
            <a:endParaRPr lang="ru-RU"/>
          </a:p>
        </p:txBody>
      </p:sp>
    </p:spTree>
    <p:extLst>
      <p:ext uri="{BB962C8B-B14F-4D97-AF65-F5344CB8AC3E}">
        <p14:creationId xmlns:p14="http://schemas.microsoft.com/office/powerpoint/2010/main" xmlns="" val="421610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CA863C-E5AD-4071-AAA1-9A9A455B8963}"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C81576-D0A3-47CB-8A82-600D07D61D94}" type="slidenum">
              <a:rPr lang="ru-RU" smtClean="0"/>
              <a:pPr/>
              <a:t>‹#›</a:t>
            </a:fld>
            <a:endParaRPr lang="ru-RU"/>
          </a:p>
        </p:txBody>
      </p:sp>
    </p:spTree>
    <p:extLst>
      <p:ext uri="{BB962C8B-B14F-4D97-AF65-F5344CB8AC3E}">
        <p14:creationId xmlns:p14="http://schemas.microsoft.com/office/powerpoint/2010/main" xmlns="" val="319374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ACA863C-E5AD-4071-AAA1-9A9A455B8963}"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C81576-D0A3-47CB-8A82-600D07D61D94}" type="slidenum">
              <a:rPr lang="ru-RU" smtClean="0"/>
              <a:pPr/>
              <a:t>‹#›</a:t>
            </a:fld>
            <a:endParaRPr lang="ru-RU"/>
          </a:p>
        </p:txBody>
      </p:sp>
    </p:spTree>
    <p:extLst>
      <p:ext uri="{BB962C8B-B14F-4D97-AF65-F5344CB8AC3E}">
        <p14:creationId xmlns:p14="http://schemas.microsoft.com/office/powerpoint/2010/main" xmlns="" val="201818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ACA863C-E5AD-4071-AAA1-9A9A455B8963}" type="datetimeFigureOut">
              <a:rPr lang="ru-RU" smtClean="0"/>
              <a:pPr/>
              <a:t>11.11.2022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C81576-D0A3-47CB-8A82-600D07D61D94}" type="slidenum">
              <a:rPr lang="ru-RU" smtClean="0"/>
              <a:pPr/>
              <a:t>‹#›</a:t>
            </a:fld>
            <a:endParaRPr lang="ru-RU"/>
          </a:p>
        </p:txBody>
      </p:sp>
    </p:spTree>
    <p:extLst>
      <p:ext uri="{BB962C8B-B14F-4D97-AF65-F5344CB8AC3E}">
        <p14:creationId xmlns:p14="http://schemas.microsoft.com/office/powerpoint/2010/main" xmlns="" val="406205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ACA863C-E5AD-4071-AAA1-9A9A455B8963}" type="datetimeFigureOut">
              <a:rPr lang="ru-RU" smtClean="0"/>
              <a:pPr/>
              <a:t>11.11.2022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C81576-D0A3-47CB-8A82-600D07D61D94}" type="slidenum">
              <a:rPr lang="ru-RU" smtClean="0"/>
              <a:pPr/>
              <a:t>‹#›</a:t>
            </a:fld>
            <a:endParaRPr lang="ru-RU"/>
          </a:p>
        </p:txBody>
      </p:sp>
    </p:spTree>
    <p:extLst>
      <p:ext uri="{BB962C8B-B14F-4D97-AF65-F5344CB8AC3E}">
        <p14:creationId xmlns:p14="http://schemas.microsoft.com/office/powerpoint/2010/main" xmlns="" val="322696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ACA863C-E5AD-4071-AAA1-9A9A455B8963}" type="datetimeFigureOut">
              <a:rPr lang="ru-RU" smtClean="0"/>
              <a:pPr/>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C81576-D0A3-47CB-8A82-600D07D61D94}" type="slidenum">
              <a:rPr lang="ru-RU" smtClean="0"/>
              <a:pPr/>
              <a:t>‹#›</a:t>
            </a:fld>
            <a:endParaRPr lang="ru-RU"/>
          </a:p>
        </p:txBody>
      </p:sp>
    </p:spTree>
    <p:extLst>
      <p:ext uri="{BB962C8B-B14F-4D97-AF65-F5344CB8AC3E}">
        <p14:creationId xmlns:p14="http://schemas.microsoft.com/office/powerpoint/2010/main" xmlns="" val="383471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CA863C-E5AD-4071-AAA1-9A9A455B8963}" type="datetimeFigureOut">
              <a:rPr lang="ru-RU" smtClean="0"/>
              <a:pPr/>
              <a:t>11.11.2022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C81576-D0A3-47CB-8A82-600D07D61D94}" type="slidenum">
              <a:rPr lang="ru-RU" smtClean="0"/>
              <a:pPr/>
              <a:t>‹#›</a:t>
            </a:fld>
            <a:endParaRPr lang="ru-RU"/>
          </a:p>
        </p:txBody>
      </p:sp>
    </p:spTree>
    <p:extLst>
      <p:ext uri="{BB962C8B-B14F-4D97-AF65-F5344CB8AC3E}">
        <p14:creationId xmlns:p14="http://schemas.microsoft.com/office/powerpoint/2010/main" xmlns="" val="205234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ACA863C-E5AD-4071-AAA1-9A9A455B8963}" type="datetimeFigureOut">
              <a:rPr lang="ru-RU" smtClean="0"/>
              <a:pPr/>
              <a:t>11.11.2022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C81576-D0A3-47CB-8A82-600D07D61D94}" type="slidenum">
              <a:rPr lang="ru-RU" smtClean="0"/>
              <a:pPr/>
              <a:t>‹#›</a:t>
            </a:fld>
            <a:endParaRPr lang="ru-RU"/>
          </a:p>
        </p:txBody>
      </p:sp>
    </p:spTree>
    <p:extLst>
      <p:ext uri="{BB962C8B-B14F-4D97-AF65-F5344CB8AC3E}">
        <p14:creationId xmlns:p14="http://schemas.microsoft.com/office/powerpoint/2010/main" xmlns="" val="306322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ACA863C-E5AD-4071-AAA1-9A9A455B8963}" type="datetimeFigureOut">
              <a:rPr lang="ru-RU" smtClean="0"/>
              <a:pPr/>
              <a:t>11.11.2022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C81576-D0A3-47CB-8A82-600D07D61D94}" type="slidenum">
              <a:rPr lang="ru-RU" smtClean="0"/>
              <a:pPr/>
              <a:t>‹#›</a:t>
            </a:fld>
            <a:endParaRPr lang="ru-RU"/>
          </a:p>
        </p:txBody>
      </p:sp>
    </p:spTree>
    <p:extLst>
      <p:ext uri="{BB962C8B-B14F-4D97-AF65-F5344CB8AC3E}">
        <p14:creationId xmlns:p14="http://schemas.microsoft.com/office/powerpoint/2010/main" xmlns="" val="197904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A863C-E5AD-4071-AAA1-9A9A455B8963}" type="datetimeFigureOut">
              <a:rPr lang="ru-RU" smtClean="0"/>
              <a:pPr/>
              <a:t>11.11.2022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81576-D0A3-47CB-8A82-600D07D61D94}" type="slidenum">
              <a:rPr lang="ru-RU" smtClean="0"/>
              <a:pPr/>
              <a:t>‹#›</a:t>
            </a:fld>
            <a:endParaRPr lang="ru-RU"/>
          </a:p>
        </p:txBody>
      </p:sp>
    </p:spTree>
    <p:extLst>
      <p:ext uri="{BB962C8B-B14F-4D97-AF65-F5344CB8AC3E}">
        <p14:creationId xmlns:p14="http://schemas.microsoft.com/office/powerpoint/2010/main" xmlns="" val="1714407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1199471" cy="1325563"/>
          </a:xfrm>
        </p:spPr>
        <p:txBody>
          <a:bodyPr>
            <a:normAutofit/>
          </a:bodyPr>
          <a:lstStyle/>
          <a:p>
            <a:r>
              <a:rPr lang="en-US" sz="3600" b="1" dirty="0" smtClean="0">
                <a:latin typeface="Times New Roman" panose="02020603050405020304" pitchFamily="18" charset="0"/>
                <a:cs typeface="Times New Roman" panose="02020603050405020304" pitchFamily="18" charset="0"/>
              </a:rPr>
              <a:t>Temperature </a:t>
            </a:r>
            <a:r>
              <a:rPr lang="en-US" sz="3600" b="1" dirty="0" smtClean="0">
                <a:latin typeface="Times New Roman" panose="02020603050405020304" pitchFamily="18" charset="0"/>
                <a:cs typeface="Times New Roman" panose="02020603050405020304" pitchFamily="18" charset="0"/>
              </a:rPr>
              <a:t>and the Kinetic Theory of Gases</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776714"/>
            <a:ext cx="10898530" cy="5081286"/>
          </a:xfrm>
        </p:spPr>
        <p:txBody>
          <a:bodyPr/>
          <a:lstStyle/>
          <a:p>
            <a:pPr marL="514350" indent="-514350">
              <a:buAutoNum type="arabicPeriod"/>
            </a:pPr>
            <a:r>
              <a:rPr lang="en-US" sz="3200" dirty="0" smtClean="0">
                <a:latin typeface="Times New Roman" panose="02020603050405020304" pitchFamily="18" charset="0"/>
                <a:cs typeface="Times New Roman" panose="02020603050405020304" pitchFamily="18" charset="0"/>
              </a:rPr>
              <a:t>Thermal Equilibrium and </a:t>
            </a:r>
            <a:r>
              <a:rPr lang="en-US" sz="3600" dirty="0" smtClean="0">
                <a:solidFill>
                  <a:prstClr val="black"/>
                </a:solidFill>
                <a:latin typeface="Times New Roman" panose="02020603050405020304" pitchFamily="18" charset="0"/>
                <a:cs typeface="Times New Roman" panose="02020603050405020304" pitchFamily="18" charset="0"/>
              </a:rPr>
              <a:t>Temperature </a:t>
            </a:r>
          </a:p>
          <a:p>
            <a:pPr marL="514350" indent="-514350">
              <a:buAutoNum type="arabicPeriod"/>
            </a:pPr>
            <a:r>
              <a:rPr lang="en-US" sz="3200" dirty="0" smtClean="0">
                <a:latin typeface="Times New Roman" panose="02020603050405020304" pitchFamily="18" charset="0"/>
                <a:cs typeface="Times New Roman" panose="02020603050405020304" pitchFamily="18" charset="0"/>
              </a:rPr>
              <a:t>The Ideal-Gas Law</a:t>
            </a:r>
          </a:p>
          <a:p>
            <a:pPr marL="514350" indent="-514350">
              <a:buAutoNum type="arabicPeriod"/>
            </a:pPr>
            <a:r>
              <a:rPr lang="en-US" sz="3200" dirty="0" smtClean="0">
                <a:latin typeface="Times New Roman" panose="02020603050405020304" pitchFamily="18" charset="0"/>
                <a:cs typeface="Times New Roman" panose="02020603050405020304" pitchFamily="18" charset="0"/>
              </a:rPr>
              <a:t>The Kinetic Theory of Gases</a:t>
            </a:r>
          </a:p>
          <a:p>
            <a:pPr marL="514350" indent="-514350">
              <a:buAutoNum type="arabicPeriod"/>
            </a:pPr>
            <a:r>
              <a:rPr lang="en-US" sz="3200" dirty="0" smtClean="0">
                <a:latin typeface="Times New Roman" panose="02020603050405020304" pitchFamily="18" charset="0"/>
                <a:cs typeface="Times New Roman" panose="02020603050405020304" pitchFamily="18" charset="0"/>
              </a:rPr>
              <a:t>Mean Free Path</a:t>
            </a:r>
          </a:p>
          <a:p>
            <a:pPr marL="514350" indent="-514350">
              <a:buAutoNum type="arabicPeriod"/>
            </a:pPr>
            <a:r>
              <a:rPr lang="en-US" sz="3200" dirty="0" smtClean="0">
                <a:latin typeface="Times New Roman" panose="02020603050405020304" pitchFamily="18" charset="0"/>
                <a:cs typeface="Times New Roman" panose="02020603050405020304" pitchFamily="18" charset="0"/>
              </a:rPr>
              <a:t>The Distribution of Molecular Speeds</a:t>
            </a:r>
          </a:p>
          <a:p>
            <a:pPr marL="514350" indent="-514350">
              <a:buAutoNum type="arabicPeriod"/>
            </a:pPr>
            <a:endParaRPr lang="en-US" sz="3200" dirty="0" smtClean="0">
              <a:latin typeface="Times New Roman" panose="02020603050405020304" pitchFamily="18" charset="0"/>
              <a:cs typeface="Times New Roman" panose="02020603050405020304" pitchFamily="18" charset="0"/>
            </a:endParaRPr>
          </a:p>
          <a:p>
            <a:pPr marL="514350" indent="-514350">
              <a:buAutoNum type="arabicPeriod"/>
            </a:pPr>
            <a:endParaRPr lang="en-US" sz="3200" dirty="0" smtClean="0">
              <a:latin typeface="Times New Roman" panose="02020603050405020304" pitchFamily="18" charset="0"/>
              <a:cs typeface="Times New Roman" panose="02020603050405020304" pitchFamily="18" charset="0"/>
            </a:endParaRPr>
          </a:p>
          <a:p>
            <a:pPr marL="514350" indent="-514350">
              <a:buAutoNum type="arabicPeriod"/>
            </a:pPr>
            <a:endParaRPr lang="ru-RU" sz="3200" dirty="0" smtClean="0">
              <a:latin typeface="Times New Roman" panose="02020603050405020304" pitchFamily="18" charset="0"/>
              <a:cs typeface="Times New Roman" panose="02020603050405020304" pitchFamily="18" charset="0"/>
            </a:endParaRPr>
          </a:p>
          <a:p>
            <a:pPr marL="514350" indent="-514350">
              <a:buAutoNum type="arabicPeriod"/>
            </a:pPr>
            <a:endParaRPr lang="en-US" sz="3600" dirty="0" smtClean="0">
              <a:latin typeface="Times New Roman" panose="02020603050405020304" pitchFamily="18" charset="0"/>
              <a:cs typeface="Times New Roman" panose="02020603050405020304" pitchFamily="18" charset="0"/>
            </a:endParaRPr>
          </a:p>
          <a:p>
            <a:pPr marL="514350" indent="-514350">
              <a:buAutoNum type="arabicPeriod"/>
            </a:pPr>
            <a:endParaRPr lang="ru-RU" dirty="0"/>
          </a:p>
        </p:txBody>
      </p:sp>
    </p:spTree>
    <p:extLst>
      <p:ext uri="{BB962C8B-B14F-4D97-AF65-F5344CB8AC3E}">
        <p14:creationId xmlns:p14="http://schemas.microsoft.com/office/powerpoint/2010/main" xmlns="" val="2866010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53110" y="1191334"/>
            <a:ext cx="7974595" cy="1851920"/>
          </a:xfrm>
          <a:prstGeom prst="rect">
            <a:avLst/>
          </a:prstGeom>
        </p:spPr>
      </p:pic>
      <p:pic>
        <p:nvPicPr>
          <p:cNvPr id="5" name="Рисунок 4"/>
          <p:cNvPicPr>
            <a:picLocks noChangeAspect="1"/>
          </p:cNvPicPr>
          <p:nvPr/>
        </p:nvPicPr>
        <p:blipFill>
          <a:blip r:embed="rId3"/>
          <a:stretch>
            <a:fillRect/>
          </a:stretch>
        </p:blipFill>
        <p:spPr>
          <a:xfrm>
            <a:off x="8672210" y="2117294"/>
            <a:ext cx="3278649" cy="623405"/>
          </a:xfrm>
          <a:prstGeom prst="rect">
            <a:avLst/>
          </a:prstGeom>
        </p:spPr>
      </p:pic>
      <p:pic>
        <p:nvPicPr>
          <p:cNvPr id="6" name="Рисунок 5"/>
          <p:cNvPicPr>
            <a:picLocks noChangeAspect="1"/>
          </p:cNvPicPr>
          <p:nvPr/>
        </p:nvPicPr>
        <p:blipFill>
          <a:blip r:embed="rId4"/>
          <a:stretch>
            <a:fillRect/>
          </a:stretch>
        </p:blipFill>
        <p:spPr>
          <a:xfrm>
            <a:off x="553111" y="3483108"/>
            <a:ext cx="7974595" cy="2064635"/>
          </a:xfrm>
          <a:prstGeom prst="rect">
            <a:avLst/>
          </a:prstGeom>
        </p:spPr>
      </p:pic>
    </p:spTree>
    <p:extLst>
      <p:ext uri="{BB962C8B-B14F-4D97-AF65-F5344CB8AC3E}">
        <p14:creationId xmlns:p14="http://schemas.microsoft.com/office/powerpoint/2010/main" xmlns="" val="405526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51316" y="0"/>
            <a:ext cx="8793626" cy="3211561"/>
          </a:xfrm>
          <a:prstGeom prst="rect">
            <a:avLst/>
          </a:prstGeom>
        </p:spPr>
      </p:pic>
      <p:pic>
        <p:nvPicPr>
          <p:cNvPr id="5" name="Рисунок 4"/>
          <p:cNvPicPr>
            <a:picLocks noChangeAspect="1"/>
          </p:cNvPicPr>
          <p:nvPr/>
        </p:nvPicPr>
        <p:blipFill>
          <a:blip r:embed="rId3"/>
          <a:stretch>
            <a:fillRect/>
          </a:stretch>
        </p:blipFill>
        <p:spPr>
          <a:xfrm>
            <a:off x="651316" y="3403286"/>
            <a:ext cx="8793626" cy="3454714"/>
          </a:xfrm>
          <a:prstGeom prst="rect">
            <a:avLst/>
          </a:prstGeom>
        </p:spPr>
      </p:pic>
      <p:pic>
        <p:nvPicPr>
          <p:cNvPr id="6" name="Рисунок 5"/>
          <p:cNvPicPr>
            <a:picLocks noChangeAspect="1"/>
          </p:cNvPicPr>
          <p:nvPr/>
        </p:nvPicPr>
        <p:blipFill>
          <a:blip r:embed="rId4"/>
          <a:stretch>
            <a:fillRect/>
          </a:stretch>
        </p:blipFill>
        <p:spPr>
          <a:xfrm>
            <a:off x="9205007" y="2948509"/>
            <a:ext cx="1047653" cy="270362"/>
          </a:xfrm>
          <a:prstGeom prst="rect">
            <a:avLst/>
          </a:prstGeom>
        </p:spPr>
      </p:pic>
    </p:spTree>
    <p:extLst>
      <p:ext uri="{BB962C8B-B14F-4D97-AF65-F5344CB8AC3E}">
        <p14:creationId xmlns:p14="http://schemas.microsoft.com/office/powerpoint/2010/main" xmlns="" val="331374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56162" y="141683"/>
            <a:ext cx="8198553" cy="3053254"/>
          </a:xfrm>
          <a:prstGeom prst="rect">
            <a:avLst/>
          </a:prstGeom>
        </p:spPr>
      </p:pic>
      <p:pic>
        <p:nvPicPr>
          <p:cNvPr id="5" name="Рисунок 4"/>
          <p:cNvPicPr>
            <a:picLocks noChangeAspect="1"/>
          </p:cNvPicPr>
          <p:nvPr/>
        </p:nvPicPr>
        <p:blipFill>
          <a:blip r:embed="rId3"/>
          <a:stretch>
            <a:fillRect/>
          </a:stretch>
        </p:blipFill>
        <p:spPr>
          <a:xfrm>
            <a:off x="3060033" y="3307925"/>
            <a:ext cx="4582495" cy="1185128"/>
          </a:xfrm>
          <a:prstGeom prst="rect">
            <a:avLst/>
          </a:prstGeom>
        </p:spPr>
      </p:pic>
      <p:pic>
        <p:nvPicPr>
          <p:cNvPr id="6" name="Рисунок 5"/>
          <p:cNvPicPr>
            <a:picLocks noChangeAspect="1"/>
          </p:cNvPicPr>
          <p:nvPr/>
        </p:nvPicPr>
        <p:blipFill>
          <a:blip r:embed="rId4"/>
          <a:stretch>
            <a:fillRect/>
          </a:stretch>
        </p:blipFill>
        <p:spPr>
          <a:xfrm>
            <a:off x="1201324" y="4606041"/>
            <a:ext cx="9108228" cy="2103517"/>
          </a:xfrm>
          <a:prstGeom prst="rect">
            <a:avLst/>
          </a:prstGeom>
        </p:spPr>
      </p:pic>
    </p:spTree>
    <p:extLst>
      <p:ext uri="{BB962C8B-B14F-4D97-AF65-F5344CB8AC3E}">
        <p14:creationId xmlns:p14="http://schemas.microsoft.com/office/powerpoint/2010/main" xmlns="" val="421002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582952" y="1049667"/>
            <a:ext cx="2833021" cy="4887376"/>
          </a:xfrm>
          <a:prstGeom prst="rect">
            <a:avLst/>
          </a:prstGeom>
        </p:spPr>
      </p:pic>
      <p:pic>
        <p:nvPicPr>
          <p:cNvPr id="5" name="Рисунок 4"/>
          <p:cNvPicPr>
            <a:picLocks noChangeAspect="1"/>
          </p:cNvPicPr>
          <p:nvPr/>
        </p:nvPicPr>
        <p:blipFill>
          <a:blip r:embed="rId3"/>
          <a:stretch>
            <a:fillRect/>
          </a:stretch>
        </p:blipFill>
        <p:spPr>
          <a:xfrm>
            <a:off x="704963" y="1581967"/>
            <a:ext cx="7044541" cy="2489180"/>
          </a:xfrm>
          <a:prstGeom prst="rect">
            <a:avLst/>
          </a:prstGeom>
        </p:spPr>
      </p:pic>
      <p:sp>
        <p:nvSpPr>
          <p:cNvPr id="6" name="Прямоугольник 5"/>
          <p:cNvSpPr/>
          <p:nvPr/>
        </p:nvSpPr>
        <p:spPr>
          <a:xfrm>
            <a:off x="726969" y="514136"/>
            <a:ext cx="3656770" cy="535531"/>
          </a:xfrm>
          <a:prstGeom prst="rect">
            <a:avLst/>
          </a:prstGeom>
        </p:spPr>
        <p:txBody>
          <a:bodyPr wrap="none">
            <a:spAutoFit/>
          </a:bodyPr>
          <a:lstStyle/>
          <a:p>
            <a:pPr lvl="1">
              <a:lnSpc>
                <a:spcPct val="90000"/>
              </a:lnSpc>
              <a:spcBef>
                <a:spcPts val="1000"/>
              </a:spcBef>
            </a:pPr>
            <a:r>
              <a:rPr lang="en-US" sz="3200" dirty="0" smtClean="0">
                <a:solidFill>
                  <a:prstClr val="black"/>
                </a:solidFill>
                <a:latin typeface="Times New Roman" panose="02020603050405020304" pitchFamily="18" charset="0"/>
                <a:cs typeface="Times New Roman" panose="02020603050405020304" pitchFamily="18" charset="0"/>
              </a:rPr>
              <a:t>4. Mean </a:t>
            </a:r>
            <a:r>
              <a:rPr lang="en-US" sz="3200" dirty="0">
                <a:solidFill>
                  <a:prstClr val="black"/>
                </a:solidFill>
                <a:latin typeface="Times New Roman" panose="02020603050405020304" pitchFamily="18" charset="0"/>
                <a:cs typeface="Times New Roman" panose="02020603050405020304" pitchFamily="18" charset="0"/>
              </a:rPr>
              <a:t>Free Path</a:t>
            </a:r>
          </a:p>
        </p:txBody>
      </p:sp>
      <p:pic>
        <p:nvPicPr>
          <p:cNvPr id="7" name="Рисунок 6"/>
          <p:cNvPicPr>
            <a:picLocks noChangeAspect="1"/>
          </p:cNvPicPr>
          <p:nvPr/>
        </p:nvPicPr>
        <p:blipFill>
          <a:blip r:embed="rId4"/>
          <a:stretch>
            <a:fillRect/>
          </a:stretch>
        </p:blipFill>
        <p:spPr>
          <a:xfrm>
            <a:off x="2697616" y="4603448"/>
            <a:ext cx="2485567" cy="692946"/>
          </a:xfrm>
          <a:prstGeom prst="rect">
            <a:avLst/>
          </a:prstGeom>
        </p:spPr>
      </p:pic>
    </p:spTree>
    <p:extLst>
      <p:ext uri="{BB962C8B-B14F-4D97-AF65-F5344CB8AC3E}">
        <p14:creationId xmlns:p14="http://schemas.microsoft.com/office/powerpoint/2010/main" xmlns="" val="327363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42320" y="1152568"/>
            <a:ext cx="8050418" cy="4373997"/>
          </a:xfrm>
          <a:prstGeom prst="rect">
            <a:avLst/>
          </a:prstGeom>
        </p:spPr>
      </p:pic>
      <p:pic>
        <p:nvPicPr>
          <p:cNvPr id="5" name="Рисунок 4"/>
          <p:cNvPicPr>
            <a:picLocks noChangeAspect="1"/>
          </p:cNvPicPr>
          <p:nvPr/>
        </p:nvPicPr>
        <p:blipFill>
          <a:blip r:embed="rId3"/>
          <a:stretch>
            <a:fillRect/>
          </a:stretch>
        </p:blipFill>
        <p:spPr>
          <a:xfrm>
            <a:off x="8942119" y="1152568"/>
            <a:ext cx="3040084" cy="4796969"/>
          </a:xfrm>
          <a:prstGeom prst="rect">
            <a:avLst/>
          </a:prstGeom>
        </p:spPr>
      </p:pic>
    </p:spTree>
    <p:extLst>
      <p:ext uri="{BB962C8B-B14F-4D97-AF65-F5344CB8AC3E}">
        <p14:creationId xmlns:p14="http://schemas.microsoft.com/office/powerpoint/2010/main" xmlns="" val="284131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79362" y="543676"/>
            <a:ext cx="8237316" cy="535531"/>
          </a:xfrm>
          <a:prstGeom prst="rect">
            <a:avLst/>
          </a:prstGeom>
        </p:spPr>
        <p:txBody>
          <a:bodyPr wrap="square">
            <a:spAutoFit/>
          </a:bodyPr>
          <a:lstStyle/>
          <a:p>
            <a:pPr lvl="0">
              <a:lnSpc>
                <a:spcPct val="90000"/>
              </a:lnSpc>
              <a:spcBef>
                <a:spcPts val="1000"/>
              </a:spcBef>
            </a:pPr>
            <a:r>
              <a:rPr lang="en-US" sz="3200" dirty="0" smtClean="0">
                <a:solidFill>
                  <a:prstClr val="black"/>
                </a:solidFill>
                <a:latin typeface="Times New Roman" panose="02020603050405020304" pitchFamily="18" charset="0"/>
                <a:cs typeface="Times New Roman" panose="02020603050405020304" pitchFamily="18" charset="0"/>
              </a:rPr>
              <a:t>5. The </a:t>
            </a:r>
            <a:r>
              <a:rPr lang="en-US" sz="3200" dirty="0">
                <a:solidFill>
                  <a:prstClr val="black"/>
                </a:solidFill>
                <a:latin typeface="Times New Roman" panose="02020603050405020304" pitchFamily="18" charset="0"/>
                <a:cs typeface="Times New Roman" panose="02020603050405020304" pitchFamily="18" charset="0"/>
              </a:rPr>
              <a:t>Distribution of Molecular Speeds</a:t>
            </a:r>
          </a:p>
        </p:txBody>
      </p:sp>
      <p:pic>
        <p:nvPicPr>
          <p:cNvPr id="5" name="Рисунок 4"/>
          <p:cNvPicPr>
            <a:picLocks noChangeAspect="1"/>
          </p:cNvPicPr>
          <p:nvPr/>
        </p:nvPicPr>
        <p:blipFill>
          <a:blip r:embed="rId2"/>
          <a:stretch>
            <a:fillRect/>
          </a:stretch>
        </p:blipFill>
        <p:spPr>
          <a:xfrm>
            <a:off x="779362" y="1241804"/>
            <a:ext cx="9871638" cy="2738287"/>
          </a:xfrm>
          <a:prstGeom prst="rect">
            <a:avLst/>
          </a:prstGeom>
        </p:spPr>
      </p:pic>
      <p:pic>
        <p:nvPicPr>
          <p:cNvPr id="6" name="Рисунок 5"/>
          <p:cNvPicPr>
            <a:picLocks noChangeAspect="1"/>
          </p:cNvPicPr>
          <p:nvPr/>
        </p:nvPicPr>
        <p:blipFill>
          <a:blip r:embed="rId3"/>
          <a:stretch>
            <a:fillRect/>
          </a:stretch>
        </p:blipFill>
        <p:spPr>
          <a:xfrm>
            <a:off x="779362" y="4142688"/>
            <a:ext cx="5074810" cy="2292836"/>
          </a:xfrm>
          <a:prstGeom prst="rect">
            <a:avLst/>
          </a:prstGeom>
        </p:spPr>
      </p:pic>
      <p:pic>
        <p:nvPicPr>
          <p:cNvPr id="7" name="Рисунок 6"/>
          <p:cNvPicPr>
            <a:picLocks noChangeAspect="1"/>
          </p:cNvPicPr>
          <p:nvPr/>
        </p:nvPicPr>
        <p:blipFill>
          <a:blip r:embed="rId4"/>
          <a:stretch>
            <a:fillRect/>
          </a:stretch>
        </p:blipFill>
        <p:spPr>
          <a:xfrm>
            <a:off x="6296086" y="4142688"/>
            <a:ext cx="3982234" cy="2457215"/>
          </a:xfrm>
          <a:prstGeom prst="rect">
            <a:avLst/>
          </a:prstGeom>
        </p:spPr>
      </p:pic>
    </p:spTree>
    <p:extLst>
      <p:ext uri="{BB962C8B-B14F-4D97-AF65-F5344CB8AC3E}">
        <p14:creationId xmlns:p14="http://schemas.microsoft.com/office/powerpoint/2010/main" xmlns="" val="399410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57179" y="1084824"/>
            <a:ext cx="9530425" cy="3235245"/>
          </a:xfrm>
          <a:prstGeom prst="rect">
            <a:avLst/>
          </a:prstGeom>
        </p:spPr>
      </p:pic>
    </p:spTree>
    <p:extLst>
      <p:ext uri="{BB962C8B-B14F-4D97-AF65-F5344CB8AC3E}">
        <p14:creationId xmlns:p14="http://schemas.microsoft.com/office/powerpoint/2010/main" xmlns="" val="2510236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74324" y="337897"/>
            <a:ext cx="9810992" cy="6134148"/>
          </a:xfrm>
          <a:prstGeom prst="rect">
            <a:avLst/>
          </a:prstGeom>
        </p:spPr>
      </p:pic>
    </p:spTree>
    <p:extLst>
      <p:ext uri="{BB962C8B-B14F-4D97-AF65-F5344CB8AC3E}">
        <p14:creationId xmlns:p14="http://schemas.microsoft.com/office/powerpoint/2010/main" xmlns="" val="415931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574157" y="1076446"/>
            <a:ext cx="8310622" cy="3882727"/>
          </a:xfrm>
          <a:prstGeom prst="rect">
            <a:avLst/>
          </a:prstGeom>
        </p:spPr>
      </p:pic>
    </p:spTree>
    <p:extLst>
      <p:ext uri="{BB962C8B-B14F-4D97-AF65-F5344CB8AC3E}">
        <p14:creationId xmlns:p14="http://schemas.microsoft.com/office/powerpoint/2010/main" xmlns="" val="4032122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733822" y="395918"/>
            <a:ext cx="8775990" cy="5689911"/>
          </a:xfrm>
          <a:prstGeom prst="rect">
            <a:avLst/>
          </a:prstGeom>
        </p:spPr>
      </p:pic>
    </p:spTree>
    <p:extLst>
      <p:ext uri="{BB962C8B-B14F-4D97-AF65-F5344CB8AC3E}">
        <p14:creationId xmlns:p14="http://schemas.microsoft.com/office/powerpoint/2010/main" xmlns="" val="74571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233" y="144774"/>
            <a:ext cx="10242630" cy="896516"/>
          </a:xfrm>
        </p:spPr>
        <p:txBody>
          <a:bodyPr>
            <a:normAutofit/>
          </a:bodyPr>
          <a:lstStyle/>
          <a:p>
            <a:pPr marL="514350" lvl="0" indent="-514350">
              <a:spcBef>
                <a:spcPts val="1000"/>
              </a:spcBef>
            </a:pPr>
            <a:r>
              <a:rPr lang="en-US" sz="3200" dirty="0" smtClean="0">
                <a:solidFill>
                  <a:prstClr val="black"/>
                </a:solidFill>
                <a:latin typeface="Times New Roman" panose="02020603050405020304" pitchFamily="18" charset="0"/>
                <a:cs typeface="Times New Roman" panose="02020603050405020304" pitchFamily="18" charset="0"/>
              </a:rPr>
              <a:t>1. </a:t>
            </a:r>
            <a:r>
              <a:rPr lang="en-US" sz="3200" b="1" dirty="0" smtClean="0">
                <a:solidFill>
                  <a:prstClr val="black"/>
                </a:solidFill>
                <a:latin typeface="Times New Roman" panose="02020603050405020304" pitchFamily="18" charset="0"/>
                <a:cs typeface="Times New Roman" panose="02020603050405020304" pitchFamily="18" charset="0"/>
              </a:rPr>
              <a:t>Thermal </a:t>
            </a:r>
            <a:r>
              <a:rPr lang="en-US" sz="3200" b="1" dirty="0">
                <a:solidFill>
                  <a:prstClr val="black"/>
                </a:solidFill>
                <a:latin typeface="Times New Roman" panose="02020603050405020304" pitchFamily="18" charset="0"/>
                <a:cs typeface="Times New Roman" panose="02020603050405020304" pitchFamily="18" charset="0"/>
              </a:rPr>
              <a:t>Equilibrium and </a:t>
            </a:r>
            <a:r>
              <a:rPr lang="en-US" sz="3600" b="1" dirty="0">
                <a:solidFill>
                  <a:prstClr val="black"/>
                </a:solidFill>
                <a:latin typeface="Times New Roman" panose="02020603050405020304" pitchFamily="18" charset="0"/>
                <a:cs typeface="Times New Roman" panose="02020603050405020304" pitchFamily="18" charset="0"/>
              </a:rPr>
              <a:t>Temperature </a:t>
            </a:r>
            <a:endParaRPr lang="ru-RU" dirty="0"/>
          </a:p>
        </p:txBody>
      </p:sp>
      <p:sp>
        <p:nvSpPr>
          <p:cNvPr id="5" name="Прямоугольник 4"/>
          <p:cNvSpPr/>
          <p:nvPr/>
        </p:nvSpPr>
        <p:spPr>
          <a:xfrm>
            <a:off x="720436" y="3395918"/>
            <a:ext cx="10726224" cy="3416320"/>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concept of temperature is rooted in qualitative ideas of “hot” and “cold” based on our sense of touch. A body that feels hot usually has a higher temperature than a similar body that feels cold. That’s pretty vague, and the senses can be deceived. But many properties of matter that we can measure depend on temperature. The length of a metal rod, steam pressure in a boiler, the ability of a wire to conduct an electric current, and the color of a very hot glowing object—all these depend on temperature. Temperature is also related to the kinetic energies of the molecules of a material. In general this relationship is fairly complex, so it’s not a good place to start in defining temperature. </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20436" y="718262"/>
            <a:ext cx="10726224" cy="2677656"/>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measure the temperature of a body, you place the thermometer in contact with the body. If you want to know the temperature of a cup of hot coffee, you stick the thermometer in the coffee; as the two interact, the thermometer becomes hotter and the coffee cools off a little. After the thermometer settles down to a steady value, you read the temperature. The system has reached an equilibrium condition, in which the interaction between the thermometer and the coffee causes no further change in the system. We call this a state of thermal equilibrium.</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89072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361235"/>
            <a:ext cx="10515600" cy="3815728"/>
          </a:xfrm>
        </p:spPr>
        <p:txBody>
          <a:bodyPr/>
          <a:lstStyle/>
          <a:p>
            <a:pPr marL="0" lvl="0" indent="0" algn="ctr" defTabSz="457200">
              <a:lnSpc>
                <a:spcPct val="100000"/>
              </a:lnSpc>
              <a:spcBef>
                <a:spcPts val="0"/>
              </a:spcBef>
              <a:buNone/>
            </a:pPr>
            <a:r>
              <a:rPr lang="pl-PL" sz="3600" b="1" dirty="0">
                <a:solidFill>
                  <a:prstClr val="black">
                    <a:lumMod val="95000"/>
                    <a:lumOff val="5000"/>
                  </a:prstClr>
                </a:solidFill>
                <a:latin typeface="Times New Roman" pitchFamily="18" charset="0"/>
                <a:cs typeface="Times New Roman" pitchFamily="18" charset="0"/>
              </a:rPr>
              <a:t>Thank you for attention!</a:t>
            </a:r>
          </a:p>
          <a:p>
            <a:endParaRPr lang="ru-RU" dirty="0"/>
          </a:p>
        </p:txBody>
      </p:sp>
    </p:spTree>
    <p:extLst>
      <p:ext uri="{BB962C8B-B14F-4D97-AF65-F5344CB8AC3E}">
        <p14:creationId xmlns:p14="http://schemas.microsoft.com/office/powerpoint/2010/main" xmlns="" val="35496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77611" y="437666"/>
            <a:ext cx="8426551" cy="2102751"/>
          </a:xfrm>
          <a:prstGeom prst="rect">
            <a:avLst/>
          </a:prstGeom>
        </p:spPr>
      </p:pic>
      <p:pic>
        <p:nvPicPr>
          <p:cNvPr id="2" name="Рисунок 1"/>
          <p:cNvPicPr>
            <a:picLocks noChangeAspect="1"/>
          </p:cNvPicPr>
          <p:nvPr/>
        </p:nvPicPr>
        <p:blipFill>
          <a:blip r:embed="rId3"/>
          <a:stretch>
            <a:fillRect/>
          </a:stretch>
        </p:blipFill>
        <p:spPr>
          <a:xfrm>
            <a:off x="8944407" y="166687"/>
            <a:ext cx="2887374" cy="3304561"/>
          </a:xfrm>
          <a:prstGeom prst="rect">
            <a:avLst/>
          </a:prstGeom>
        </p:spPr>
      </p:pic>
      <p:pic>
        <p:nvPicPr>
          <p:cNvPr id="3" name="Рисунок 2"/>
          <p:cNvPicPr>
            <a:picLocks noChangeAspect="1"/>
          </p:cNvPicPr>
          <p:nvPr/>
        </p:nvPicPr>
        <p:blipFill>
          <a:blip r:embed="rId4"/>
          <a:stretch>
            <a:fillRect/>
          </a:stretch>
        </p:blipFill>
        <p:spPr>
          <a:xfrm>
            <a:off x="9202880" y="3471248"/>
            <a:ext cx="2739737" cy="3027608"/>
          </a:xfrm>
          <a:prstGeom prst="rect">
            <a:avLst/>
          </a:prstGeom>
        </p:spPr>
      </p:pic>
      <p:pic>
        <p:nvPicPr>
          <p:cNvPr id="8" name="Рисунок 7"/>
          <p:cNvPicPr>
            <a:picLocks noChangeAspect="1"/>
          </p:cNvPicPr>
          <p:nvPr/>
        </p:nvPicPr>
        <p:blipFill>
          <a:blip r:embed="rId5"/>
          <a:stretch>
            <a:fillRect/>
          </a:stretch>
        </p:blipFill>
        <p:spPr>
          <a:xfrm>
            <a:off x="619545" y="2930739"/>
            <a:ext cx="8195625" cy="1081018"/>
          </a:xfrm>
          <a:prstGeom prst="rect">
            <a:avLst/>
          </a:prstGeom>
        </p:spPr>
      </p:pic>
      <p:pic>
        <p:nvPicPr>
          <p:cNvPr id="9" name="Рисунок 8"/>
          <p:cNvPicPr>
            <a:picLocks noChangeAspect="1"/>
          </p:cNvPicPr>
          <p:nvPr/>
        </p:nvPicPr>
        <p:blipFill>
          <a:blip r:embed="rId6"/>
          <a:stretch>
            <a:fillRect/>
          </a:stretch>
        </p:blipFill>
        <p:spPr>
          <a:xfrm>
            <a:off x="397701" y="4750809"/>
            <a:ext cx="8978646" cy="791009"/>
          </a:xfrm>
          <a:prstGeom prst="rect">
            <a:avLst/>
          </a:prstGeom>
        </p:spPr>
      </p:pic>
    </p:spTree>
    <p:extLst>
      <p:ext uri="{BB962C8B-B14F-4D97-AF65-F5344CB8AC3E}">
        <p14:creationId xmlns:p14="http://schemas.microsoft.com/office/powerpoint/2010/main" xmlns="" val="487471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52946" y="143469"/>
            <a:ext cx="9642763" cy="7513114"/>
          </a:xfrm>
          <a:prstGeom prst="rect">
            <a:avLst/>
          </a:prstGeom>
        </p:spPr>
      </p:pic>
    </p:spTree>
    <p:extLst>
      <p:ext uri="{BB962C8B-B14F-4D97-AF65-F5344CB8AC3E}">
        <p14:creationId xmlns:p14="http://schemas.microsoft.com/office/powerpoint/2010/main" xmlns="" val="152867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282632" y="675663"/>
            <a:ext cx="7824488" cy="2429432"/>
          </a:xfrm>
          <a:prstGeom prst="rect">
            <a:avLst/>
          </a:prstGeom>
        </p:spPr>
      </p:pic>
      <p:pic>
        <p:nvPicPr>
          <p:cNvPr id="5" name="Рисунок 4"/>
          <p:cNvPicPr>
            <a:picLocks noChangeAspect="1"/>
          </p:cNvPicPr>
          <p:nvPr/>
        </p:nvPicPr>
        <p:blipFill>
          <a:blip r:embed="rId3"/>
          <a:stretch>
            <a:fillRect/>
          </a:stretch>
        </p:blipFill>
        <p:spPr>
          <a:xfrm>
            <a:off x="1111168" y="3105095"/>
            <a:ext cx="8333773" cy="3752905"/>
          </a:xfrm>
          <a:prstGeom prst="rect">
            <a:avLst/>
          </a:prstGeom>
        </p:spPr>
      </p:pic>
      <p:sp>
        <p:nvSpPr>
          <p:cNvPr id="6" name="Прямоугольник 5"/>
          <p:cNvSpPr/>
          <p:nvPr/>
        </p:nvSpPr>
        <p:spPr>
          <a:xfrm>
            <a:off x="779604" y="245851"/>
            <a:ext cx="3756734" cy="535531"/>
          </a:xfrm>
          <a:prstGeom prst="rect">
            <a:avLst/>
          </a:prstGeom>
        </p:spPr>
        <p:txBody>
          <a:bodyPr wrap="none">
            <a:spAutoFit/>
          </a:bodyPr>
          <a:lstStyle/>
          <a:p>
            <a:pPr lvl="0">
              <a:lnSpc>
                <a:spcPct val="90000"/>
              </a:lnSpc>
              <a:spcBef>
                <a:spcPts val="1000"/>
              </a:spcBef>
            </a:pPr>
            <a:r>
              <a:rPr lang="en-US" sz="3200" dirty="0" smtClean="0">
                <a:solidFill>
                  <a:prstClr val="black"/>
                </a:solidFill>
                <a:latin typeface="Times New Roman" panose="02020603050405020304" pitchFamily="18" charset="0"/>
                <a:cs typeface="Times New Roman" panose="02020603050405020304" pitchFamily="18" charset="0"/>
              </a:rPr>
              <a:t>2. The </a:t>
            </a:r>
            <a:r>
              <a:rPr lang="en-US" sz="3200" dirty="0">
                <a:solidFill>
                  <a:prstClr val="black"/>
                </a:solidFill>
                <a:latin typeface="Times New Roman" panose="02020603050405020304" pitchFamily="18" charset="0"/>
                <a:cs typeface="Times New Roman" panose="02020603050405020304" pitchFamily="18" charset="0"/>
              </a:rPr>
              <a:t>Ideal-Gas Law</a:t>
            </a:r>
          </a:p>
        </p:txBody>
      </p:sp>
    </p:spTree>
    <p:extLst>
      <p:ext uri="{BB962C8B-B14F-4D97-AF65-F5344CB8AC3E}">
        <p14:creationId xmlns:p14="http://schemas.microsoft.com/office/powerpoint/2010/main" xmlns="" val="3946405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69703" y="338197"/>
            <a:ext cx="6876990" cy="1416314"/>
          </a:xfrm>
          <a:prstGeom prst="rect">
            <a:avLst/>
          </a:prstGeom>
        </p:spPr>
      </p:pic>
      <p:pic>
        <p:nvPicPr>
          <p:cNvPr id="6" name="Рисунок 5"/>
          <p:cNvPicPr>
            <a:picLocks noChangeAspect="1"/>
          </p:cNvPicPr>
          <p:nvPr/>
        </p:nvPicPr>
        <p:blipFill>
          <a:blip r:embed="rId3"/>
          <a:stretch>
            <a:fillRect/>
          </a:stretch>
        </p:blipFill>
        <p:spPr>
          <a:xfrm>
            <a:off x="669703" y="1950576"/>
            <a:ext cx="6876990" cy="3356756"/>
          </a:xfrm>
          <a:prstGeom prst="rect">
            <a:avLst/>
          </a:prstGeom>
        </p:spPr>
      </p:pic>
      <p:pic>
        <p:nvPicPr>
          <p:cNvPr id="7" name="Рисунок 6"/>
          <p:cNvPicPr>
            <a:picLocks noChangeAspect="1"/>
          </p:cNvPicPr>
          <p:nvPr/>
        </p:nvPicPr>
        <p:blipFill>
          <a:blip r:embed="rId4"/>
          <a:stretch>
            <a:fillRect/>
          </a:stretch>
        </p:blipFill>
        <p:spPr>
          <a:xfrm>
            <a:off x="8018421" y="656953"/>
            <a:ext cx="3813392" cy="2653406"/>
          </a:xfrm>
          <a:prstGeom prst="rect">
            <a:avLst/>
          </a:prstGeom>
        </p:spPr>
      </p:pic>
      <p:pic>
        <p:nvPicPr>
          <p:cNvPr id="8" name="Рисунок 7"/>
          <p:cNvPicPr>
            <a:picLocks noChangeAspect="1"/>
          </p:cNvPicPr>
          <p:nvPr/>
        </p:nvPicPr>
        <p:blipFill>
          <a:blip r:embed="rId5"/>
          <a:stretch>
            <a:fillRect/>
          </a:stretch>
        </p:blipFill>
        <p:spPr>
          <a:xfrm>
            <a:off x="8157317" y="3543178"/>
            <a:ext cx="3336344" cy="2351703"/>
          </a:xfrm>
          <a:prstGeom prst="rect">
            <a:avLst/>
          </a:prstGeom>
        </p:spPr>
      </p:pic>
    </p:spTree>
    <p:extLst>
      <p:ext uri="{BB962C8B-B14F-4D97-AF65-F5344CB8AC3E}">
        <p14:creationId xmlns:p14="http://schemas.microsoft.com/office/powerpoint/2010/main" xmlns="" val="4193896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90467" y="993492"/>
            <a:ext cx="9686504" cy="4282347"/>
          </a:xfrm>
          <a:prstGeom prst="rect">
            <a:avLst/>
          </a:prstGeom>
        </p:spPr>
      </p:pic>
    </p:spTree>
    <p:extLst>
      <p:ext uri="{BB962C8B-B14F-4D97-AF65-F5344CB8AC3E}">
        <p14:creationId xmlns:p14="http://schemas.microsoft.com/office/powerpoint/2010/main" xmlns="" val="378183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97242" y="1202137"/>
            <a:ext cx="10276272" cy="1668383"/>
          </a:xfrm>
          <a:prstGeom prst="rect">
            <a:avLst/>
          </a:prstGeom>
        </p:spPr>
      </p:pic>
      <p:sp>
        <p:nvSpPr>
          <p:cNvPr id="5" name="Прямоугольник 4"/>
          <p:cNvSpPr/>
          <p:nvPr/>
        </p:nvSpPr>
        <p:spPr>
          <a:xfrm>
            <a:off x="1097242" y="499057"/>
            <a:ext cx="5345887" cy="535531"/>
          </a:xfrm>
          <a:prstGeom prst="rect">
            <a:avLst/>
          </a:prstGeom>
        </p:spPr>
        <p:txBody>
          <a:bodyPr wrap="none">
            <a:spAutoFit/>
          </a:bodyPr>
          <a:lstStyle/>
          <a:p>
            <a:pPr lvl="0">
              <a:lnSpc>
                <a:spcPct val="90000"/>
              </a:lnSpc>
              <a:spcBef>
                <a:spcPts val="1000"/>
              </a:spcBef>
            </a:pPr>
            <a:r>
              <a:rPr lang="en-US" sz="3200" dirty="0" smtClean="0">
                <a:solidFill>
                  <a:prstClr val="black"/>
                </a:solidFill>
                <a:latin typeface="Times New Roman" panose="02020603050405020304" pitchFamily="18" charset="0"/>
                <a:cs typeface="Times New Roman" panose="02020603050405020304" pitchFamily="18" charset="0"/>
              </a:rPr>
              <a:t>3. The </a:t>
            </a:r>
            <a:r>
              <a:rPr lang="en-US" sz="3200" dirty="0">
                <a:solidFill>
                  <a:prstClr val="black"/>
                </a:solidFill>
                <a:latin typeface="Times New Roman" panose="02020603050405020304" pitchFamily="18" charset="0"/>
                <a:cs typeface="Times New Roman" panose="02020603050405020304" pitchFamily="18" charset="0"/>
              </a:rPr>
              <a:t>Kinetic Theory of Gases</a:t>
            </a:r>
          </a:p>
        </p:txBody>
      </p:sp>
      <p:pic>
        <p:nvPicPr>
          <p:cNvPr id="8" name="Рисунок 7"/>
          <p:cNvPicPr>
            <a:picLocks noChangeAspect="1"/>
          </p:cNvPicPr>
          <p:nvPr/>
        </p:nvPicPr>
        <p:blipFill>
          <a:blip r:embed="rId3"/>
          <a:stretch>
            <a:fillRect/>
          </a:stretch>
        </p:blipFill>
        <p:spPr>
          <a:xfrm>
            <a:off x="314158" y="3038069"/>
            <a:ext cx="6908445" cy="2375533"/>
          </a:xfrm>
          <a:prstGeom prst="rect">
            <a:avLst/>
          </a:prstGeom>
        </p:spPr>
      </p:pic>
      <p:pic>
        <p:nvPicPr>
          <p:cNvPr id="9" name="Рисунок 8"/>
          <p:cNvPicPr>
            <a:picLocks noChangeAspect="1"/>
          </p:cNvPicPr>
          <p:nvPr/>
        </p:nvPicPr>
        <p:blipFill>
          <a:blip r:embed="rId4"/>
          <a:stretch>
            <a:fillRect/>
          </a:stretch>
        </p:blipFill>
        <p:spPr>
          <a:xfrm>
            <a:off x="7712536" y="3033087"/>
            <a:ext cx="3896872" cy="2380515"/>
          </a:xfrm>
          <a:prstGeom prst="rect">
            <a:avLst/>
          </a:prstGeom>
        </p:spPr>
      </p:pic>
      <p:pic>
        <p:nvPicPr>
          <p:cNvPr id="10" name="Рисунок 9"/>
          <p:cNvPicPr>
            <a:picLocks noChangeAspect="1"/>
          </p:cNvPicPr>
          <p:nvPr/>
        </p:nvPicPr>
        <p:blipFill>
          <a:blip r:embed="rId5"/>
          <a:stretch>
            <a:fillRect/>
          </a:stretch>
        </p:blipFill>
        <p:spPr>
          <a:xfrm>
            <a:off x="8268121" y="5225783"/>
            <a:ext cx="3341287" cy="1632217"/>
          </a:xfrm>
          <a:prstGeom prst="rect">
            <a:avLst/>
          </a:prstGeom>
        </p:spPr>
      </p:pic>
    </p:spTree>
    <p:extLst>
      <p:ext uri="{BB962C8B-B14F-4D97-AF65-F5344CB8AC3E}">
        <p14:creationId xmlns:p14="http://schemas.microsoft.com/office/powerpoint/2010/main" xmlns="" val="2740620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748139" y="383168"/>
            <a:ext cx="8784823" cy="6078597"/>
          </a:xfrm>
          <a:prstGeom prst="rect">
            <a:avLst/>
          </a:prstGeom>
        </p:spPr>
      </p:pic>
    </p:spTree>
    <p:extLst>
      <p:ext uri="{BB962C8B-B14F-4D97-AF65-F5344CB8AC3E}">
        <p14:creationId xmlns:p14="http://schemas.microsoft.com/office/powerpoint/2010/main" xmlns="" val="24064314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62</Words>
  <Application>Microsoft Office PowerPoint</Application>
  <PresentationFormat>Произвольный</PresentationFormat>
  <Paragraphs>17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Temperature and the Kinetic Theory of Gases</vt:lpstr>
      <vt:lpstr>1. Thermal Equilibrium and Temperature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cp:lastModifiedBy>
  <cp:revision>50</cp:revision>
  <dcterms:created xsi:type="dcterms:W3CDTF">2017-10-01T17:01:38Z</dcterms:created>
  <dcterms:modified xsi:type="dcterms:W3CDTF">2022-11-11T04:55:44Z</dcterms:modified>
</cp:coreProperties>
</file>