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57" r:id="rId4"/>
    <p:sldId id="256" r:id="rId5"/>
    <p:sldId id="258" r:id="rId6"/>
    <p:sldId id="260" r:id="rId7"/>
    <p:sldId id="259" r:id="rId8"/>
    <p:sldId id="261" r:id="rId9"/>
    <p:sldId id="262" r:id="rId10"/>
    <p:sldId id="263" r:id="rId11"/>
    <p:sldId id="265" r:id="rId12"/>
    <p:sldId id="266" r:id="rId13"/>
    <p:sldId id="267"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2C921-328F-452F-9F66-520B69D572F4}"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ru-RU"/>
        </a:p>
      </dgm:t>
    </dgm:pt>
    <dgm:pt modelId="{8D638475-3C56-4DAD-9CF1-22B7B2F03D07}">
      <dgm:prSet phldrT="[Текст]" custT="1"/>
      <dgm:spPr/>
      <dgm:t>
        <a:bodyPr/>
        <a:lstStyle/>
        <a:p>
          <a:r>
            <a:rPr lang="kk-KZ" sz="2000" b="1" dirty="0" smtClean="0">
              <a:solidFill>
                <a:srgbClr val="C00000"/>
              </a:solidFill>
              <a:latin typeface="Times New Roman" pitchFamily="18" charset="0"/>
              <a:cs typeface="Times New Roman" pitchFamily="18" charset="0"/>
            </a:rPr>
            <a:t>Өсімдіктер физиологиясы </a:t>
          </a:r>
          <a:endParaRPr lang="ru-RU" sz="2000" b="1" dirty="0">
            <a:solidFill>
              <a:srgbClr val="C00000"/>
            </a:solidFill>
            <a:latin typeface="Times New Roman" pitchFamily="18" charset="0"/>
            <a:cs typeface="Times New Roman" pitchFamily="18" charset="0"/>
          </a:endParaRPr>
        </a:p>
      </dgm:t>
    </dgm:pt>
    <dgm:pt modelId="{549F9813-5857-4598-ADEE-065F36AE3FC5}" type="parTrans" cxnId="{376BC952-6493-4156-976B-2F3C1D3503AD}">
      <dgm:prSet/>
      <dgm:spPr/>
      <dgm:t>
        <a:bodyPr/>
        <a:lstStyle/>
        <a:p>
          <a:endParaRPr lang="ru-RU" sz="2000">
            <a:latin typeface="Times New Roman" pitchFamily="18" charset="0"/>
            <a:cs typeface="Times New Roman" pitchFamily="18" charset="0"/>
          </a:endParaRPr>
        </a:p>
      </dgm:t>
    </dgm:pt>
    <dgm:pt modelId="{C78600C5-7BE5-4558-9B60-579C7D430BD9}" type="sibTrans" cxnId="{376BC952-6493-4156-976B-2F3C1D3503AD}">
      <dgm:prSet/>
      <dgm:spPr/>
      <dgm:t>
        <a:bodyPr/>
        <a:lstStyle/>
        <a:p>
          <a:endParaRPr lang="ru-RU" sz="2000">
            <a:latin typeface="Times New Roman" pitchFamily="18" charset="0"/>
            <a:cs typeface="Times New Roman" pitchFamily="18" charset="0"/>
          </a:endParaRPr>
        </a:p>
      </dgm:t>
    </dgm:pt>
    <dgm:pt modelId="{486818E5-FBCB-4EA9-848D-4AC557DA0B27}">
      <dgm:prSet phldrT="[Текст]" custT="1"/>
      <dgm:spPr/>
      <dgm:t>
        <a:bodyPr/>
        <a:lstStyle/>
        <a:p>
          <a:r>
            <a:rPr lang="kk-KZ" sz="2000" dirty="0" smtClean="0">
              <a:effectLst/>
              <a:latin typeface="Times New Roman" pitchFamily="18" charset="0"/>
              <a:ea typeface="Times New Roman"/>
              <a:cs typeface="Times New Roman" pitchFamily="18" charset="0"/>
            </a:rPr>
            <a:t>химия</a:t>
          </a:r>
          <a:endParaRPr lang="ru-RU" sz="2000" dirty="0">
            <a:latin typeface="Times New Roman" pitchFamily="18" charset="0"/>
            <a:cs typeface="Times New Roman" pitchFamily="18" charset="0"/>
          </a:endParaRPr>
        </a:p>
      </dgm:t>
    </dgm:pt>
    <dgm:pt modelId="{2641E5D9-B5E8-4610-B9CE-4DDAED24B010}" type="parTrans" cxnId="{2CDF0542-20A0-41E4-AEB0-CD0728C8FA13}">
      <dgm:prSet/>
      <dgm:spPr/>
      <dgm:t>
        <a:bodyPr/>
        <a:lstStyle/>
        <a:p>
          <a:endParaRPr lang="ru-RU" sz="2000">
            <a:latin typeface="Times New Roman" pitchFamily="18" charset="0"/>
            <a:cs typeface="Times New Roman" pitchFamily="18" charset="0"/>
          </a:endParaRPr>
        </a:p>
      </dgm:t>
    </dgm:pt>
    <dgm:pt modelId="{E26BA89C-E5B1-41D2-AEE1-0ADBF916BBE0}" type="sibTrans" cxnId="{2CDF0542-20A0-41E4-AEB0-CD0728C8FA13}">
      <dgm:prSet/>
      <dgm:spPr/>
      <dgm:t>
        <a:bodyPr/>
        <a:lstStyle/>
        <a:p>
          <a:endParaRPr lang="ru-RU" sz="2000">
            <a:latin typeface="Times New Roman" pitchFamily="18" charset="0"/>
            <a:cs typeface="Times New Roman" pitchFamily="18" charset="0"/>
          </a:endParaRPr>
        </a:p>
      </dgm:t>
    </dgm:pt>
    <dgm:pt modelId="{BBFA6F48-87B8-42B8-9367-1E1FA3E9F4A9}">
      <dgm:prSet phldrT="[Текст]" custT="1"/>
      <dgm:spPr/>
      <dgm:t>
        <a:bodyPr/>
        <a:lstStyle/>
        <a:p>
          <a:r>
            <a:rPr lang="kk-KZ" sz="2000" dirty="0" smtClean="0">
              <a:latin typeface="Times New Roman" pitchFamily="18" charset="0"/>
              <a:cs typeface="Times New Roman" pitchFamily="18" charset="0"/>
            </a:rPr>
            <a:t>физика</a:t>
          </a:r>
          <a:endParaRPr lang="ru-RU" sz="2000" dirty="0">
            <a:latin typeface="Times New Roman" pitchFamily="18" charset="0"/>
            <a:cs typeface="Times New Roman" pitchFamily="18" charset="0"/>
          </a:endParaRPr>
        </a:p>
      </dgm:t>
    </dgm:pt>
    <dgm:pt modelId="{34DA6257-0245-4655-B8A8-00415E5FFF4F}" type="parTrans" cxnId="{02A04E16-A539-4331-A197-39F286A7BF15}">
      <dgm:prSet/>
      <dgm:spPr/>
      <dgm:t>
        <a:bodyPr/>
        <a:lstStyle/>
        <a:p>
          <a:endParaRPr lang="ru-RU" sz="2000">
            <a:latin typeface="Times New Roman" pitchFamily="18" charset="0"/>
            <a:cs typeface="Times New Roman" pitchFamily="18" charset="0"/>
          </a:endParaRPr>
        </a:p>
      </dgm:t>
    </dgm:pt>
    <dgm:pt modelId="{1A784511-7135-4B12-8233-7B8BC67D2C75}" type="sibTrans" cxnId="{02A04E16-A539-4331-A197-39F286A7BF15}">
      <dgm:prSet/>
      <dgm:spPr/>
      <dgm:t>
        <a:bodyPr/>
        <a:lstStyle/>
        <a:p>
          <a:endParaRPr lang="ru-RU" sz="2000">
            <a:latin typeface="Times New Roman" pitchFamily="18" charset="0"/>
            <a:cs typeface="Times New Roman" pitchFamily="18" charset="0"/>
          </a:endParaRPr>
        </a:p>
      </dgm:t>
    </dgm:pt>
    <dgm:pt modelId="{F32FFB81-0304-4D7D-9FDE-2A2B95F54C4B}">
      <dgm:prSet phldrT="[Текст]" custT="1"/>
      <dgm:spPr/>
      <dgm:t>
        <a:bodyPr/>
        <a:lstStyle/>
        <a:p>
          <a:r>
            <a:rPr lang="kk-KZ" sz="2000" dirty="0" smtClean="0">
              <a:latin typeface="Times New Roman" pitchFamily="18" charset="0"/>
              <a:cs typeface="Times New Roman" pitchFamily="18" charset="0"/>
            </a:rPr>
            <a:t>микробиология</a:t>
          </a:r>
          <a:endParaRPr lang="ru-RU" sz="2000" dirty="0">
            <a:latin typeface="Times New Roman" pitchFamily="18" charset="0"/>
            <a:cs typeface="Times New Roman" pitchFamily="18" charset="0"/>
          </a:endParaRPr>
        </a:p>
      </dgm:t>
    </dgm:pt>
    <dgm:pt modelId="{7B8A8982-E820-4723-B0BA-9372EAF0C21B}" type="parTrans" cxnId="{4D7BE918-4D2D-456A-BEA6-A9279F730C60}">
      <dgm:prSet/>
      <dgm:spPr/>
      <dgm:t>
        <a:bodyPr/>
        <a:lstStyle/>
        <a:p>
          <a:endParaRPr lang="ru-RU" sz="2000">
            <a:latin typeface="Times New Roman" pitchFamily="18" charset="0"/>
            <a:cs typeface="Times New Roman" pitchFamily="18" charset="0"/>
          </a:endParaRPr>
        </a:p>
      </dgm:t>
    </dgm:pt>
    <dgm:pt modelId="{70AA9E81-4653-41DB-B4CC-D0D1058DEEE3}" type="sibTrans" cxnId="{4D7BE918-4D2D-456A-BEA6-A9279F730C60}">
      <dgm:prSet/>
      <dgm:spPr/>
      <dgm:t>
        <a:bodyPr/>
        <a:lstStyle/>
        <a:p>
          <a:endParaRPr lang="ru-RU" sz="2000">
            <a:latin typeface="Times New Roman" pitchFamily="18" charset="0"/>
            <a:cs typeface="Times New Roman" pitchFamily="18" charset="0"/>
          </a:endParaRPr>
        </a:p>
      </dgm:t>
    </dgm:pt>
    <dgm:pt modelId="{583871DE-EB63-4890-BDDA-6BE5CC939F25}">
      <dgm:prSet phldrT="[Текст]" custT="1"/>
      <dgm:spPr/>
      <dgm:t>
        <a:bodyPr/>
        <a:lstStyle/>
        <a:p>
          <a:r>
            <a:rPr lang="kk-KZ" sz="2000" dirty="0" smtClean="0">
              <a:latin typeface="Times New Roman" pitchFamily="18" charset="0"/>
              <a:cs typeface="Times New Roman" pitchFamily="18" charset="0"/>
            </a:rPr>
            <a:t>биофизика</a:t>
          </a:r>
          <a:endParaRPr lang="ru-RU" sz="2000" dirty="0">
            <a:latin typeface="Times New Roman" pitchFamily="18" charset="0"/>
            <a:cs typeface="Times New Roman" pitchFamily="18" charset="0"/>
          </a:endParaRPr>
        </a:p>
      </dgm:t>
    </dgm:pt>
    <dgm:pt modelId="{B6638180-BD29-4598-8235-5E1EE25E326B}" type="parTrans" cxnId="{8ED0DC9B-A677-4FF3-A69B-39D941F6CCA3}">
      <dgm:prSet/>
      <dgm:spPr/>
      <dgm:t>
        <a:bodyPr/>
        <a:lstStyle/>
        <a:p>
          <a:endParaRPr lang="ru-RU" sz="2000">
            <a:latin typeface="Times New Roman" pitchFamily="18" charset="0"/>
            <a:cs typeface="Times New Roman" pitchFamily="18" charset="0"/>
          </a:endParaRPr>
        </a:p>
      </dgm:t>
    </dgm:pt>
    <dgm:pt modelId="{DCB1D67F-4A31-4AE8-8E9E-4C1B7D35BA94}" type="sibTrans" cxnId="{8ED0DC9B-A677-4FF3-A69B-39D941F6CCA3}">
      <dgm:prSet/>
      <dgm:spPr/>
      <dgm:t>
        <a:bodyPr/>
        <a:lstStyle/>
        <a:p>
          <a:endParaRPr lang="ru-RU" sz="2000">
            <a:latin typeface="Times New Roman" pitchFamily="18" charset="0"/>
            <a:cs typeface="Times New Roman" pitchFamily="18" charset="0"/>
          </a:endParaRPr>
        </a:p>
      </dgm:t>
    </dgm:pt>
    <dgm:pt modelId="{23A5B557-AFD8-4E48-B4DC-82EB26B35792}">
      <dgm:prSet custT="1"/>
      <dgm:spPr/>
      <dgm:t>
        <a:bodyPr/>
        <a:lstStyle/>
        <a:p>
          <a:r>
            <a:rPr lang="kk-KZ" sz="2000" dirty="0" smtClean="0">
              <a:latin typeface="Times New Roman" pitchFamily="18" charset="0"/>
              <a:cs typeface="Times New Roman" pitchFamily="18" charset="0"/>
            </a:rPr>
            <a:t>Молекулалық биология</a:t>
          </a:r>
          <a:endParaRPr lang="ru-RU" sz="2000" dirty="0">
            <a:latin typeface="Times New Roman" pitchFamily="18" charset="0"/>
            <a:cs typeface="Times New Roman" pitchFamily="18" charset="0"/>
          </a:endParaRPr>
        </a:p>
      </dgm:t>
    </dgm:pt>
    <dgm:pt modelId="{C66D314F-6BAE-4E17-B2A7-9C843C08FF81}" type="parTrans" cxnId="{2FE48D37-C74B-4592-B64D-7868A41AEFCB}">
      <dgm:prSet/>
      <dgm:spPr/>
      <dgm:t>
        <a:bodyPr/>
        <a:lstStyle/>
        <a:p>
          <a:endParaRPr lang="ru-RU" sz="2000">
            <a:latin typeface="Times New Roman" pitchFamily="18" charset="0"/>
            <a:cs typeface="Times New Roman" pitchFamily="18" charset="0"/>
          </a:endParaRPr>
        </a:p>
      </dgm:t>
    </dgm:pt>
    <dgm:pt modelId="{BDF76EAF-8356-46D7-8BE9-ECBBEC42206A}" type="sibTrans" cxnId="{2FE48D37-C74B-4592-B64D-7868A41AEFCB}">
      <dgm:prSet/>
      <dgm:spPr/>
      <dgm:t>
        <a:bodyPr/>
        <a:lstStyle/>
        <a:p>
          <a:endParaRPr lang="ru-RU" sz="2000">
            <a:latin typeface="Times New Roman" pitchFamily="18" charset="0"/>
            <a:cs typeface="Times New Roman" pitchFamily="18" charset="0"/>
          </a:endParaRPr>
        </a:p>
      </dgm:t>
    </dgm:pt>
    <dgm:pt modelId="{D6ACBD43-448D-4633-BBF0-B58832E2FAE5}" type="pres">
      <dgm:prSet presAssocID="{5F42C921-328F-452F-9F66-520B69D572F4}" presName="Name0" presStyleCnt="0">
        <dgm:presLayoutVars>
          <dgm:chMax val="1"/>
          <dgm:dir/>
          <dgm:animLvl val="ctr"/>
          <dgm:resizeHandles val="exact"/>
        </dgm:presLayoutVars>
      </dgm:prSet>
      <dgm:spPr/>
      <dgm:t>
        <a:bodyPr/>
        <a:lstStyle/>
        <a:p>
          <a:endParaRPr lang="ru-RU"/>
        </a:p>
      </dgm:t>
    </dgm:pt>
    <dgm:pt modelId="{877C84D9-35B1-4828-96D2-367C92E284B3}" type="pres">
      <dgm:prSet presAssocID="{8D638475-3C56-4DAD-9CF1-22B7B2F03D07}" presName="centerShape" presStyleLbl="node0" presStyleIdx="0" presStyleCnt="1"/>
      <dgm:spPr/>
      <dgm:t>
        <a:bodyPr/>
        <a:lstStyle/>
        <a:p>
          <a:endParaRPr lang="ru-RU"/>
        </a:p>
      </dgm:t>
    </dgm:pt>
    <dgm:pt modelId="{878C3456-14A2-49DE-9563-9C0C9260019C}" type="pres">
      <dgm:prSet presAssocID="{486818E5-FBCB-4EA9-848D-4AC557DA0B27}" presName="node" presStyleLbl="node1" presStyleIdx="0" presStyleCnt="5">
        <dgm:presLayoutVars>
          <dgm:bulletEnabled val="1"/>
        </dgm:presLayoutVars>
      </dgm:prSet>
      <dgm:spPr/>
      <dgm:t>
        <a:bodyPr/>
        <a:lstStyle/>
        <a:p>
          <a:endParaRPr lang="ru-RU"/>
        </a:p>
      </dgm:t>
    </dgm:pt>
    <dgm:pt modelId="{D6592512-7A10-4655-84DD-4BD52A456C51}" type="pres">
      <dgm:prSet presAssocID="{486818E5-FBCB-4EA9-848D-4AC557DA0B27}" presName="dummy" presStyleCnt="0"/>
      <dgm:spPr/>
    </dgm:pt>
    <dgm:pt modelId="{F8A09264-387D-4D07-BA9A-016B8B21BDF1}" type="pres">
      <dgm:prSet presAssocID="{E26BA89C-E5B1-41D2-AEE1-0ADBF916BBE0}" presName="sibTrans" presStyleLbl="sibTrans2D1" presStyleIdx="0" presStyleCnt="5"/>
      <dgm:spPr/>
      <dgm:t>
        <a:bodyPr/>
        <a:lstStyle/>
        <a:p>
          <a:endParaRPr lang="ru-RU"/>
        </a:p>
      </dgm:t>
    </dgm:pt>
    <dgm:pt modelId="{C15831E1-EF9E-4CD4-8870-F750809BFE2C}" type="pres">
      <dgm:prSet presAssocID="{BBFA6F48-87B8-42B8-9367-1E1FA3E9F4A9}" presName="node" presStyleLbl="node1" presStyleIdx="1" presStyleCnt="5">
        <dgm:presLayoutVars>
          <dgm:bulletEnabled val="1"/>
        </dgm:presLayoutVars>
      </dgm:prSet>
      <dgm:spPr/>
      <dgm:t>
        <a:bodyPr/>
        <a:lstStyle/>
        <a:p>
          <a:endParaRPr lang="ru-RU"/>
        </a:p>
      </dgm:t>
    </dgm:pt>
    <dgm:pt modelId="{C816F0D1-1EB1-4C19-B367-ED008677254D}" type="pres">
      <dgm:prSet presAssocID="{BBFA6F48-87B8-42B8-9367-1E1FA3E9F4A9}" presName="dummy" presStyleCnt="0"/>
      <dgm:spPr/>
    </dgm:pt>
    <dgm:pt modelId="{B3337314-CDDA-4B58-B11D-1C1EEBFC8FB3}" type="pres">
      <dgm:prSet presAssocID="{1A784511-7135-4B12-8233-7B8BC67D2C75}" presName="sibTrans" presStyleLbl="sibTrans2D1" presStyleIdx="1" presStyleCnt="5"/>
      <dgm:spPr/>
      <dgm:t>
        <a:bodyPr/>
        <a:lstStyle/>
        <a:p>
          <a:endParaRPr lang="ru-RU"/>
        </a:p>
      </dgm:t>
    </dgm:pt>
    <dgm:pt modelId="{4FC44520-F99E-46F1-A270-4868FBDD2B78}" type="pres">
      <dgm:prSet presAssocID="{F32FFB81-0304-4D7D-9FDE-2A2B95F54C4B}" presName="node" presStyleLbl="node1" presStyleIdx="2" presStyleCnt="5">
        <dgm:presLayoutVars>
          <dgm:bulletEnabled val="1"/>
        </dgm:presLayoutVars>
      </dgm:prSet>
      <dgm:spPr/>
      <dgm:t>
        <a:bodyPr/>
        <a:lstStyle/>
        <a:p>
          <a:endParaRPr lang="ru-RU"/>
        </a:p>
      </dgm:t>
    </dgm:pt>
    <dgm:pt modelId="{A548A80A-EC4C-4E4F-8D13-86D5E7E287E2}" type="pres">
      <dgm:prSet presAssocID="{F32FFB81-0304-4D7D-9FDE-2A2B95F54C4B}" presName="dummy" presStyleCnt="0"/>
      <dgm:spPr/>
    </dgm:pt>
    <dgm:pt modelId="{C3D65308-0845-4BC6-91F7-E3F1E01689C6}" type="pres">
      <dgm:prSet presAssocID="{70AA9E81-4653-41DB-B4CC-D0D1058DEEE3}" presName="sibTrans" presStyleLbl="sibTrans2D1" presStyleIdx="2" presStyleCnt="5"/>
      <dgm:spPr/>
      <dgm:t>
        <a:bodyPr/>
        <a:lstStyle/>
        <a:p>
          <a:endParaRPr lang="ru-RU"/>
        </a:p>
      </dgm:t>
    </dgm:pt>
    <dgm:pt modelId="{19E19D1B-D06B-4136-A564-ECD3C56409CA}" type="pres">
      <dgm:prSet presAssocID="{583871DE-EB63-4890-BDDA-6BE5CC939F25}" presName="node" presStyleLbl="node1" presStyleIdx="3" presStyleCnt="5">
        <dgm:presLayoutVars>
          <dgm:bulletEnabled val="1"/>
        </dgm:presLayoutVars>
      </dgm:prSet>
      <dgm:spPr/>
      <dgm:t>
        <a:bodyPr/>
        <a:lstStyle/>
        <a:p>
          <a:endParaRPr lang="ru-RU"/>
        </a:p>
      </dgm:t>
    </dgm:pt>
    <dgm:pt modelId="{CE32EE1D-269A-4D9E-BA47-6B642C3294C9}" type="pres">
      <dgm:prSet presAssocID="{583871DE-EB63-4890-BDDA-6BE5CC939F25}" presName="dummy" presStyleCnt="0"/>
      <dgm:spPr/>
    </dgm:pt>
    <dgm:pt modelId="{D5783EB4-FF78-43D9-AA73-843BED17AB4A}" type="pres">
      <dgm:prSet presAssocID="{DCB1D67F-4A31-4AE8-8E9E-4C1B7D35BA94}" presName="sibTrans" presStyleLbl="sibTrans2D1" presStyleIdx="3" presStyleCnt="5"/>
      <dgm:spPr/>
      <dgm:t>
        <a:bodyPr/>
        <a:lstStyle/>
        <a:p>
          <a:endParaRPr lang="ru-RU"/>
        </a:p>
      </dgm:t>
    </dgm:pt>
    <dgm:pt modelId="{07DE2824-2D84-4901-8626-8734B3AFBE31}" type="pres">
      <dgm:prSet presAssocID="{23A5B557-AFD8-4E48-B4DC-82EB26B35792}" presName="node" presStyleLbl="node1" presStyleIdx="4" presStyleCnt="5">
        <dgm:presLayoutVars>
          <dgm:bulletEnabled val="1"/>
        </dgm:presLayoutVars>
      </dgm:prSet>
      <dgm:spPr/>
      <dgm:t>
        <a:bodyPr/>
        <a:lstStyle/>
        <a:p>
          <a:endParaRPr lang="ru-RU"/>
        </a:p>
      </dgm:t>
    </dgm:pt>
    <dgm:pt modelId="{D20B6A2C-B4A6-450C-BE58-42EE4B90CEAA}" type="pres">
      <dgm:prSet presAssocID="{23A5B557-AFD8-4E48-B4DC-82EB26B35792}" presName="dummy" presStyleCnt="0"/>
      <dgm:spPr/>
    </dgm:pt>
    <dgm:pt modelId="{65D854AE-D877-4691-A6AA-CFD465138905}" type="pres">
      <dgm:prSet presAssocID="{BDF76EAF-8356-46D7-8BE9-ECBBEC42206A}" presName="sibTrans" presStyleLbl="sibTrans2D1" presStyleIdx="4" presStyleCnt="5"/>
      <dgm:spPr/>
      <dgm:t>
        <a:bodyPr/>
        <a:lstStyle/>
        <a:p>
          <a:endParaRPr lang="ru-RU"/>
        </a:p>
      </dgm:t>
    </dgm:pt>
  </dgm:ptLst>
  <dgm:cxnLst>
    <dgm:cxn modelId="{8E0EFAF8-AD04-4999-89B0-D5CBE9AAB555}" type="presOf" srcId="{486818E5-FBCB-4EA9-848D-4AC557DA0B27}" destId="{878C3456-14A2-49DE-9563-9C0C9260019C}" srcOrd="0" destOrd="0" presId="urn:microsoft.com/office/officeart/2005/8/layout/radial6"/>
    <dgm:cxn modelId="{F8987313-F24A-4FC4-9303-F7B86E09C2F9}" type="presOf" srcId="{BBFA6F48-87B8-42B8-9367-1E1FA3E9F4A9}" destId="{C15831E1-EF9E-4CD4-8870-F750809BFE2C}" srcOrd="0" destOrd="0" presId="urn:microsoft.com/office/officeart/2005/8/layout/radial6"/>
    <dgm:cxn modelId="{DF657241-AF5B-42C8-B8C9-7E92D8926D79}" type="presOf" srcId="{23A5B557-AFD8-4E48-B4DC-82EB26B35792}" destId="{07DE2824-2D84-4901-8626-8734B3AFBE31}" srcOrd="0" destOrd="0" presId="urn:microsoft.com/office/officeart/2005/8/layout/radial6"/>
    <dgm:cxn modelId="{5B79A4BF-3BDC-4849-BA6B-2378569FB6E0}" type="presOf" srcId="{8D638475-3C56-4DAD-9CF1-22B7B2F03D07}" destId="{877C84D9-35B1-4828-96D2-367C92E284B3}" srcOrd="0" destOrd="0" presId="urn:microsoft.com/office/officeart/2005/8/layout/radial6"/>
    <dgm:cxn modelId="{2FE48D37-C74B-4592-B64D-7868A41AEFCB}" srcId="{8D638475-3C56-4DAD-9CF1-22B7B2F03D07}" destId="{23A5B557-AFD8-4E48-B4DC-82EB26B35792}" srcOrd="4" destOrd="0" parTransId="{C66D314F-6BAE-4E17-B2A7-9C843C08FF81}" sibTransId="{BDF76EAF-8356-46D7-8BE9-ECBBEC42206A}"/>
    <dgm:cxn modelId="{376BC952-6493-4156-976B-2F3C1D3503AD}" srcId="{5F42C921-328F-452F-9F66-520B69D572F4}" destId="{8D638475-3C56-4DAD-9CF1-22B7B2F03D07}" srcOrd="0" destOrd="0" parTransId="{549F9813-5857-4598-ADEE-065F36AE3FC5}" sibTransId="{C78600C5-7BE5-4558-9B60-579C7D430BD9}"/>
    <dgm:cxn modelId="{8ED0DC9B-A677-4FF3-A69B-39D941F6CCA3}" srcId="{8D638475-3C56-4DAD-9CF1-22B7B2F03D07}" destId="{583871DE-EB63-4890-BDDA-6BE5CC939F25}" srcOrd="3" destOrd="0" parTransId="{B6638180-BD29-4598-8235-5E1EE25E326B}" sibTransId="{DCB1D67F-4A31-4AE8-8E9E-4C1B7D35BA94}"/>
    <dgm:cxn modelId="{F774EEF1-86EC-4FE3-865C-2CA1EACC61FF}" type="presOf" srcId="{1A784511-7135-4B12-8233-7B8BC67D2C75}" destId="{B3337314-CDDA-4B58-B11D-1C1EEBFC8FB3}" srcOrd="0" destOrd="0" presId="urn:microsoft.com/office/officeart/2005/8/layout/radial6"/>
    <dgm:cxn modelId="{8BB9A49E-B87B-4861-94C4-313EE8AE8325}" type="presOf" srcId="{5F42C921-328F-452F-9F66-520B69D572F4}" destId="{D6ACBD43-448D-4633-BBF0-B58832E2FAE5}" srcOrd="0" destOrd="0" presId="urn:microsoft.com/office/officeart/2005/8/layout/radial6"/>
    <dgm:cxn modelId="{02A04E16-A539-4331-A197-39F286A7BF15}" srcId="{8D638475-3C56-4DAD-9CF1-22B7B2F03D07}" destId="{BBFA6F48-87B8-42B8-9367-1E1FA3E9F4A9}" srcOrd="1" destOrd="0" parTransId="{34DA6257-0245-4655-B8A8-00415E5FFF4F}" sibTransId="{1A784511-7135-4B12-8233-7B8BC67D2C75}"/>
    <dgm:cxn modelId="{B34C65E6-83C7-4903-9AD2-08ABD337DDB7}" type="presOf" srcId="{F32FFB81-0304-4D7D-9FDE-2A2B95F54C4B}" destId="{4FC44520-F99E-46F1-A270-4868FBDD2B78}" srcOrd="0" destOrd="0" presId="urn:microsoft.com/office/officeart/2005/8/layout/radial6"/>
    <dgm:cxn modelId="{D9E49773-08BB-4346-9CAB-F3EB67CD3A72}" type="presOf" srcId="{BDF76EAF-8356-46D7-8BE9-ECBBEC42206A}" destId="{65D854AE-D877-4691-A6AA-CFD465138905}" srcOrd="0" destOrd="0" presId="urn:microsoft.com/office/officeart/2005/8/layout/radial6"/>
    <dgm:cxn modelId="{73634F3C-A2E8-4D90-8D7B-610FDA83BC14}" type="presOf" srcId="{583871DE-EB63-4890-BDDA-6BE5CC939F25}" destId="{19E19D1B-D06B-4136-A564-ECD3C56409CA}" srcOrd="0" destOrd="0" presId="urn:microsoft.com/office/officeart/2005/8/layout/radial6"/>
    <dgm:cxn modelId="{DAB7209D-727E-4C36-BFDC-378925C61291}" type="presOf" srcId="{70AA9E81-4653-41DB-B4CC-D0D1058DEEE3}" destId="{C3D65308-0845-4BC6-91F7-E3F1E01689C6}" srcOrd="0" destOrd="0" presId="urn:microsoft.com/office/officeart/2005/8/layout/radial6"/>
    <dgm:cxn modelId="{BDC96EB7-7B13-4030-A139-E9D540908444}" type="presOf" srcId="{E26BA89C-E5B1-41D2-AEE1-0ADBF916BBE0}" destId="{F8A09264-387D-4D07-BA9A-016B8B21BDF1}" srcOrd="0" destOrd="0" presId="urn:microsoft.com/office/officeart/2005/8/layout/radial6"/>
    <dgm:cxn modelId="{3093EA7A-895A-4FEF-9578-43FC3F6D3BAF}" type="presOf" srcId="{DCB1D67F-4A31-4AE8-8E9E-4C1B7D35BA94}" destId="{D5783EB4-FF78-43D9-AA73-843BED17AB4A}" srcOrd="0" destOrd="0" presId="urn:microsoft.com/office/officeart/2005/8/layout/radial6"/>
    <dgm:cxn modelId="{4D7BE918-4D2D-456A-BEA6-A9279F730C60}" srcId="{8D638475-3C56-4DAD-9CF1-22B7B2F03D07}" destId="{F32FFB81-0304-4D7D-9FDE-2A2B95F54C4B}" srcOrd="2" destOrd="0" parTransId="{7B8A8982-E820-4723-B0BA-9372EAF0C21B}" sibTransId="{70AA9E81-4653-41DB-B4CC-D0D1058DEEE3}"/>
    <dgm:cxn modelId="{2CDF0542-20A0-41E4-AEB0-CD0728C8FA13}" srcId="{8D638475-3C56-4DAD-9CF1-22B7B2F03D07}" destId="{486818E5-FBCB-4EA9-848D-4AC557DA0B27}" srcOrd="0" destOrd="0" parTransId="{2641E5D9-B5E8-4610-B9CE-4DDAED24B010}" sibTransId="{E26BA89C-E5B1-41D2-AEE1-0ADBF916BBE0}"/>
    <dgm:cxn modelId="{8B22C382-27DC-4B43-8810-92DFFF0AE5F7}" type="presParOf" srcId="{D6ACBD43-448D-4633-BBF0-B58832E2FAE5}" destId="{877C84D9-35B1-4828-96D2-367C92E284B3}" srcOrd="0" destOrd="0" presId="urn:microsoft.com/office/officeart/2005/8/layout/radial6"/>
    <dgm:cxn modelId="{22AB43ED-E00E-4B3E-A83F-1D64E71AB47E}" type="presParOf" srcId="{D6ACBD43-448D-4633-BBF0-B58832E2FAE5}" destId="{878C3456-14A2-49DE-9563-9C0C9260019C}" srcOrd="1" destOrd="0" presId="urn:microsoft.com/office/officeart/2005/8/layout/radial6"/>
    <dgm:cxn modelId="{B603575F-5BA9-47C4-9DEF-E8E417EC86DA}" type="presParOf" srcId="{D6ACBD43-448D-4633-BBF0-B58832E2FAE5}" destId="{D6592512-7A10-4655-84DD-4BD52A456C51}" srcOrd="2" destOrd="0" presId="urn:microsoft.com/office/officeart/2005/8/layout/radial6"/>
    <dgm:cxn modelId="{5DE58970-BA89-4311-95DE-72EF18775E28}" type="presParOf" srcId="{D6ACBD43-448D-4633-BBF0-B58832E2FAE5}" destId="{F8A09264-387D-4D07-BA9A-016B8B21BDF1}" srcOrd="3" destOrd="0" presId="urn:microsoft.com/office/officeart/2005/8/layout/radial6"/>
    <dgm:cxn modelId="{7097D49E-1B37-427A-8CA6-17EFA8915515}" type="presParOf" srcId="{D6ACBD43-448D-4633-BBF0-B58832E2FAE5}" destId="{C15831E1-EF9E-4CD4-8870-F750809BFE2C}" srcOrd="4" destOrd="0" presId="urn:microsoft.com/office/officeart/2005/8/layout/radial6"/>
    <dgm:cxn modelId="{7C0681EA-99E4-4B38-A58F-CECC277CB105}" type="presParOf" srcId="{D6ACBD43-448D-4633-BBF0-B58832E2FAE5}" destId="{C816F0D1-1EB1-4C19-B367-ED008677254D}" srcOrd="5" destOrd="0" presId="urn:microsoft.com/office/officeart/2005/8/layout/radial6"/>
    <dgm:cxn modelId="{7459A449-721F-459E-AE39-B9DDA7DEA75A}" type="presParOf" srcId="{D6ACBD43-448D-4633-BBF0-B58832E2FAE5}" destId="{B3337314-CDDA-4B58-B11D-1C1EEBFC8FB3}" srcOrd="6" destOrd="0" presId="urn:microsoft.com/office/officeart/2005/8/layout/radial6"/>
    <dgm:cxn modelId="{EA4B0581-6741-463E-BD51-7222145D4EEC}" type="presParOf" srcId="{D6ACBD43-448D-4633-BBF0-B58832E2FAE5}" destId="{4FC44520-F99E-46F1-A270-4868FBDD2B78}" srcOrd="7" destOrd="0" presId="urn:microsoft.com/office/officeart/2005/8/layout/radial6"/>
    <dgm:cxn modelId="{28E2F09C-8F77-4282-A87F-1DEA9B8750C1}" type="presParOf" srcId="{D6ACBD43-448D-4633-BBF0-B58832E2FAE5}" destId="{A548A80A-EC4C-4E4F-8D13-86D5E7E287E2}" srcOrd="8" destOrd="0" presId="urn:microsoft.com/office/officeart/2005/8/layout/radial6"/>
    <dgm:cxn modelId="{F2354F8E-EB99-4BE7-9F41-15A73A298F4D}" type="presParOf" srcId="{D6ACBD43-448D-4633-BBF0-B58832E2FAE5}" destId="{C3D65308-0845-4BC6-91F7-E3F1E01689C6}" srcOrd="9" destOrd="0" presId="urn:microsoft.com/office/officeart/2005/8/layout/radial6"/>
    <dgm:cxn modelId="{0838A327-E32E-4B86-B754-E5AE21FC0BD6}" type="presParOf" srcId="{D6ACBD43-448D-4633-BBF0-B58832E2FAE5}" destId="{19E19D1B-D06B-4136-A564-ECD3C56409CA}" srcOrd="10" destOrd="0" presId="urn:microsoft.com/office/officeart/2005/8/layout/radial6"/>
    <dgm:cxn modelId="{EF401BE8-6FF0-4964-BBB6-E9812BA58E70}" type="presParOf" srcId="{D6ACBD43-448D-4633-BBF0-B58832E2FAE5}" destId="{CE32EE1D-269A-4D9E-BA47-6B642C3294C9}" srcOrd="11" destOrd="0" presId="urn:microsoft.com/office/officeart/2005/8/layout/radial6"/>
    <dgm:cxn modelId="{03374BD7-2B59-40FB-B677-6975D8AF59AF}" type="presParOf" srcId="{D6ACBD43-448D-4633-BBF0-B58832E2FAE5}" destId="{D5783EB4-FF78-43D9-AA73-843BED17AB4A}" srcOrd="12" destOrd="0" presId="urn:microsoft.com/office/officeart/2005/8/layout/radial6"/>
    <dgm:cxn modelId="{BAAF0EF6-C21A-4E09-AC8A-6D7B5C4E2BE2}" type="presParOf" srcId="{D6ACBD43-448D-4633-BBF0-B58832E2FAE5}" destId="{07DE2824-2D84-4901-8626-8734B3AFBE31}" srcOrd="13" destOrd="0" presId="urn:microsoft.com/office/officeart/2005/8/layout/radial6"/>
    <dgm:cxn modelId="{0453BC18-39E2-441A-BDD2-08E8DC6C211B}" type="presParOf" srcId="{D6ACBD43-448D-4633-BBF0-B58832E2FAE5}" destId="{D20B6A2C-B4A6-450C-BE58-42EE4B90CEAA}" srcOrd="14" destOrd="0" presId="urn:microsoft.com/office/officeart/2005/8/layout/radial6"/>
    <dgm:cxn modelId="{42AAB42A-AB0F-42DF-8BC2-6BF792944E7D}" type="presParOf" srcId="{D6ACBD43-448D-4633-BBF0-B58832E2FAE5}" destId="{65D854AE-D877-4691-A6AA-CFD46513890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854AE-D877-4691-A6AA-CFD465138905}">
      <dsp:nvSpPr>
        <dsp:cNvPr id="0" name=""/>
        <dsp:cNvSpPr/>
      </dsp:nvSpPr>
      <dsp:spPr>
        <a:xfrm>
          <a:off x="2112461" y="711293"/>
          <a:ext cx="4739564" cy="4739564"/>
        </a:xfrm>
        <a:prstGeom prst="blockArc">
          <a:avLst>
            <a:gd name="adj1" fmla="val 11880000"/>
            <a:gd name="adj2" fmla="val 16200000"/>
            <a:gd name="adj3" fmla="val 464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783EB4-FF78-43D9-AA73-843BED17AB4A}">
      <dsp:nvSpPr>
        <dsp:cNvPr id="0" name=""/>
        <dsp:cNvSpPr/>
      </dsp:nvSpPr>
      <dsp:spPr>
        <a:xfrm>
          <a:off x="2112461" y="711293"/>
          <a:ext cx="4739564" cy="4739564"/>
        </a:xfrm>
        <a:prstGeom prst="blockArc">
          <a:avLst>
            <a:gd name="adj1" fmla="val 7560000"/>
            <a:gd name="adj2" fmla="val 11880000"/>
            <a:gd name="adj3" fmla="val 464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65308-0845-4BC6-91F7-E3F1E01689C6}">
      <dsp:nvSpPr>
        <dsp:cNvPr id="0" name=""/>
        <dsp:cNvSpPr/>
      </dsp:nvSpPr>
      <dsp:spPr>
        <a:xfrm>
          <a:off x="2112461" y="711293"/>
          <a:ext cx="4739564" cy="4739564"/>
        </a:xfrm>
        <a:prstGeom prst="blockArc">
          <a:avLst>
            <a:gd name="adj1" fmla="val 3240000"/>
            <a:gd name="adj2" fmla="val 7560000"/>
            <a:gd name="adj3" fmla="val 464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337314-CDDA-4B58-B11D-1C1EEBFC8FB3}">
      <dsp:nvSpPr>
        <dsp:cNvPr id="0" name=""/>
        <dsp:cNvSpPr/>
      </dsp:nvSpPr>
      <dsp:spPr>
        <a:xfrm>
          <a:off x="2112461" y="711293"/>
          <a:ext cx="4739564" cy="4739564"/>
        </a:xfrm>
        <a:prstGeom prst="blockArc">
          <a:avLst>
            <a:gd name="adj1" fmla="val 20520000"/>
            <a:gd name="adj2" fmla="val 3240000"/>
            <a:gd name="adj3" fmla="val 464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A09264-387D-4D07-BA9A-016B8B21BDF1}">
      <dsp:nvSpPr>
        <dsp:cNvPr id="0" name=""/>
        <dsp:cNvSpPr/>
      </dsp:nvSpPr>
      <dsp:spPr>
        <a:xfrm>
          <a:off x="2112461" y="711293"/>
          <a:ext cx="4739564" cy="4739564"/>
        </a:xfrm>
        <a:prstGeom prst="blockArc">
          <a:avLst>
            <a:gd name="adj1" fmla="val 16200000"/>
            <a:gd name="adj2" fmla="val 20520000"/>
            <a:gd name="adj3" fmla="val 464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7C84D9-35B1-4828-96D2-367C92E284B3}">
      <dsp:nvSpPr>
        <dsp:cNvPr id="0" name=""/>
        <dsp:cNvSpPr/>
      </dsp:nvSpPr>
      <dsp:spPr>
        <a:xfrm>
          <a:off x="3391229" y="1990060"/>
          <a:ext cx="2182029" cy="218202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k-KZ" sz="2000" b="1" kern="1200" dirty="0" smtClean="0">
              <a:solidFill>
                <a:srgbClr val="C00000"/>
              </a:solidFill>
              <a:latin typeface="Times New Roman" pitchFamily="18" charset="0"/>
              <a:cs typeface="Times New Roman" pitchFamily="18" charset="0"/>
            </a:rPr>
            <a:t>Өсімдіктер физиологиясы </a:t>
          </a:r>
          <a:endParaRPr lang="ru-RU" sz="2000" b="1" kern="1200" dirty="0">
            <a:solidFill>
              <a:srgbClr val="C00000"/>
            </a:solidFill>
            <a:latin typeface="Times New Roman" pitchFamily="18" charset="0"/>
            <a:cs typeface="Times New Roman" pitchFamily="18" charset="0"/>
          </a:endParaRPr>
        </a:p>
      </dsp:txBody>
      <dsp:txXfrm>
        <a:off x="3710780" y="2309611"/>
        <a:ext cx="1542927" cy="1542927"/>
      </dsp:txXfrm>
    </dsp:sp>
    <dsp:sp modelId="{878C3456-14A2-49DE-9563-9C0C9260019C}">
      <dsp:nvSpPr>
        <dsp:cNvPr id="0" name=""/>
        <dsp:cNvSpPr/>
      </dsp:nvSpPr>
      <dsp:spPr>
        <a:xfrm>
          <a:off x="3718533" y="2569"/>
          <a:ext cx="1527420" cy="152742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k-KZ" sz="2000" kern="1200" dirty="0" smtClean="0">
              <a:effectLst/>
              <a:latin typeface="Times New Roman" pitchFamily="18" charset="0"/>
              <a:ea typeface="Times New Roman"/>
              <a:cs typeface="Times New Roman" pitchFamily="18" charset="0"/>
            </a:rPr>
            <a:t>химия</a:t>
          </a:r>
          <a:endParaRPr lang="ru-RU" sz="2000" kern="1200" dirty="0">
            <a:latin typeface="Times New Roman" pitchFamily="18" charset="0"/>
            <a:cs typeface="Times New Roman" pitchFamily="18" charset="0"/>
          </a:endParaRPr>
        </a:p>
      </dsp:txBody>
      <dsp:txXfrm>
        <a:off x="3942218" y="226254"/>
        <a:ext cx="1080050" cy="1080050"/>
      </dsp:txXfrm>
    </dsp:sp>
    <dsp:sp modelId="{C15831E1-EF9E-4CD4-8870-F750809BFE2C}">
      <dsp:nvSpPr>
        <dsp:cNvPr id="0" name=""/>
        <dsp:cNvSpPr/>
      </dsp:nvSpPr>
      <dsp:spPr>
        <a:xfrm>
          <a:off x="5920034" y="1602053"/>
          <a:ext cx="1527420" cy="152742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физика</a:t>
          </a:r>
          <a:endParaRPr lang="ru-RU" sz="2000" kern="1200" dirty="0">
            <a:latin typeface="Times New Roman" pitchFamily="18" charset="0"/>
            <a:cs typeface="Times New Roman" pitchFamily="18" charset="0"/>
          </a:endParaRPr>
        </a:p>
      </dsp:txBody>
      <dsp:txXfrm>
        <a:off x="6143719" y="1825738"/>
        <a:ext cx="1080050" cy="1080050"/>
      </dsp:txXfrm>
    </dsp:sp>
    <dsp:sp modelId="{4FC44520-F99E-46F1-A270-4868FBDD2B78}">
      <dsp:nvSpPr>
        <dsp:cNvPr id="0" name=""/>
        <dsp:cNvSpPr/>
      </dsp:nvSpPr>
      <dsp:spPr>
        <a:xfrm>
          <a:off x="5079135" y="4190073"/>
          <a:ext cx="1527420" cy="152742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микробиология</a:t>
          </a:r>
          <a:endParaRPr lang="ru-RU" sz="2000" kern="1200" dirty="0">
            <a:latin typeface="Times New Roman" pitchFamily="18" charset="0"/>
            <a:cs typeface="Times New Roman" pitchFamily="18" charset="0"/>
          </a:endParaRPr>
        </a:p>
      </dsp:txBody>
      <dsp:txXfrm>
        <a:off x="5302820" y="4413758"/>
        <a:ext cx="1080050" cy="1080050"/>
      </dsp:txXfrm>
    </dsp:sp>
    <dsp:sp modelId="{19E19D1B-D06B-4136-A564-ECD3C56409CA}">
      <dsp:nvSpPr>
        <dsp:cNvPr id="0" name=""/>
        <dsp:cNvSpPr/>
      </dsp:nvSpPr>
      <dsp:spPr>
        <a:xfrm>
          <a:off x="2357931" y="4190073"/>
          <a:ext cx="1527420" cy="152742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биофизика</a:t>
          </a:r>
          <a:endParaRPr lang="ru-RU" sz="2000" kern="1200" dirty="0">
            <a:latin typeface="Times New Roman" pitchFamily="18" charset="0"/>
            <a:cs typeface="Times New Roman" pitchFamily="18" charset="0"/>
          </a:endParaRPr>
        </a:p>
      </dsp:txBody>
      <dsp:txXfrm>
        <a:off x="2581616" y="4413758"/>
        <a:ext cx="1080050" cy="1080050"/>
      </dsp:txXfrm>
    </dsp:sp>
    <dsp:sp modelId="{07DE2824-2D84-4901-8626-8734B3AFBE31}">
      <dsp:nvSpPr>
        <dsp:cNvPr id="0" name=""/>
        <dsp:cNvSpPr/>
      </dsp:nvSpPr>
      <dsp:spPr>
        <a:xfrm>
          <a:off x="1517032" y="1602053"/>
          <a:ext cx="1527420" cy="152742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Молекулалық биология</a:t>
          </a:r>
          <a:endParaRPr lang="ru-RU" sz="2000" kern="1200" dirty="0">
            <a:latin typeface="Times New Roman" pitchFamily="18" charset="0"/>
            <a:cs typeface="Times New Roman" pitchFamily="18" charset="0"/>
          </a:endParaRPr>
        </a:p>
      </dsp:txBody>
      <dsp:txXfrm>
        <a:off x="1740717" y="1825738"/>
        <a:ext cx="1080050" cy="108005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07.11.2022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07.11.2022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07.11.2022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00" y="136468"/>
            <a:ext cx="1849666" cy="1878070"/>
          </a:xfrm>
          <a:prstGeom prst="rect">
            <a:avLst/>
          </a:prstGeom>
        </p:spPr>
      </p:pic>
      <p:sp>
        <p:nvSpPr>
          <p:cNvPr id="6" name="TextBox 5"/>
          <p:cNvSpPr txBox="1"/>
          <p:nvPr/>
        </p:nvSpPr>
        <p:spPr>
          <a:xfrm>
            <a:off x="1005840" y="136473"/>
            <a:ext cx="6195060" cy="1200329"/>
          </a:xfrm>
          <a:prstGeom prst="rect">
            <a:avLst/>
          </a:prstGeom>
          <a:noFill/>
        </p:spPr>
        <p:txBody>
          <a:bodyPr wrap="square" rtlCol="0">
            <a:spAutoFit/>
          </a:bodyPr>
          <a:lstStyle/>
          <a:p>
            <a:pPr algn="ctr"/>
            <a:r>
              <a:rPr lang="kk-KZ" sz="2400" b="1" dirty="0" smtClean="0">
                <a:solidFill>
                  <a:prstClr val="black"/>
                </a:solidFill>
                <a:latin typeface="Times New Roman" panose="02020603050405020304" pitchFamily="18" charset="0"/>
                <a:cs typeface="Times New Roman" panose="02020603050405020304" pitchFamily="18" charset="0"/>
              </a:rPr>
              <a:t>М.Өтемісов атындағы Батыс Қазақстан университеті</a:t>
            </a:r>
          </a:p>
          <a:p>
            <a:pPr algn="ctr"/>
            <a:r>
              <a:rPr lang="kk-KZ" sz="2400" dirty="0" smtClean="0">
                <a:solidFill>
                  <a:prstClr val="black"/>
                </a:solidFill>
                <a:latin typeface="Times New Roman" panose="02020603050405020304" pitchFamily="18" charset="0"/>
                <a:cs typeface="Times New Roman" panose="02020603050405020304" pitchFamily="18" charset="0"/>
              </a:rPr>
              <a:t>Жаратылыстану-география факультеті</a:t>
            </a:r>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404954" y="1997365"/>
            <a:ext cx="2160240" cy="1015663"/>
          </a:xfrm>
          <a:prstGeom prst="rect">
            <a:avLst/>
          </a:prstGeom>
          <a:noFill/>
        </p:spPr>
        <p:txBody>
          <a:bodyPr wrap="square" rtlCol="0">
            <a:spAutoFit/>
          </a:bodyPr>
          <a:lstStyle/>
          <a:p>
            <a:r>
              <a:rPr lang="kk-KZ" sz="2000" dirty="0" smtClean="0">
                <a:solidFill>
                  <a:prstClr val="black"/>
                </a:solidFill>
                <a:latin typeface="Times New Roman" panose="02020603050405020304" pitchFamily="18" charset="0"/>
                <a:cs typeface="Times New Roman" panose="02020603050405020304" pitchFamily="18" charset="0"/>
              </a:rPr>
              <a:t>Биология және экология кафедрасы</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70819" y="4298059"/>
            <a:ext cx="4189613" cy="646331"/>
          </a:xfrm>
          <a:prstGeom prst="rect">
            <a:avLst/>
          </a:prstGeom>
          <a:noFill/>
        </p:spPr>
        <p:txBody>
          <a:bodyPr wrap="square" rtlCol="0">
            <a:spAutoFit/>
          </a:bodyPr>
          <a:lstStyle/>
          <a:p>
            <a:r>
              <a:rPr lang="kk-KZ" b="1" dirty="0" smtClean="0">
                <a:solidFill>
                  <a:prstClr val="black"/>
                </a:solidFill>
                <a:latin typeface="Times New Roman" panose="02020603050405020304" pitchFamily="18" charset="0"/>
                <a:cs typeface="Times New Roman" panose="02020603050405020304" pitchFamily="18" charset="0"/>
              </a:rPr>
              <a:t>Оқытушы: </a:t>
            </a:r>
            <a:r>
              <a:rPr lang="kk-KZ" dirty="0" smtClean="0">
                <a:solidFill>
                  <a:prstClr val="black"/>
                </a:solidFill>
                <a:latin typeface="Times New Roman" panose="02020603050405020304" pitchFamily="18" charset="0"/>
                <a:cs typeface="Times New Roman" panose="02020603050405020304" pitchFamily="18" charset="0"/>
              </a:rPr>
              <a:t>философия</a:t>
            </a:r>
            <a:r>
              <a:rPr lang="ru-RU" dirty="0" smtClean="0">
                <a:solidFill>
                  <a:prstClr val="black"/>
                </a:solidFill>
                <a:latin typeface="Times New Roman" panose="02020603050405020304" pitchFamily="18" charset="0"/>
                <a:cs typeface="Times New Roman" panose="02020603050405020304" pitchFamily="18" charset="0"/>
              </a:rPr>
              <a:t> д</a:t>
            </a:r>
            <a:r>
              <a:rPr lang="kk-KZ" dirty="0" smtClean="0">
                <a:solidFill>
                  <a:prstClr val="black"/>
                </a:solidFill>
                <a:latin typeface="Times New Roman" panose="02020603050405020304" pitchFamily="18" charset="0"/>
                <a:cs typeface="Times New Roman" panose="02020603050405020304" pitchFamily="18" charset="0"/>
              </a:rPr>
              <a:t>окторы </a:t>
            </a:r>
            <a:r>
              <a:rPr lang="en-US" dirty="0" smtClean="0">
                <a:solidFill>
                  <a:prstClr val="black"/>
                </a:solidFill>
                <a:latin typeface="Times New Roman" panose="02020603050405020304" pitchFamily="18" charset="0"/>
                <a:cs typeface="Times New Roman" panose="02020603050405020304" pitchFamily="18" charset="0"/>
              </a:rPr>
              <a:t>PhD</a:t>
            </a:r>
            <a:endParaRPr lang="kk-KZ" dirty="0" smtClean="0">
              <a:solidFill>
                <a:prstClr val="black"/>
              </a:solidFill>
              <a:latin typeface="Times New Roman" panose="02020603050405020304" pitchFamily="18" charset="0"/>
              <a:cs typeface="Times New Roman" panose="02020603050405020304" pitchFamily="18" charset="0"/>
            </a:endParaRPr>
          </a:p>
          <a:p>
            <a:r>
              <a:rPr lang="kk-KZ" dirty="0">
                <a:solidFill>
                  <a:prstClr val="black"/>
                </a:solidFill>
                <a:latin typeface="Times New Roman" panose="02020603050405020304" pitchFamily="18" charset="0"/>
                <a:cs typeface="Times New Roman" panose="02020603050405020304" pitchFamily="18" charset="0"/>
              </a:rPr>
              <a:t> </a:t>
            </a:r>
            <a:r>
              <a:rPr lang="kk-KZ" dirty="0" smtClean="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a:t>
            </a:r>
            <a:r>
              <a:rPr lang="kk-KZ" dirty="0" smtClean="0">
                <a:solidFill>
                  <a:prstClr val="black"/>
                </a:solidFill>
                <a:latin typeface="Times New Roman" panose="02020603050405020304" pitchFamily="18" charset="0"/>
                <a:cs typeface="Times New Roman" panose="02020603050405020304" pitchFamily="18" charset="0"/>
              </a:rPr>
              <a:t>Кожагалиева Р.Ж</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79720" y="6185140"/>
            <a:ext cx="1782198" cy="369332"/>
          </a:xfrm>
          <a:prstGeom prst="rect">
            <a:avLst/>
          </a:prstGeom>
          <a:noFill/>
        </p:spPr>
        <p:txBody>
          <a:bodyPr wrap="square" rtlCol="0">
            <a:spAutoFit/>
          </a:bodyPr>
          <a:lstStyle/>
          <a:p>
            <a:r>
              <a:rPr lang="kk-KZ" dirty="0" smtClean="0">
                <a:solidFill>
                  <a:prstClr val="black"/>
                </a:solidFill>
                <a:latin typeface="Times New Roman" panose="02020603050405020304" pitchFamily="18" charset="0"/>
                <a:cs typeface="Times New Roman" panose="02020603050405020304" pitchFamily="18" charset="0"/>
              </a:rPr>
              <a:t>Орал, 2022</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195737" y="3196828"/>
            <a:ext cx="3726414" cy="369332"/>
          </a:xfrm>
          <a:prstGeom prst="rect">
            <a:avLst/>
          </a:prstGeom>
          <a:noFill/>
        </p:spPr>
        <p:txBody>
          <a:bodyPr wrap="square" rtlCol="0">
            <a:spAutoFit/>
          </a:bodyPr>
          <a:lstStyle/>
          <a:p>
            <a:r>
              <a:rPr lang="ru-RU" b="1" dirty="0" err="1" smtClean="0">
                <a:latin typeface="Times New Roman" pitchFamily="18" charset="0"/>
                <a:cs typeface="Times New Roman" pitchFamily="18" charset="0"/>
              </a:rPr>
              <a:t>Өсімдіктер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физиологиясы</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36385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5904656" cy="5632311"/>
          </a:xfrm>
          <a:prstGeom prst="rect">
            <a:avLst/>
          </a:prstGeom>
        </p:spPr>
        <p:txBody>
          <a:bodyPr wrap="square">
            <a:spAutoFit/>
          </a:bodyPr>
          <a:lstStyle/>
          <a:p>
            <a:pPr marL="342900" indent="-342900" algn="just">
              <a:buFont typeface="Wingdings" pitchFamily="2" charset="2"/>
              <a:buChar char="v"/>
            </a:pPr>
            <a:r>
              <a:rPr lang="kk-KZ" sz="2000" dirty="0">
                <a:latin typeface="Times New Roman"/>
                <a:ea typeface="Times New Roman"/>
              </a:rPr>
              <a:t>Негізгісі - өсімдіктер фототрофты (автотрофты) организмдер. Яғни, олар күн сәулесін сіңіріп, органикалық емес (СОг, Н20) заттардан, фотосинтез процесі арқылы органикалық заттар түзеді (синтездейді). Өсімдіктер әртүрлі эволюциялық деңгейде, яғни теменгі және жоғары сатыдағылар болып белінеді. </a:t>
            </a:r>
            <a:endParaRPr lang="kk-KZ" sz="2000" dirty="0" smtClean="0">
              <a:latin typeface="Times New Roman"/>
              <a:ea typeface="Times New Roman"/>
            </a:endParaRPr>
          </a:p>
          <a:p>
            <a:pPr marL="342900" indent="-342900" algn="just">
              <a:buFont typeface="Wingdings" pitchFamily="2" charset="2"/>
              <a:buChar char="v"/>
            </a:pPr>
            <a:r>
              <a:rPr lang="kk-KZ" sz="2000" dirty="0" smtClean="0">
                <a:latin typeface="Times New Roman"/>
                <a:ea typeface="Times New Roman"/>
              </a:rPr>
              <a:t>Теменгі </a:t>
            </a:r>
            <a:r>
              <a:rPr lang="kk-KZ" sz="2000" dirty="0">
                <a:latin typeface="Times New Roman"/>
                <a:ea typeface="Times New Roman"/>
              </a:rPr>
              <a:t>сатыдагы есімдіктер (бактериялар, балдырлар, саңырауқұлақтар) негізінен бір клеткалы агзалар. </a:t>
            </a:r>
            <a:endParaRPr lang="kk-KZ" sz="2000" dirty="0" smtClean="0">
              <a:latin typeface="Times New Roman"/>
              <a:ea typeface="Times New Roman"/>
            </a:endParaRPr>
          </a:p>
          <a:p>
            <a:pPr marL="342900" indent="-342900" algn="just">
              <a:buFont typeface="Wingdings" pitchFamily="2" charset="2"/>
              <a:buChar char="v"/>
            </a:pPr>
            <a:r>
              <a:rPr lang="kk-KZ" sz="2000" dirty="0" smtClean="0">
                <a:latin typeface="Times New Roman"/>
                <a:ea typeface="Times New Roman"/>
              </a:rPr>
              <a:t>Жоғары </a:t>
            </a:r>
            <a:r>
              <a:rPr lang="kk-KZ" sz="2000" dirty="0">
                <a:latin typeface="Times New Roman"/>
                <a:ea typeface="Times New Roman"/>
              </a:rPr>
              <a:t>сатыдағы өсімдіктер көп клеткалы, көптеген ұлпалардан, мүшелерден тұратын күрделі организм. Яғни, өсімдіктің негізгі мүшелері - тамыр, сабақ, жапырақ, діңгек, кебею мүшелері — гүл шоғыры, жемістер мен дәндер (тұқым) маманданған ұлгталардан құралған жэне де тұтас организм қүрамында белгілі қызмет атқарады. </a:t>
            </a:r>
            <a:endParaRPr lang="ru-RU" sz="20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340768"/>
            <a:ext cx="25622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784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382" y="271388"/>
            <a:ext cx="8542089" cy="2862322"/>
          </a:xfrm>
          <a:prstGeom prst="rect">
            <a:avLst/>
          </a:prstGeom>
        </p:spPr>
        <p:txBody>
          <a:bodyPr wrap="square">
            <a:spAutoFit/>
          </a:bodyPr>
          <a:lstStyle/>
          <a:p>
            <a:pPr marL="342900" indent="-342900" algn="just">
              <a:buFont typeface="Wingdings" pitchFamily="2" charset="2"/>
              <a:buChar char="§"/>
            </a:pPr>
            <a:r>
              <a:rPr lang="kk-KZ" sz="2000" dirty="0">
                <a:latin typeface="Times New Roman" pitchFamily="18" charset="0"/>
                <a:ea typeface="Times New Roman"/>
                <a:cs typeface="Times New Roman" pitchFamily="18" charset="0"/>
              </a:rPr>
              <a:t>Өсімдік организмінің құрылымдық және функциональдық (қызметтік) бірлігі — бұл клетка (жасуша). Клеткада зат алмасу процесі (метаболизм) жүреді, тыныс алады, өседі, кебейеді. Сондықтан өсімдіктер физиологиясы ғылымындағы зерттеу жұмыстары клеткадагы тіршілік әрекеттерін (метаболизмді) зерттеуден бастайды. </a:t>
            </a:r>
            <a:endParaRPr lang="kk-KZ" sz="2000" dirty="0" smtClean="0">
              <a:latin typeface="Times New Roman" pitchFamily="18" charset="0"/>
              <a:ea typeface="Times New Roman"/>
              <a:cs typeface="Times New Roman" pitchFamily="18" charset="0"/>
            </a:endParaRPr>
          </a:p>
          <a:p>
            <a:pPr marL="342900" indent="-342900" algn="just">
              <a:buFont typeface="Wingdings" pitchFamily="2" charset="2"/>
              <a:buChar char="§"/>
            </a:pPr>
            <a:r>
              <a:rPr lang="kk-KZ" sz="2000" dirty="0" smtClean="0">
                <a:latin typeface="Times New Roman" pitchFamily="18" charset="0"/>
                <a:ea typeface="Times New Roman"/>
                <a:cs typeface="Times New Roman" pitchFamily="18" charset="0"/>
              </a:rPr>
              <a:t>Сонымен </a:t>
            </a:r>
            <a:r>
              <a:rPr lang="kk-KZ" sz="2000" dirty="0">
                <a:latin typeface="Times New Roman" pitchFamily="18" charset="0"/>
                <a:ea typeface="Times New Roman"/>
                <a:cs typeface="Times New Roman" pitchFamily="18" charset="0"/>
              </a:rPr>
              <a:t>бірге, жеке мүшелердегі және тұтас өсімдік организміндегі су алмасу режимі, минералдық қоректену, фотосинтез , тыныс алу, сыртқы ортаның қолайсыз жағдайларына төзімділігінің, есу мен дамуыныц физиологиялық негіздерін (ерекшеліктерін) зерттейді. </a:t>
            </a:r>
            <a:endParaRPr lang="ru-RU" sz="20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133710"/>
            <a:ext cx="52768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393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620688"/>
            <a:ext cx="5688632" cy="5632311"/>
          </a:xfrm>
          <a:prstGeom prst="rect">
            <a:avLst/>
          </a:prstGeom>
        </p:spPr>
        <p:txBody>
          <a:bodyPr wrap="square">
            <a:spAutoFit/>
          </a:bodyPr>
          <a:lstStyle/>
          <a:p>
            <a:pPr algn="just">
              <a:spcAft>
                <a:spcPts val="0"/>
              </a:spcAft>
            </a:pPr>
            <a:r>
              <a:rPr lang="kk-KZ" sz="2400" dirty="0">
                <a:latin typeface="Times New Roman"/>
                <a:ea typeface="Times New Roman"/>
              </a:rPr>
              <a:t>Өсімдіктер физиологиясының негізгі тағы бір мақсаты – табиғаттың дүлей күшін жеңу жолдарын қарастырып, өсімдіктерден мол өнім алу. К.А. Тимирязевтің өсімдіктер физиологиясының алдындағы мақсаты – тек өсімдік организмінің тіршілік құбылыстарын зерттеу және оны түсіндіру ғана емес, сонымен бірге зерттеу мен түсіндіру негізінде оларды мүмкіндігінше адмның еркіне көндіру, түрдлерді адам өз қалауына қарай өзгерте алатындай етіп бағындыру деген тұжырымын жадымызда сақтай білуге тиістіміз. </a:t>
            </a:r>
            <a:endParaRPr lang="ru-RU" sz="2400" dirty="0">
              <a:effectLst/>
              <a:latin typeface="Times New Roman"/>
              <a:ea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836712"/>
            <a:ext cx="247300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300192" y="4582869"/>
            <a:ext cx="2400994" cy="1015663"/>
          </a:xfrm>
          <a:prstGeom prst="rect">
            <a:avLst/>
          </a:prstGeom>
        </p:spPr>
        <p:txBody>
          <a:bodyPr wrap="square">
            <a:spAutoFit/>
          </a:bodyPr>
          <a:lstStyle/>
          <a:p>
            <a:pPr algn="ctr"/>
            <a:r>
              <a:rPr lang="ru-RU" sz="2000" dirty="0" smtClean="0">
                <a:latin typeface="Times New Roman" pitchFamily="18" charset="0"/>
                <a:cs typeface="Times New Roman" pitchFamily="18" charset="0"/>
              </a:rPr>
              <a:t>Тимирязев</a:t>
            </a:r>
            <a:r>
              <a:rPr lang="ru-RU" sz="2000" dirty="0">
                <a:latin typeface="Times New Roman" pitchFamily="18" charset="0"/>
                <a:cs typeface="Times New Roman" pitchFamily="18" charset="0"/>
              </a:rPr>
              <a:t>, Климент Аркадьевич </a:t>
            </a:r>
          </a:p>
        </p:txBody>
      </p:sp>
    </p:spTree>
    <p:extLst>
      <p:ext uri="{BB962C8B-B14F-4D97-AF65-F5344CB8AC3E}">
        <p14:creationId xmlns:p14="http://schemas.microsoft.com/office/powerpoint/2010/main" val="2507626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96752"/>
            <a:ext cx="8208912" cy="3416320"/>
          </a:xfrm>
          <a:prstGeom prst="rect">
            <a:avLst/>
          </a:prstGeom>
        </p:spPr>
        <p:txBody>
          <a:bodyPr wrap="square">
            <a:spAutoFit/>
          </a:bodyPr>
          <a:lstStyle/>
          <a:p>
            <a:pPr algn="ctr"/>
            <a:r>
              <a:rPr lang="kk-KZ" sz="2400" b="1" dirty="0" smtClean="0">
                <a:latin typeface="Times New Roman" pitchFamily="18" charset="0"/>
                <a:cs typeface="Times New Roman" pitchFamily="18" charset="0"/>
              </a:rPr>
              <a:t>Бақылау сұрақтары</a:t>
            </a:r>
            <a:endParaRPr lang="ru-RU" sz="2400" b="1"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1.Жануарлар және өсімдік физиологиясының ұқсастығы мен айырмашылығы?</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2.Өсімдіктер организміне қандай процесстер тән</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3.Өсімдіктер физиологиясының теориялық және практикалық мәнділігі?</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4.Организмдегі барлық физиологиялық процесстердің өзара байланыстылығы.</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80378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2828836"/>
            <a:ext cx="5976664" cy="707886"/>
          </a:xfrm>
          <a:prstGeom prst="rect">
            <a:avLst/>
          </a:prstGeom>
        </p:spPr>
        <p:txBody>
          <a:bodyPr wrap="square">
            <a:spAutoFit/>
          </a:bodyPr>
          <a:lstStyle/>
          <a:p>
            <a:pPr lvl="0" algn="ctr"/>
            <a:r>
              <a:rPr lang="kk-KZ" sz="4000" dirty="0">
                <a:latin typeface="Times New Roman" pitchFamily="18" charset="0"/>
                <a:cs typeface="Times New Roman" pitchFamily="18" charset="0"/>
              </a:rPr>
              <a:t>Н</a:t>
            </a:r>
            <a:r>
              <a:rPr lang="kk-KZ" sz="4000" dirty="0" smtClean="0">
                <a:latin typeface="Times New Roman" pitchFamily="18" charset="0"/>
                <a:cs typeface="Times New Roman" pitchFamily="18" charset="0"/>
              </a:rPr>
              <a:t>азарларыңызға </a:t>
            </a:r>
            <a:r>
              <a:rPr lang="kk-KZ" sz="4000" dirty="0" smtClean="0">
                <a:latin typeface="Times New Roman" pitchFamily="18" charset="0"/>
                <a:cs typeface="Times New Roman" pitchFamily="18" charset="0"/>
              </a:rPr>
              <a:t>рахмет!</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1388019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8136904" cy="2603790"/>
          </a:xfrm>
          <a:prstGeom prst="rect">
            <a:avLst/>
          </a:prstGeom>
        </p:spPr>
        <p:txBody>
          <a:bodyPr wrap="square">
            <a:spAutoFit/>
          </a:bodyPr>
          <a:lstStyle/>
          <a:p>
            <a:pPr algn="just">
              <a:lnSpc>
                <a:spcPct val="90000"/>
              </a:lnSpc>
            </a:pPr>
            <a:r>
              <a:rPr lang="kk-KZ" sz="2400" b="1" dirty="0">
                <a:latin typeface="Times New Roman" pitchFamily="18" charset="0"/>
                <a:cs typeface="Times New Roman" pitchFamily="18" charset="0"/>
              </a:rPr>
              <a:t>Т</a:t>
            </a:r>
            <a:r>
              <a:rPr lang="kk-KZ" sz="2400" b="1" dirty="0" smtClean="0">
                <a:latin typeface="Times New Roman" pitchFamily="18" charset="0"/>
                <a:cs typeface="Times New Roman" pitchFamily="18" charset="0"/>
              </a:rPr>
              <a:t>ақырыбы</a:t>
            </a: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Кіріспе. </a:t>
            </a:r>
            <a:r>
              <a:rPr lang="kk-KZ" altLang="ru-RU" sz="2400" b="1" dirty="0" smtClean="0">
                <a:solidFill>
                  <a:srgbClr val="000000"/>
                </a:solidFill>
                <a:latin typeface="Times New Roman" pitchFamily="18" charset="0"/>
                <a:cs typeface="Times New Roman" pitchFamily="18" charset="0"/>
              </a:rPr>
              <a:t>Өсімдіктер </a:t>
            </a:r>
            <a:r>
              <a:rPr lang="kk-KZ" altLang="ru-RU" sz="2400" b="1" dirty="0">
                <a:solidFill>
                  <a:srgbClr val="000000"/>
                </a:solidFill>
                <a:latin typeface="Times New Roman" pitchFamily="18" charset="0"/>
                <a:cs typeface="Times New Roman" pitchFamily="18" charset="0"/>
              </a:rPr>
              <a:t>физиологиясы </a:t>
            </a:r>
            <a:r>
              <a:rPr lang="kk-KZ" altLang="ru-RU" sz="2400" b="1" dirty="0" smtClean="0">
                <a:solidFill>
                  <a:srgbClr val="000000"/>
                </a:solidFill>
                <a:latin typeface="Times New Roman" pitchFamily="18" charset="0"/>
                <a:cs typeface="Times New Roman" pitchFamily="18" charset="0"/>
              </a:rPr>
              <a:t>пәнінің мақсаты </a:t>
            </a:r>
            <a:r>
              <a:rPr lang="kk-KZ" altLang="ru-RU" sz="2400" b="1" dirty="0">
                <a:solidFill>
                  <a:srgbClr val="000000"/>
                </a:solidFill>
                <a:latin typeface="Times New Roman" pitchFamily="18" charset="0"/>
                <a:cs typeface="Times New Roman" pitchFamily="18" charset="0"/>
              </a:rPr>
              <a:t>мен міндеттері</a:t>
            </a:r>
            <a:endParaRPr lang="ru-RU" altLang="ru-RU" sz="2400" b="1" dirty="0">
              <a:solidFill>
                <a:srgbClr val="000000"/>
              </a:solidFill>
              <a:latin typeface="Times New Roman" pitchFamily="18" charset="0"/>
              <a:cs typeface="Times New Roman" pitchFamily="18" charset="0"/>
            </a:endParaRPr>
          </a:p>
          <a:p>
            <a:endParaRPr lang="kk-KZ" sz="2400" dirty="0" smtClean="0">
              <a:latin typeface="Times New Roman" pitchFamily="18" charset="0"/>
              <a:cs typeface="Times New Roman" pitchFamily="18" charset="0"/>
            </a:endParaRPr>
          </a:p>
          <a:p>
            <a:endParaRPr lang="kk-KZ" sz="2400" dirty="0" smtClean="0">
              <a:latin typeface="Times New Roman" pitchFamily="18" charset="0"/>
              <a:cs typeface="Times New Roman" pitchFamily="18" charset="0"/>
            </a:endParaRPr>
          </a:p>
          <a:p>
            <a:endParaRPr lang="kk-KZ" sz="2400" dirty="0">
              <a:latin typeface="Times New Roman" pitchFamily="18" charset="0"/>
              <a:cs typeface="Times New Roman" pitchFamily="18" charset="0"/>
            </a:endParaRPr>
          </a:p>
          <a:p>
            <a:r>
              <a:rPr lang="kk-KZ" sz="2400" dirty="0" smtClean="0">
                <a:latin typeface="Times New Roman" pitchFamily="18" charset="0"/>
                <a:cs typeface="Times New Roman" pitchFamily="18" charset="0"/>
              </a:rPr>
              <a:t>1. </a:t>
            </a:r>
            <a:r>
              <a:rPr lang="kk-KZ" sz="2400" dirty="0" smtClean="0">
                <a:latin typeface="Times New Roman" pitchFamily="18" charset="0"/>
                <a:cs typeface="Times New Roman" pitchFamily="18" charset="0"/>
              </a:rPr>
              <a:t>Өсімдіктер физиологиясының </a:t>
            </a:r>
            <a:r>
              <a:rPr lang="kk-KZ" sz="2400" dirty="0" smtClean="0">
                <a:latin typeface="Times New Roman" pitchFamily="18" charset="0"/>
                <a:cs typeface="Times New Roman" pitchFamily="18" charset="0"/>
              </a:rPr>
              <a:t> даму </a:t>
            </a:r>
            <a:r>
              <a:rPr lang="kk-KZ" sz="2400" dirty="0" smtClean="0">
                <a:latin typeface="Times New Roman" pitchFamily="18" charset="0"/>
                <a:cs typeface="Times New Roman" pitchFamily="18" charset="0"/>
              </a:rPr>
              <a:t>тарихы</a:t>
            </a:r>
          </a:p>
          <a:p>
            <a:r>
              <a:rPr lang="kk-KZ" sz="2400" dirty="0" smtClean="0">
                <a:latin typeface="Times New Roman" pitchFamily="18" charset="0"/>
                <a:cs typeface="Times New Roman" pitchFamily="18" charset="0"/>
              </a:rPr>
              <a:t>2. </a:t>
            </a:r>
            <a:r>
              <a:rPr lang="kk-KZ" sz="2400" dirty="0" smtClean="0">
                <a:latin typeface="Times New Roman" pitchFamily="18" charset="0"/>
                <a:cs typeface="Times New Roman" pitchFamily="18" charset="0"/>
              </a:rPr>
              <a:t>Өсімдіктер физиологиясы пәнінің  мақсат, міндеттері</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860873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424936" cy="2308324"/>
          </a:xfrm>
          <a:prstGeom prst="rect">
            <a:avLst/>
          </a:prstGeom>
        </p:spPr>
        <p:txBody>
          <a:bodyPr wrap="square">
            <a:spAutoFit/>
          </a:bodyPr>
          <a:lstStyle/>
          <a:p>
            <a:pPr algn="just">
              <a:spcAft>
                <a:spcPts val="0"/>
              </a:spcAft>
            </a:pPr>
            <a:r>
              <a:rPr lang="kk-KZ" sz="2400" dirty="0">
                <a:latin typeface="Times New Roman"/>
                <a:ea typeface="Times New Roman"/>
              </a:rPr>
              <a:t>	</a:t>
            </a:r>
            <a:r>
              <a:rPr lang="kk-KZ" sz="2400" b="1" dirty="0">
                <a:latin typeface="Times New Roman"/>
                <a:ea typeface="Times New Roman"/>
              </a:rPr>
              <a:t>Өсімдіктер </a:t>
            </a:r>
            <a:r>
              <a:rPr lang="kk-KZ" sz="2400" b="1" dirty="0" smtClean="0">
                <a:latin typeface="Times New Roman"/>
                <a:ea typeface="Times New Roman"/>
              </a:rPr>
              <a:t>физиологиясы </a:t>
            </a:r>
            <a:r>
              <a:rPr lang="kk-KZ" sz="2400" dirty="0">
                <a:latin typeface="Times New Roman"/>
                <a:ea typeface="Times New Roman"/>
              </a:rPr>
              <a:t>(грек. physіs – табиғат және logos – ілім) – өсімдіктің өсуін, дамуын, көбеюін, тыныс алуын, қоректенуін, қоршаған ортаның қолайсыз жағдайына бейімделуін молекулалық, клеткалық, ұлпалық, мүше мен мүшеаралық және біртұтас организмдік деңгейде зерттейтін ғылым; ботаника саласы.</a:t>
            </a:r>
            <a:endParaRPr lang="ru-RU" sz="2400" dirty="0">
              <a:effectLst/>
              <a:latin typeface="Times New Roman"/>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57004"/>
            <a:ext cx="25622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311912"/>
            <a:ext cx="5256584" cy="290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358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638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168154675"/>
              </p:ext>
            </p:extLst>
          </p:nvPr>
        </p:nvGraphicFramePr>
        <p:xfrm>
          <a:off x="179512" y="764704"/>
          <a:ext cx="896448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627784" y="188640"/>
            <a:ext cx="4608512" cy="523220"/>
          </a:xfrm>
          <a:prstGeom prst="rect">
            <a:avLst/>
          </a:prstGeom>
          <a:noFill/>
        </p:spPr>
        <p:txBody>
          <a:bodyPr wrap="square" rtlCol="0">
            <a:spAutoFit/>
          </a:bodyPr>
          <a:lstStyle/>
          <a:p>
            <a:pPr algn="ctr"/>
            <a:r>
              <a:rPr lang="kk-KZ" sz="2800" b="1" dirty="0" smtClean="0">
                <a:latin typeface="Times New Roman" pitchFamily="18" charset="0"/>
                <a:cs typeface="Times New Roman" pitchFamily="18" charset="0"/>
              </a:rPr>
              <a:t>Пәнаралық байланыс</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156180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873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2095" y="908720"/>
            <a:ext cx="8352928" cy="532453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342900" algn="just">
              <a:spcAft>
                <a:spcPts val="0"/>
              </a:spcAft>
            </a:pPr>
            <a:r>
              <a:rPr lang="kk-KZ" sz="2000" dirty="0">
                <a:latin typeface="Times New Roman"/>
                <a:ea typeface="Times New Roman"/>
              </a:rPr>
              <a:t>Физиология өсімдіктердің өсуін, дамуын, гүлденуін және оның организмінде жүретін фотосинтез, тыныс алу және басқа да физиологиялық процестерін, өсімдіктердің ішкі процестерін зерттеумен бірге, олардың сыртқы ортамен байланысын да зерттейді.</a:t>
            </a:r>
            <a:r>
              <a:rPr lang="kk-KZ" sz="2000" dirty="0">
                <a:latin typeface="Times New Roman"/>
                <a:ea typeface="Batang"/>
              </a:rPr>
              <a:t> Өсімдіктер физиологиясы өсімдіктердің тіршілік әрекетінің қоректену, тыныс алу, өсіп жетілу, фотосинтез сияқты ішкі процестерін зерттейді. Өсімдік өзінің қызметін біртұтас организм ретінде жүзеге асырады. Өсімдік қоршаған ортамен тығыз байланысты, ол қоршаған ортадан қорек, энергия алады және өзі де осы ортаның бір бөлігі болып табылады. Өсімдіктер физиологиясын шартты түрде жалпы теориялық физиология және жеке, қолданбалы физиология деп бөлуге болады. Жалпы теориялық физиология барлық өсімдіктерге қатысты ортақ мәселелерді, ал қолданбалы физиология өсмідіктердің жекелеген түрлерінің, мәдени сорттарының ерекшеліктерін зерттейді. Жеке, қолданбалы физиология тікелей көптеген агрономиялық ғылымдармен байланысты. Соңғы жылдары өсімдіктер физиологиясының табыстары ең алдымен физика мен химия саласындағы жаңалықтарға байланысты болды.  </a:t>
            </a:r>
            <a:endParaRPr lang="ru-RU" sz="2000" dirty="0">
              <a:effectLst/>
              <a:latin typeface="Times New Roman"/>
              <a:ea typeface="Times New Roman"/>
            </a:endParaRPr>
          </a:p>
        </p:txBody>
      </p:sp>
    </p:spTree>
    <p:extLst>
      <p:ext uri="{BB962C8B-B14F-4D97-AF65-F5344CB8AC3E}">
        <p14:creationId xmlns:p14="http://schemas.microsoft.com/office/powerpoint/2010/main" val="2144194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8424936" cy="5016758"/>
          </a:xfrm>
          <a:prstGeom prst="rect">
            <a:avLst/>
          </a:prstGeom>
        </p:spPr>
        <p:txBody>
          <a:bodyPr wrap="square">
            <a:spAutoFit/>
          </a:bodyPr>
          <a:lstStyle/>
          <a:p>
            <a:pPr marL="342900" indent="-342900" algn="just">
              <a:buFont typeface="Wingdings" pitchFamily="2" charset="2"/>
              <a:buChar char="§"/>
            </a:pPr>
            <a:r>
              <a:rPr lang="uk-UA" sz="2000" dirty="0" err="1">
                <a:latin typeface="Times New Roman"/>
                <a:ea typeface="Batang"/>
              </a:rPr>
              <a:t>Бұл</a:t>
            </a:r>
            <a:r>
              <a:rPr lang="uk-UA" sz="2000" dirty="0">
                <a:latin typeface="Times New Roman"/>
                <a:ea typeface="Batang"/>
              </a:rPr>
              <a:t> </a:t>
            </a:r>
            <a:r>
              <a:rPr lang="uk-UA" sz="2000" dirty="0" err="1">
                <a:latin typeface="Times New Roman"/>
                <a:ea typeface="Batang"/>
              </a:rPr>
              <a:t>ғылым</a:t>
            </a:r>
            <a:r>
              <a:rPr lang="uk-UA" sz="2000" dirty="0">
                <a:latin typeface="Times New Roman"/>
                <a:ea typeface="Batang"/>
              </a:rPr>
              <a:t> </a:t>
            </a:r>
            <a:r>
              <a:rPr lang="uk-UA" sz="2000" dirty="0" err="1">
                <a:latin typeface="Times New Roman"/>
                <a:ea typeface="Batang"/>
              </a:rPr>
              <a:t>саласының</a:t>
            </a:r>
            <a:r>
              <a:rPr lang="uk-UA" sz="2000" dirty="0">
                <a:latin typeface="Times New Roman"/>
                <a:ea typeface="Batang"/>
              </a:rPr>
              <a:t> </a:t>
            </a:r>
            <a:r>
              <a:rPr lang="uk-UA" sz="2000" dirty="0" err="1">
                <a:latin typeface="Times New Roman"/>
                <a:ea typeface="Batang"/>
              </a:rPr>
              <a:t>дамуына</a:t>
            </a:r>
            <a:r>
              <a:rPr lang="uk-UA" sz="2000" dirty="0">
                <a:latin typeface="Times New Roman"/>
                <a:ea typeface="Batang"/>
              </a:rPr>
              <a:t> </a:t>
            </a:r>
            <a:r>
              <a:rPr lang="uk-UA" sz="2000" dirty="0" err="1">
                <a:latin typeface="Times New Roman"/>
                <a:ea typeface="Batang"/>
              </a:rPr>
              <a:t>үлес</a:t>
            </a:r>
            <a:r>
              <a:rPr lang="uk-UA" sz="2000" dirty="0">
                <a:latin typeface="Times New Roman"/>
                <a:ea typeface="Batang"/>
              </a:rPr>
              <a:t> </a:t>
            </a:r>
            <a:r>
              <a:rPr lang="uk-UA" sz="2000" dirty="0" err="1">
                <a:latin typeface="Times New Roman"/>
                <a:ea typeface="Batang"/>
              </a:rPr>
              <a:t>қосқан</a:t>
            </a:r>
            <a:r>
              <a:rPr lang="uk-UA" sz="2000" dirty="0">
                <a:latin typeface="Times New Roman"/>
                <a:ea typeface="Batang"/>
              </a:rPr>
              <a:t> </a:t>
            </a:r>
            <a:r>
              <a:rPr lang="uk-UA" sz="2000" dirty="0" err="1">
                <a:latin typeface="Times New Roman"/>
                <a:ea typeface="Batang"/>
              </a:rPr>
              <a:t>ғалымдар</a:t>
            </a:r>
            <a:r>
              <a:rPr lang="uk-UA" sz="2000" dirty="0">
                <a:latin typeface="Times New Roman"/>
                <a:ea typeface="Batang"/>
              </a:rPr>
              <a:t>: Л.</a:t>
            </a:r>
            <a:r>
              <a:rPr lang="uk-UA" sz="2000" dirty="0" err="1">
                <a:latin typeface="Times New Roman"/>
                <a:ea typeface="Batang"/>
              </a:rPr>
              <a:t>Добрунов</a:t>
            </a:r>
            <a:r>
              <a:rPr lang="uk-UA" sz="2000" dirty="0">
                <a:latin typeface="Times New Roman"/>
                <a:ea typeface="Batang"/>
              </a:rPr>
              <a:t>, Т.</a:t>
            </a:r>
            <a:r>
              <a:rPr lang="uk-UA" sz="2000" dirty="0" err="1">
                <a:latin typeface="Times New Roman"/>
                <a:ea typeface="Batang"/>
              </a:rPr>
              <a:t>Дарқанбаев</a:t>
            </a:r>
            <a:r>
              <a:rPr lang="uk-UA" sz="2000" dirty="0">
                <a:latin typeface="Times New Roman"/>
                <a:ea typeface="Batang"/>
              </a:rPr>
              <a:t>, Ф.</a:t>
            </a:r>
            <a:r>
              <a:rPr lang="uk-UA" sz="2000" dirty="0" err="1">
                <a:latin typeface="Times New Roman"/>
                <a:ea typeface="Batang"/>
              </a:rPr>
              <a:t>Полымбетова</a:t>
            </a:r>
            <a:r>
              <a:rPr lang="uk-UA" sz="2000" dirty="0">
                <a:latin typeface="Times New Roman"/>
                <a:ea typeface="Batang"/>
              </a:rPr>
              <a:t>, І.</a:t>
            </a:r>
            <a:r>
              <a:rPr lang="uk-UA" sz="2000" dirty="0" err="1">
                <a:latin typeface="Times New Roman"/>
                <a:ea typeface="Batang"/>
              </a:rPr>
              <a:t>Рақымбаев</a:t>
            </a:r>
            <a:r>
              <a:rPr lang="uk-UA" sz="2000" dirty="0">
                <a:latin typeface="Times New Roman"/>
                <a:ea typeface="Batang"/>
              </a:rPr>
              <a:t>, </a:t>
            </a:r>
            <a:r>
              <a:rPr lang="uk-UA" sz="2000" dirty="0" err="1">
                <a:latin typeface="Times New Roman"/>
                <a:ea typeface="Batang"/>
              </a:rPr>
              <a:t>т.б</a:t>
            </a:r>
            <a:r>
              <a:rPr lang="uk-UA" sz="2000" dirty="0">
                <a:latin typeface="Times New Roman"/>
                <a:ea typeface="Batang"/>
              </a:rPr>
              <a:t>. </a:t>
            </a:r>
            <a:endParaRPr lang="uk-UA" sz="2000" dirty="0" smtClean="0">
              <a:latin typeface="Times New Roman"/>
              <a:ea typeface="Batang"/>
            </a:endParaRPr>
          </a:p>
          <a:p>
            <a:pPr marL="342900" indent="-342900" algn="just">
              <a:buFont typeface="Wingdings" pitchFamily="2" charset="2"/>
              <a:buChar char="§"/>
            </a:pPr>
            <a:r>
              <a:rPr lang="uk-UA" sz="2000" dirty="0" err="1" smtClean="0">
                <a:latin typeface="Times New Roman"/>
                <a:ea typeface="Batang"/>
              </a:rPr>
              <a:t>Каучукке</a:t>
            </a:r>
            <a:r>
              <a:rPr lang="uk-UA" sz="2000" dirty="0" smtClean="0">
                <a:latin typeface="Times New Roman"/>
                <a:ea typeface="Batang"/>
              </a:rPr>
              <a:t> </a:t>
            </a:r>
            <a:r>
              <a:rPr lang="uk-UA" sz="2000" dirty="0">
                <a:latin typeface="Times New Roman"/>
                <a:ea typeface="Batang"/>
              </a:rPr>
              <a:t>бай </a:t>
            </a:r>
            <a:r>
              <a:rPr lang="uk-UA" sz="2000" dirty="0" err="1">
                <a:latin typeface="Times New Roman"/>
                <a:ea typeface="Batang"/>
              </a:rPr>
              <a:t>көксағыз</a:t>
            </a:r>
            <a:r>
              <a:rPr lang="uk-UA" sz="2000" dirty="0">
                <a:latin typeface="Times New Roman"/>
                <a:ea typeface="Batang"/>
              </a:rPr>
              <a:t> </a:t>
            </a:r>
            <a:r>
              <a:rPr lang="uk-UA" sz="2000" dirty="0" err="1">
                <a:latin typeface="Times New Roman"/>
                <a:ea typeface="Batang"/>
              </a:rPr>
              <a:t>бен</a:t>
            </a:r>
            <a:r>
              <a:rPr lang="uk-UA" sz="2000" dirty="0">
                <a:latin typeface="Times New Roman"/>
                <a:ea typeface="Batang"/>
              </a:rPr>
              <a:t> </a:t>
            </a:r>
            <a:r>
              <a:rPr lang="uk-UA" sz="2000" dirty="0" err="1">
                <a:latin typeface="Times New Roman"/>
                <a:ea typeface="Batang"/>
              </a:rPr>
              <a:t>таусағыздың</a:t>
            </a:r>
            <a:r>
              <a:rPr lang="uk-UA" sz="2000" dirty="0">
                <a:latin typeface="Times New Roman"/>
                <a:ea typeface="Batang"/>
              </a:rPr>
              <a:t> </a:t>
            </a:r>
            <a:r>
              <a:rPr lang="uk-UA" sz="2000" dirty="0" err="1">
                <a:latin typeface="Times New Roman"/>
                <a:ea typeface="Batang"/>
              </a:rPr>
              <a:t>физиология</a:t>
            </a:r>
            <a:r>
              <a:rPr lang="uk-UA" sz="2000" dirty="0">
                <a:latin typeface="Times New Roman"/>
                <a:ea typeface="Batang"/>
              </a:rPr>
              <a:t> </a:t>
            </a:r>
            <a:r>
              <a:rPr lang="uk-UA" sz="2000" dirty="0" err="1">
                <a:latin typeface="Times New Roman"/>
                <a:ea typeface="Batang"/>
              </a:rPr>
              <a:t>ерекшеліктері</a:t>
            </a:r>
            <a:r>
              <a:rPr lang="uk-UA" sz="2000" dirty="0">
                <a:latin typeface="Times New Roman"/>
                <a:ea typeface="Batang"/>
              </a:rPr>
              <a:t> (</a:t>
            </a:r>
            <a:r>
              <a:rPr lang="uk-UA" sz="2000" dirty="0" err="1">
                <a:latin typeface="Times New Roman"/>
                <a:ea typeface="Batang"/>
              </a:rPr>
              <a:t>Добрунов</a:t>
            </a:r>
            <a:r>
              <a:rPr lang="uk-UA" sz="2000" dirty="0">
                <a:latin typeface="Times New Roman"/>
                <a:ea typeface="Batang"/>
              </a:rPr>
              <a:t>) </a:t>
            </a:r>
            <a:r>
              <a:rPr lang="uk-UA" sz="2000" dirty="0" err="1">
                <a:latin typeface="Times New Roman"/>
                <a:ea typeface="Batang"/>
              </a:rPr>
              <a:t>зерттелді</a:t>
            </a:r>
            <a:r>
              <a:rPr lang="uk-UA" sz="2000" dirty="0">
                <a:latin typeface="Times New Roman"/>
                <a:ea typeface="Batang"/>
              </a:rPr>
              <a:t>. </a:t>
            </a:r>
            <a:endParaRPr lang="uk-UA" sz="2000" dirty="0" smtClean="0">
              <a:latin typeface="Times New Roman"/>
              <a:ea typeface="Batang"/>
            </a:endParaRPr>
          </a:p>
          <a:p>
            <a:pPr marL="342900" indent="-342900" algn="just">
              <a:buFont typeface="Wingdings" pitchFamily="2" charset="2"/>
              <a:buChar char="§"/>
            </a:pPr>
            <a:r>
              <a:rPr lang="uk-UA" sz="2000" dirty="0" err="1" smtClean="0">
                <a:latin typeface="Times New Roman"/>
                <a:ea typeface="Batang"/>
              </a:rPr>
              <a:t>Тың</a:t>
            </a:r>
            <a:r>
              <a:rPr lang="uk-UA" sz="2000" dirty="0" smtClean="0">
                <a:latin typeface="Times New Roman"/>
                <a:ea typeface="Batang"/>
              </a:rPr>
              <a:t> </a:t>
            </a:r>
            <a:r>
              <a:rPr lang="uk-UA" sz="2000" dirty="0" err="1">
                <a:latin typeface="Times New Roman"/>
                <a:ea typeface="Batang"/>
              </a:rPr>
              <a:t>және</a:t>
            </a:r>
            <a:r>
              <a:rPr lang="uk-UA" sz="2000" dirty="0">
                <a:latin typeface="Times New Roman"/>
                <a:ea typeface="Batang"/>
              </a:rPr>
              <a:t> </a:t>
            </a:r>
            <a:r>
              <a:rPr lang="uk-UA" sz="2000" dirty="0" err="1">
                <a:latin typeface="Times New Roman"/>
                <a:ea typeface="Batang"/>
              </a:rPr>
              <a:t>тыңайған</a:t>
            </a:r>
            <a:r>
              <a:rPr lang="uk-UA" sz="2000" dirty="0">
                <a:latin typeface="Times New Roman"/>
                <a:ea typeface="Batang"/>
              </a:rPr>
              <a:t> </a:t>
            </a:r>
            <a:r>
              <a:rPr lang="uk-UA" sz="2000" dirty="0" err="1">
                <a:latin typeface="Times New Roman"/>
                <a:ea typeface="Batang"/>
              </a:rPr>
              <a:t>жерлерді</a:t>
            </a:r>
            <a:r>
              <a:rPr lang="uk-UA" sz="2000" dirty="0">
                <a:latin typeface="Times New Roman"/>
                <a:ea typeface="Batang"/>
              </a:rPr>
              <a:t> </a:t>
            </a:r>
            <a:r>
              <a:rPr lang="uk-UA" sz="2000" dirty="0" err="1">
                <a:latin typeface="Times New Roman"/>
                <a:ea typeface="Batang"/>
              </a:rPr>
              <a:t>игеру</a:t>
            </a:r>
            <a:r>
              <a:rPr lang="uk-UA" sz="2000" dirty="0">
                <a:latin typeface="Times New Roman"/>
                <a:ea typeface="Batang"/>
              </a:rPr>
              <a:t> </a:t>
            </a:r>
            <a:r>
              <a:rPr lang="uk-UA" sz="2000" dirty="0" err="1">
                <a:latin typeface="Times New Roman"/>
                <a:ea typeface="Batang"/>
              </a:rPr>
              <a:t>кезінде</a:t>
            </a:r>
            <a:r>
              <a:rPr lang="uk-UA" sz="2000" dirty="0">
                <a:latin typeface="Times New Roman"/>
                <a:ea typeface="Batang"/>
              </a:rPr>
              <a:t> </a:t>
            </a:r>
            <a:r>
              <a:rPr lang="uk-UA" sz="2000" dirty="0" err="1">
                <a:latin typeface="Times New Roman"/>
                <a:ea typeface="Batang"/>
              </a:rPr>
              <a:t>бидайдың</a:t>
            </a:r>
            <a:r>
              <a:rPr lang="uk-UA" sz="2000" dirty="0">
                <a:latin typeface="Times New Roman"/>
                <a:ea typeface="Batang"/>
              </a:rPr>
              <a:t> </a:t>
            </a:r>
            <a:r>
              <a:rPr lang="uk-UA" sz="2000" dirty="0" err="1">
                <a:latin typeface="Times New Roman"/>
                <a:ea typeface="Batang"/>
              </a:rPr>
              <a:t>минералды</a:t>
            </a:r>
            <a:r>
              <a:rPr lang="uk-UA" sz="2000" dirty="0">
                <a:latin typeface="Times New Roman"/>
                <a:ea typeface="Batang"/>
              </a:rPr>
              <a:t> </a:t>
            </a:r>
            <a:r>
              <a:rPr lang="uk-UA" sz="2000" dirty="0" err="1">
                <a:latin typeface="Times New Roman"/>
                <a:ea typeface="Batang"/>
              </a:rPr>
              <a:t>қоректену</a:t>
            </a:r>
            <a:r>
              <a:rPr lang="uk-UA" sz="2000" dirty="0">
                <a:latin typeface="Times New Roman"/>
                <a:ea typeface="Batang"/>
              </a:rPr>
              <a:t> </a:t>
            </a:r>
            <a:r>
              <a:rPr lang="uk-UA" sz="2000" dirty="0" err="1">
                <a:latin typeface="Times New Roman"/>
                <a:ea typeface="Batang"/>
              </a:rPr>
              <a:t>ерекшеліктерін</a:t>
            </a:r>
            <a:r>
              <a:rPr lang="uk-UA" sz="2000" dirty="0">
                <a:latin typeface="Times New Roman"/>
                <a:ea typeface="Batang"/>
              </a:rPr>
              <a:t> </a:t>
            </a:r>
            <a:r>
              <a:rPr lang="uk-UA" sz="2000" dirty="0" err="1">
                <a:latin typeface="Times New Roman"/>
                <a:ea typeface="Batang"/>
              </a:rPr>
              <a:t>ескере</a:t>
            </a:r>
            <a:r>
              <a:rPr lang="uk-UA" sz="2000" dirty="0">
                <a:latin typeface="Times New Roman"/>
                <a:ea typeface="Batang"/>
              </a:rPr>
              <a:t> </a:t>
            </a:r>
            <a:r>
              <a:rPr lang="uk-UA" sz="2000" dirty="0" err="1">
                <a:latin typeface="Times New Roman"/>
                <a:ea typeface="Batang"/>
              </a:rPr>
              <a:t>отырып</a:t>
            </a:r>
            <a:r>
              <a:rPr lang="uk-UA" sz="2000" dirty="0">
                <a:latin typeface="Times New Roman"/>
                <a:ea typeface="Batang"/>
              </a:rPr>
              <a:t>, </a:t>
            </a:r>
            <a:r>
              <a:rPr lang="uk-UA" sz="2000" dirty="0" err="1">
                <a:latin typeface="Times New Roman"/>
                <a:ea typeface="Batang"/>
              </a:rPr>
              <a:t>фосформен</a:t>
            </a:r>
            <a:r>
              <a:rPr lang="uk-UA" sz="2000" dirty="0">
                <a:latin typeface="Times New Roman"/>
                <a:ea typeface="Batang"/>
              </a:rPr>
              <a:t> </a:t>
            </a:r>
            <a:r>
              <a:rPr lang="uk-UA" sz="2000" dirty="0" err="1">
                <a:latin typeface="Times New Roman"/>
                <a:ea typeface="Batang"/>
              </a:rPr>
              <a:t>қамтамасыз</a:t>
            </a:r>
            <a:r>
              <a:rPr lang="uk-UA" sz="2000" dirty="0">
                <a:latin typeface="Times New Roman"/>
                <a:ea typeface="Batang"/>
              </a:rPr>
              <a:t> </a:t>
            </a:r>
            <a:r>
              <a:rPr lang="uk-UA" sz="2000" dirty="0" err="1">
                <a:latin typeface="Times New Roman"/>
                <a:ea typeface="Batang"/>
              </a:rPr>
              <a:t>етудің</a:t>
            </a:r>
            <a:r>
              <a:rPr lang="uk-UA" sz="2000" dirty="0">
                <a:latin typeface="Times New Roman"/>
                <a:ea typeface="Batang"/>
              </a:rPr>
              <a:t> </a:t>
            </a:r>
            <a:r>
              <a:rPr lang="uk-UA" sz="2000" dirty="0" err="1">
                <a:latin typeface="Times New Roman"/>
                <a:ea typeface="Batang"/>
              </a:rPr>
              <a:t>тиімді</a:t>
            </a:r>
            <a:r>
              <a:rPr lang="uk-UA" sz="2000" dirty="0">
                <a:latin typeface="Times New Roman"/>
                <a:ea typeface="Batang"/>
              </a:rPr>
              <a:t> </a:t>
            </a:r>
            <a:r>
              <a:rPr lang="uk-UA" sz="2000" dirty="0" err="1">
                <a:latin typeface="Times New Roman"/>
                <a:ea typeface="Batang"/>
              </a:rPr>
              <a:t>жолдары</a:t>
            </a:r>
            <a:r>
              <a:rPr lang="uk-UA" sz="2000" dirty="0">
                <a:latin typeface="Times New Roman"/>
                <a:ea typeface="Batang"/>
              </a:rPr>
              <a:t> (</a:t>
            </a:r>
            <a:r>
              <a:rPr lang="uk-UA" sz="2000" dirty="0" err="1">
                <a:latin typeface="Times New Roman"/>
                <a:ea typeface="Batang"/>
              </a:rPr>
              <a:t>Добрунов</a:t>
            </a:r>
            <a:r>
              <a:rPr lang="uk-UA" sz="2000" dirty="0">
                <a:latin typeface="Times New Roman"/>
                <a:ea typeface="Batang"/>
              </a:rPr>
              <a:t>, </a:t>
            </a:r>
            <a:r>
              <a:rPr lang="uk-UA" sz="2000" dirty="0" err="1">
                <a:latin typeface="Times New Roman"/>
                <a:ea typeface="Batang"/>
              </a:rPr>
              <a:t>Полымбетова</a:t>
            </a:r>
            <a:r>
              <a:rPr lang="uk-UA" sz="2000" dirty="0">
                <a:latin typeface="Times New Roman"/>
                <a:ea typeface="Batang"/>
              </a:rPr>
              <a:t>, Л.</a:t>
            </a:r>
            <a:r>
              <a:rPr lang="uk-UA" sz="2000" dirty="0" err="1">
                <a:latin typeface="Times New Roman"/>
                <a:ea typeface="Batang"/>
              </a:rPr>
              <a:t>Мамонов</a:t>
            </a:r>
            <a:r>
              <a:rPr lang="uk-UA" sz="2000" dirty="0">
                <a:latin typeface="Times New Roman"/>
                <a:ea typeface="Batang"/>
              </a:rPr>
              <a:t>) </a:t>
            </a:r>
            <a:r>
              <a:rPr lang="uk-UA" sz="2000" dirty="0" err="1">
                <a:latin typeface="Times New Roman"/>
                <a:ea typeface="Batang"/>
              </a:rPr>
              <a:t>ұсынылды</a:t>
            </a:r>
            <a:r>
              <a:rPr lang="uk-UA" sz="2000" dirty="0">
                <a:latin typeface="Times New Roman"/>
                <a:ea typeface="Batang"/>
              </a:rPr>
              <a:t>. </a:t>
            </a:r>
            <a:endParaRPr lang="uk-UA" sz="2000" dirty="0" smtClean="0">
              <a:latin typeface="Times New Roman"/>
              <a:ea typeface="Batang"/>
            </a:endParaRPr>
          </a:p>
          <a:p>
            <a:pPr marL="342900" indent="-342900" algn="just">
              <a:buFont typeface="Wingdings" pitchFamily="2" charset="2"/>
              <a:buChar char="§"/>
            </a:pPr>
            <a:r>
              <a:rPr lang="uk-UA" sz="2000" dirty="0" err="1" smtClean="0">
                <a:latin typeface="Times New Roman"/>
                <a:ea typeface="Batang"/>
              </a:rPr>
              <a:t>Қант</a:t>
            </a:r>
            <a:r>
              <a:rPr lang="uk-UA" sz="2000" dirty="0" smtClean="0">
                <a:latin typeface="Times New Roman"/>
                <a:ea typeface="Batang"/>
              </a:rPr>
              <a:t> </a:t>
            </a:r>
            <a:r>
              <a:rPr lang="uk-UA" sz="2000" dirty="0" err="1">
                <a:latin typeface="Times New Roman"/>
                <a:ea typeface="Batang"/>
              </a:rPr>
              <a:t>қызылшасының</a:t>
            </a:r>
            <a:r>
              <a:rPr lang="uk-UA" sz="2000" dirty="0">
                <a:latin typeface="Times New Roman"/>
                <a:ea typeface="Batang"/>
              </a:rPr>
              <a:t> </a:t>
            </a:r>
            <a:r>
              <a:rPr lang="uk-UA" sz="2000" dirty="0" err="1">
                <a:latin typeface="Times New Roman"/>
                <a:ea typeface="Batang"/>
              </a:rPr>
              <a:t>физиология</a:t>
            </a:r>
            <a:r>
              <a:rPr lang="uk-UA" sz="2000" dirty="0">
                <a:latin typeface="Times New Roman"/>
                <a:ea typeface="Batang"/>
              </a:rPr>
              <a:t> </a:t>
            </a:r>
            <a:r>
              <a:rPr lang="uk-UA" sz="2000" dirty="0" err="1">
                <a:latin typeface="Times New Roman"/>
                <a:ea typeface="Batang"/>
              </a:rPr>
              <a:t>ерекшеліктері</a:t>
            </a:r>
            <a:r>
              <a:rPr lang="uk-UA" sz="2000" dirty="0">
                <a:latin typeface="Times New Roman"/>
                <a:ea typeface="Batang"/>
              </a:rPr>
              <a:t> </a:t>
            </a:r>
            <a:r>
              <a:rPr lang="uk-UA" sz="2000" dirty="0" err="1">
                <a:latin typeface="Times New Roman"/>
                <a:ea typeface="Batang"/>
              </a:rPr>
              <a:t>зерттеліп</a:t>
            </a:r>
            <a:r>
              <a:rPr lang="uk-UA" sz="2000" dirty="0">
                <a:latin typeface="Times New Roman"/>
                <a:ea typeface="Batang"/>
              </a:rPr>
              <a:t>, </a:t>
            </a:r>
            <a:r>
              <a:rPr lang="uk-UA" sz="2000" dirty="0" err="1">
                <a:latin typeface="Times New Roman"/>
                <a:ea typeface="Batang"/>
              </a:rPr>
              <a:t>оның</a:t>
            </a:r>
            <a:r>
              <a:rPr lang="uk-UA" sz="2000" dirty="0">
                <a:latin typeface="Times New Roman"/>
                <a:ea typeface="Batang"/>
              </a:rPr>
              <a:t> </a:t>
            </a:r>
            <a:r>
              <a:rPr lang="uk-UA" sz="2000" dirty="0" err="1">
                <a:latin typeface="Times New Roman"/>
                <a:ea typeface="Batang"/>
              </a:rPr>
              <a:t>өнімі</a:t>
            </a:r>
            <a:r>
              <a:rPr lang="uk-UA" sz="2000" dirty="0">
                <a:latin typeface="Times New Roman"/>
                <a:ea typeface="Batang"/>
              </a:rPr>
              <a:t> </a:t>
            </a:r>
            <a:r>
              <a:rPr lang="uk-UA" sz="2000" dirty="0" err="1">
                <a:latin typeface="Times New Roman"/>
                <a:ea typeface="Batang"/>
              </a:rPr>
              <a:t>мен</a:t>
            </a:r>
            <a:r>
              <a:rPr lang="uk-UA" sz="2000" dirty="0">
                <a:latin typeface="Times New Roman"/>
                <a:ea typeface="Batang"/>
              </a:rPr>
              <a:t> </a:t>
            </a:r>
            <a:r>
              <a:rPr lang="uk-UA" sz="2000" dirty="0" err="1">
                <a:latin typeface="Times New Roman"/>
                <a:ea typeface="Batang"/>
              </a:rPr>
              <a:t>қанттылығын</a:t>
            </a:r>
            <a:r>
              <a:rPr lang="uk-UA" sz="2000" dirty="0">
                <a:latin typeface="Times New Roman"/>
                <a:ea typeface="Batang"/>
              </a:rPr>
              <a:t> </a:t>
            </a:r>
            <a:r>
              <a:rPr lang="uk-UA" sz="2000" dirty="0" err="1">
                <a:latin typeface="Times New Roman"/>
                <a:ea typeface="Batang"/>
              </a:rPr>
              <a:t>арттыру</a:t>
            </a:r>
            <a:r>
              <a:rPr lang="uk-UA" sz="2000" dirty="0">
                <a:latin typeface="Times New Roman"/>
                <a:ea typeface="Batang"/>
              </a:rPr>
              <a:t> </a:t>
            </a:r>
            <a:r>
              <a:rPr lang="uk-UA" sz="2000" dirty="0" err="1">
                <a:latin typeface="Times New Roman"/>
                <a:ea typeface="Batang"/>
              </a:rPr>
              <a:t>жолдары</a:t>
            </a:r>
            <a:r>
              <a:rPr lang="uk-UA" sz="2000" dirty="0">
                <a:latin typeface="Times New Roman"/>
                <a:ea typeface="Batang"/>
              </a:rPr>
              <a:t> </a:t>
            </a:r>
            <a:r>
              <a:rPr lang="uk-UA" sz="2000" dirty="0" err="1">
                <a:latin typeface="Times New Roman"/>
                <a:ea typeface="Batang"/>
              </a:rPr>
              <a:t>анықталып</a:t>
            </a:r>
            <a:r>
              <a:rPr lang="uk-UA" sz="2000" dirty="0">
                <a:latin typeface="Times New Roman"/>
                <a:ea typeface="Batang"/>
              </a:rPr>
              <a:t>, </a:t>
            </a:r>
            <a:r>
              <a:rPr lang="uk-UA" sz="2000" dirty="0" err="1">
                <a:latin typeface="Times New Roman"/>
                <a:ea typeface="Batang"/>
              </a:rPr>
              <a:t>өндіріске</a:t>
            </a:r>
            <a:r>
              <a:rPr lang="uk-UA" sz="2000" dirty="0">
                <a:latin typeface="Times New Roman"/>
                <a:ea typeface="Batang"/>
              </a:rPr>
              <a:t> (</a:t>
            </a:r>
            <a:r>
              <a:rPr lang="uk-UA" sz="2000" dirty="0" err="1">
                <a:latin typeface="Times New Roman"/>
                <a:ea typeface="Batang"/>
              </a:rPr>
              <a:t>Полымбетова</a:t>
            </a:r>
            <a:r>
              <a:rPr lang="uk-UA" sz="2000" dirty="0">
                <a:latin typeface="Times New Roman"/>
                <a:ea typeface="Batang"/>
              </a:rPr>
              <a:t>) </a:t>
            </a:r>
            <a:r>
              <a:rPr lang="uk-UA" sz="2000" dirty="0" err="1">
                <a:latin typeface="Times New Roman"/>
                <a:ea typeface="Batang"/>
              </a:rPr>
              <a:t>енгізілді</a:t>
            </a:r>
            <a:r>
              <a:rPr lang="uk-UA" sz="2000" dirty="0">
                <a:latin typeface="Times New Roman"/>
                <a:ea typeface="Batang"/>
              </a:rPr>
              <a:t>. </a:t>
            </a:r>
            <a:endParaRPr lang="uk-UA" sz="2000" dirty="0" smtClean="0">
              <a:latin typeface="Times New Roman"/>
              <a:ea typeface="Batang"/>
            </a:endParaRPr>
          </a:p>
          <a:p>
            <a:pPr marL="342900" indent="-342900" algn="just">
              <a:buFont typeface="Wingdings" pitchFamily="2" charset="2"/>
              <a:buChar char="§"/>
            </a:pPr>
            <a:r>
              <a:rPr lang="uk-UA" sz="2000" dirty="0" err="1" smtClean="0">
                <a:latin typeface="Times New Roman"/>
                <a:ea typeface="Batang"/>
              </a:rPr>
              <a:t>Жаздық</a:t>
            </a:r>
            <a:r>
              <a:rPr lang="uk-UA" sz="2000" dirty="0">
                <a:latin typeface="Times New Roman"/>
                <a:ea typeface="Batang"/>
              </a:rPr>
              <a:t>, </a:t>
            </a:r>
            <a:r>
              <a:rPr lang="uk-UA" sz="2000" dirty="0" err="1">
                <a:latin typeface="Times New Roman"/>
                <a:ea typeface="Batang"/>
              </a:rPr>
              <a:t>күздік</a:t>
            </a:r>
            <a:r>
              <a:rPr lang="uk-UA" sz="2000" dirty="0">
                <a:latin typeface="Times New Roman"/>
                <a:ea typeface="Batang"/>
              </a:rPr>
              <a:t> </a:t>
            </a:r>
            <a:r>
              <a:rPr lang="uk-UA" sz="2000" dirty="0" err="1">
                <a:latin typeface="Times New Roman"/>
                <a:ea typeface="Batang"/>
              </a:rPr>
              <a:t>бидайдың</a:t>
            </a:r>
            <a:r>
              <a:rPr lang="uk-UA" sz="2000" dirty="0">
                <a:latin typeface="Times New Roman"/>
                <a:ea typeface="Batang"/>
              </a:rPr>
              <a:t> </a:t>
            </a:r>
            <a:r>
              <a:rPr lang="uk-UA" sz="2000" dirty="0" err="1">
                <a:latin typeface="Times New Roman"/>
                <a:ea typeface="Batang"/>
              </a:rPr>
              <a:t>ыстыққа</a:t>
            </a:r>
            <a:r>
              <a:rPr lang="uk-UA" sz="2000" dirty="0">
                <a:latin typeface="Times New Roman"/>
                <a:ea typeface="Batang"/>
              </a:rPr>
              <a:t>, </a:t>
            </a:r>
            <a:r>
              <a:rPr lang="uk-UA" sz="2000" dirty="0" err="1">
                <a:latin typeface="Times New Roman"/>
                <a:ea typeface="Batang"/>
              </a:rPr>
              <a:t>қуаңшылық</a:t>
            </a:r>
            <a:r>
              <a:rPr lang="uk-UA" sz="2000" dirty="0">
                <a:latin typeface="Times New Roman"/>
                <a:ea typeface="Batang"/>
              </a:rPr>
              <a:t> </a:t>
            </a:r>
            <a:r>
              <a:rPr lang="uk-UA" sz="2000" dirty="0" err="1">
                <a:latin typeface="Times New Roman"/>
                <a:ea typeface="Batang"/>
              </a:rPr>
              <a:t>пен</a:t>
            </a:r>
            <a:r>
              <a:rPr lang="uk-UA" sz="2000" dirty="0">
                <a:latin typeface="Times New Roman"/>
                <a:ea typeface="Batang"/>
              </a:rPr>
              <a:t> </a:t>
            </a:r>
            <a:r>
              <a:rPr lang="uk-UA" sz="2000" dirty="0" err="1">
                <a:latin typeface="Times New Roman"/>
                <a:ea typeface="Batang"/>
              </a:rPr>
              <a:t>аязға</a:t>
            </a:r>
            <a:r>
              <a:rPr lang="uk-UA" sz="2000" dirty="0">
                <a:latin typeface="Times New Roman"/>
                <a:ea typeface="Batang"/>
              </a:rPr>
              <a:t> </a:t>
            </a:r>
            <a:r>
              <a:rPr lang="uk-UA" sz="2000" dirty="0" err="1">
                <a:latin typeface="Times New Roman"/>
                <a:ea typeface="Batang"/>
              </a:rPr>
              <a:t>төзімділігі</a:t>
            </a:r>
            <a:r>
              <a:rPr lang="uk-UA" sz="2000" dirty="0">
                <a:latin typeface="Times New Roman"/>
                <a:ea typeface="Batang"/>
              </a:rPr>
              <a:t> </a:t>
            </a:r>
            <a:r>
              <a:rPr lang="uk-UA" sz="2000" dirty="0" err="1">
                <a:latin typeface="Times New Roman"/>
                <a:ea typeface="Batang"/>
              </a:rPr>
              <a:t>зерттеліп</a:t>
            </a:r>
            <a:r>
              <a:rPr lang="uk-UA" sz="2000" dirty="0">
                <a:latin typeface="Times New Roman"/>
                <a:ea typeface="Batang"/>
              </a:rPr>
              <a:t>, </a:t>
            </a:r>
            <a:r>
              <a:rPr lang="uk-UA" sz="2000" dirty="0" err="1">
                <a:latin typeface="Times New Roman"/>
                <a:ea typeface="Batang"/>
              </a:rPr>
              <a:t>оның</a:t>
            </a:r>
            <a:r>
              <a:rPr lang="uk-UA" sz="2000" dirty="0">
                <a:latin typeface="Times New Roman"/>
                <a:ea typeface="Batang"/>
              </a:rPr>
              <a:t> </a:t>
            </a:r>
            <a:r>
              <a:rPr lang="uk-UA" sz="2000" dirty="0" err="1">
                <a:latin typeface="Times New Roman"/>
                <a:ea typeface="Batang"/>
              </a:rPr>
              <a:t>жоғары</a:t>
            </a:r>
            <a:r>
              <a:rPr lang="uk-UA" sz="2000" dirty="0">
                <a:latin typeface="Times New Roman"/>
                <a:ea typeface="Batang"/>
              </a:rPr>
              <a:t> </a:t>
            </a:r>
            <a:r>
              <a:rPr lang="uk-UA" sz="2000" dirty="0" err="1">
                <a:latin typeface="Times New Roman"/>
                <a:ea typeface="Batang"/>
              </a:rPr>
              <a:t>өнім</a:t>
            </a:r>
            <a:r>
              <a:rPr lang="uk-UA" sz="2000" dirty="0">
                <a:latin typeface="Times New Roman"/>
                <a:ea typeface="Batang"/>
              </a:rPr>
              <a:t> </a:t>
            </a:r>
            <a:r>
              <a:rPr lang="uk-UA" sz="2000" dirty="0" err="1">
                <a:latin typeface="Times New Roman"/>
                <a:ea typeface="Batang"/>
              </a:rPr>
              <a:t>беретін</a:t>
            </a:r>
            <a:r>
              <a:rPr lang="uk-UA" sz="2000" dirty="0">
                <a:latin typeface="Times New Roman"/>
                <a:ea typeface="Batang"/>
              </a:rPr>
              <a:t> </a:t>
            </a:r>
            <a:r>
              <a:rPr lang="uk-UA" sz="2000" dirty="0" err="1">
                <a:latin typeface="Times New Roman"/>
                <a:ea typeface="Batang"/>
              </a:rPr>
              <a:t>сорттары</a:t>
            </a:r>
            <a:r>
              <a:rPr lang="uk-UA" sz="2000" dirty="0">
                <a:latin typeface="Times New Roman"/>
                <a:ea typeface="Batang"/>
              </a:rPr>
              <a:t> (</a:t>
            </a:r>
            <a:r>
              <a:rPr lang="uk-UA" sz="2000" dirty="0" err="1">
                <a:latin typeface="Times New Roman"/>
                <a:ea typeface="Batang"/>
              </a:rPr>
              <a:t>Полымбетова</a:t>
            </a:r>
            <a:r>
              <a:rPr lang="uk-UA" sz="2000" dirty="0">
                <a:latin typeface="Times New Roman"/>
                <a:ea typeface="Batang"/>
              </a:rPr>
              <a:t>, Е.Богданова, </a:t>
            </a:r>
            <a:r>
              <a:rPr lang="uk-UA" sz="2000" dirty="0" err="1">
                <a:latin typeface="Times New Roman"/>
                <a:ea typeface="Batang"/>
              </a:rPr>
              <a:t>т.б</a:t>
            </a:r>
            <a:r>
              <a:rPr lang="uk-UA" sz="2000" dirty="0">
                <a:latin typeface="Times New Roman"/>
                <a:ea typeface="Batang"/>
              </a:rPr>
              <a:t>.) </a:t>
            </a:r>
            <a:r>
              <a:rPr lang="uk-UA" sz="2000" dirty="0" err="1">
                <a:latin typeface="Times New Roman"/>
                <a:ea typeface="Batang"/>
              </a:rPr>
              <a:t>шығарылды</a:t>
            </a:r>
            <a:r>
              <a:rPr lang="uk-UA" sz="2000" dirty="0">
                <a:latin typeface="Times New Roman"/>
                <a:ea typeface="Batang"/>
              </a:rPr>
              <a:t>. </a:t>
            </a:r>
            <a:endParaRPr lang="uk-UA" sz="2000" dirty="0" smtClean="0">
              <a:latin typeface="Times New Roman"/>
              <a:ea typeface="Batang"/>
            </a:endParaRPr>
          </a:p>
          <a:p>
            <a:pPr marL="342900" indent="-342900" algn="just">
              <a:buFont typeface="Wingdings" pitchFamily="2" charset="2"/>
              <a:buChar char="§"/>
            </a:pPr>
            <a:r>
              <a:rPr lang="uk-UA" sz="2000" dirty="0" err="1" smtClean="0">
                <a:latin typeface="Times New Roman"/>
                <a:ea typeface="Batang"/>
              </a:rPr>
              <a:t>Қапшағай</a:t>
            </a:r>
            <a:r>
              <a:rPr lang="uk-UA" sz="2000" dirty="0" smtClean="0">
                <a:latin typeface="Times New Roman"/>
                <a:ea typeface="Batang"/>
              </a:rPr>
              <a:t> </a:t>
            </a:r>
            <a:r>
              <a:rPr lang="uk-UA" sz="2000" dirty="0">
                <a:latin typeface="Times New Roman"/>
                <a:ea typeface="Batang"/>
              </a:rPr>
              <a:t>су </a:t>
            </a:r>
            <a:r>
              <a:rPr lang="uk-UA" sz="2000" dirty="0" err="1">
                <a:latin typeface="Times New Roman"/>
                <a:ea typeface="Batang"/>
              </a:rPr>
              <a:t>қоймасы</a:t>
            </a:r>
            <a:r>
              <a:rPr lang="uk-UA" sz="2000" dirty="0">
                <a:latin typeface="Times New Roman"/>
                <a:ea typeface="Batang"/>
              </a:rPr>
              <a:t> </a:t>
            </a:r>
            <a:r>
              <a:rPr lang="uk-UA" sz="2000" dirty="0" err="1">
                <a:latin typeface="Times New Roman"/>
                <a:ea typeface="Batang"/>
              </a:rPr>
              <a:t>аймағында</a:t>
            </a:r>
            <a:r>
              <a:rPr lang="uk-UA" sz="2000" dirty="0">
                <a:latin typeface="Times New Roman"/>
                <a:ea typeface="Batang"/>
              </a:rPr>
              <a:t> </a:t>
            </a:r>
            <a:r>
              <a:rPr lang="uk-UA" sz="2000" dirty="0" err="1">
                <a:latin typeface="Times New Roman"/>
                <a:ea typeface="Batang"/>
              </a:rPr>
              <a:t>күрішті</a:t>
            </a:r>
            <a:r>
              <a:rPr lang="uk-UA" sz="2000" dirty="0">
                <a:latin typeface="Times New Roman"/>
                <a:ea typeface="Batang"/>
              </a:rPr>
              <a:t> </a:t>
            </a:r>
            <a:r>
              <a:rPr lang="uk-UA" sz="2000" dirty="0" err="1">
                <a:latin typeface="Times New Roman"/>
                <a:ea typeface="Batang"/>
              </a:rPr>
              <a:t>тиімді</a:t>
            </a:r>
            <a:r>
              <a:rPr lang="uk-UA" sz="2000" dirty="0">
                <a:latin typeface="Times New Roman"/>
                <a:ea typeface="Batang"/>
              </a:rPr>
              <a:t> </a:t>
            </a:r>
            <a:r>
              <a:rPr lang="uk-UA" sz="2000" dirty="0" err="1">
                <a:latin typeface="Times New Roman"/>
                <a:ea typeface="Batang"/>
              </a:rPr>
              <a:t>өсірудің</a:t>
            </a:r>
            <a:r>
              <a:rPr lang="uk-UA" sz="2000" dirty="0">
                <a:latin typeface="Times New Roman"/>
                <a:ea typeface="Batang"/>
              </a:rPr>
              <a:t> </a:t>
            </a:r>
            <a:r>
              <a:rPr lang="uk-UA" sz="2000" dirty="0" err="1">
                <a:latin typeface="Times New Roman"/>
                <a:ea typeface="Batang"/>
              </a:rPr>
              <a:t>жаңа</a:t>
            </a:r>
            <a:r>
              <a:rPr lang="uk-UA" sz="2000" dirty="0">
                <a:latin typeface="Times New Roman"/>
                <a:ea typeface="Batang"/>
              </a:rPr>
              <a:t> </a:t>
            </a:r>
            <a:r>
              <a:rPr lang="uk-UA" sz="2000" dirty="0" err="1">
                <a:latin typeface="Times New Roman"/>
                <a:ea typeface="Batang"/>
              </a:rPr>
              <a:t>технологиясы</a:t>
            </a:r>
            <a:r>
              <a:rPr lang="uk-UA" sz="2000" dirty="0">
                <a:latin typeface="Times New Roman"/>
                <a:ea typeface="Batang"/>
              </a:rPr>
              <a:t> (</a:t>
            </a:r>
            <a:r>
              <a:rPr lang="uk-UA" sz="2000" dirty="0" err="1">
                <a:latin typeface="Times New Roman"/>
                <a:ea typeface="Batang"/>
              </a:rPr>
              <a:t>Добрунов</a:t>
            </a:r>
            <a:r>
              <a:rPr lang="uk-UA" sz="2000" dirty="0">
                <a:latin typeface="Times New Roman"/>
                <a:ea typeface="Batang"/>
              </a:rPr>
              <a:t>, Б.</a:t>
            </a:r>
            <a:r>
              <a:rPr lang="uk-UA" sz="2000" dirty="0" err="1">
                <a:latin typeface="Times New Roman"/>
                <a:ea typeface="Batang"/>
              </a:rPr>
              <a:t>Сәрсенбаев</a:t>
            </a:r>
            <a:r>
              <a:rPr lang="uk-UA" sz="2000" dirty="0">
                <a:latin typeface="Times New Roman"/>
                <a:ea typeface="Batang"/>
              </a:rPr>
              <a:t>, О.</a:t>
            </a:r>
            <a:r>
              <a:rPr lang="uk-UA" sz="2000" dirty="0" err="1">
                <a:latin typeface="Times New Roman"/>
                <a:ea typeface="Batang"/>
              </a:rPr>
              <a:t>Таранов</a:t>
            </a:r>
            <a:r>
              <a:rPr lang="uk-UA" sz="2000" dirty="0">
                <a:latin typeface="Times New Roman"/>
                <a:ea typeface="Batang"/>
              </a:rPr>
              <a:t>) </a:t>
            </a:r>
            <a:r>
              <a:rPr lang="uk-UA" sz="2000" dirty="0" err="1">
                <a:latin typeface="Times New Roman"/>
                <a:ea typeface="Batang"/>
              </a:rPr>
              <a:t>жасалды</a:t>
            </a:r>
            <a:r>
              <a:rPr lang="uk-UA" sz="2000" dirty="0">
                <a:latin typeface="Times New Roman"/>
                <a:ea typeface="Batang"/>
              </a:rPr>
              <a:t>.</a:t>
            </a:r>
            <a:endParaRPr lang="ru-RU" sz="2000" dirty="0"/>
          </a:p>
        </p:txBody>
      </p:sp>
    </p:spTree>
    <p:extLst>
      <p:ext uri="{BB962C8B-B14F-4D97-AF65-F5344CB8AC3E}">
        <p14:creationId xmlns:p14="http://schemas.microsoft.com/office/powerpoint/2010/main" val="2063787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76672"/>
            <a:ext cx="5832649" cy="5940088"/>
          </a:xfrm>
          <a:prstGeom prst="rect">
            <a:avLst/>
          </a:prstGeom>
        </p:spPr>
        <p:txBody>
          <a:bodyPr wrap="square">
            <a:spAutoFit/>
          </a:bodyPr>
          <a:lstStyle/>
          <a:p>
            <a:pPr algn="just"/>
            <a:r>
              <a:rPr lang="kk-KZ" sz="2000" dirty="0" smtClean="0">
                <a:latin typeface="Times New Roman"/>
                <a:ea typeface="Times New Roman"/>
              </a:rPr>
              <a:t>	</a:t>
            </a:r>
            <a:r>
              <a:rPr lang="kk-KZ" sz="2000" b="1" dirty="0" smtClean="0">
                <a:latin typeface="Times New Roman"/>
                <a:ea typeface="Times New Roman"/>
              </a:rPr>
              <a:t>Бұл </a:t>
            </a:r>
            <a:r>
              <a:rPr lang="kk-KZ" sz="2000" b="1" dirty="0">
                <a:latin typeface="Times New Roman"/>
                <a:ea typeface="Times New Roman"/>
              </a:rPr>
              <a:t>ғылымның зерттеу обьектісі </a:t>
            </a:r>
            <a:r>
              <a:rPr lang="kk-KZ" sz="2000" dirty="0">
                <a:latin typeface="Times New Roman"/>
                <a:ea typeface="Times New Roman"/>
              </a:rPr>
              <a:t>- өсімдік организмінің эртүрлі ұйымдастырылу деңгейіндегі (яғни, биоценотикалық, организмдік, мүшелік, маманданған ұлпалар, клеткалық, субклеткалық, молекулалық, субмолекулалық) процестер. Өсімдік организмінің аталған деңгейлері ндегі физиологиялық процестер өзара жэне қоршаған ортамен тығыз байланыста болады. Өсімдіктердегі эрбір морфологиялық ерекшелік жэне физиологиялық процесс - бұл ұзақ мерзімдік эволюция нэтижесі. Эволюция процесінде өзгерген орта жағдайьша есімдіктердің бейімделуі барысында жаңа морфофизиологиялық қасиетгер пайда болған. Вегетациялық есу дэуірі ішінде өсімдіктер үздіксіз осіп дамиды. Даму кезеңдері этаптарга бөлінген және де эрбір этап өзіндік морфофизиологиялық қасиеттері мен сипаттары бойынша ерекшеленеді. Өсімдіктердің басқа организмдерге қарағанда өзіндік қасиеттері бар. </a:t>
            </a:r>
            <a:endParaRPr lang="ru-RU"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9" y="1052736"/>
            <a:ext cx="2978466" cy="42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919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TotalTime>
  <Words>627</Words>
  <Application>Microsoft Office PowerPoint</Application>
  <PresentationFormat>Экран (4:3)</PresentationFormat>
  <Paragraphs>43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Пользователь Windows</cp:lastModifiedBy>
  <cp:revision>7</cp:revision>
  <dcterms:created xsi:type="dcterms:W3CDTF">2022-11-06T15:32:15Z</dcterms:created>
  <dcterms:modified xsi:type="dcterms:W3CDTF">2022-11-06T20:05:51Z</dcterms:modified>
</cp:coreProperties>
</file>