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5" r:id="rId1"/>
  </p:sldMasterIdLst>
  <p:notesMasterIdLst>
    <p:notesMasterId r:id="rId26"/>
  </p:notesMasterIdLst>
  <p:sldIdLst>
    <p:sldId id="315" r:id="rId2"/>
    <p:sldId id="316" r:id="rId3"/>
    <p:sldId id="258" r:id="rId4"/>
    <p:sldId id="305" r:id="rId5"/>
    <p:sldId id="307" r:id="rId6"/>
    <p:sldId id="306" r:id="rId7"/>
    <p:sldId id="259" r:id="rId8"/>
    <p:sldId id="260" r:id="rId9"/>
    <p:sldId id="262" r:id="rId10"/>
    <p:sldId id="263" r:id="rId11"/>
    <p:sldId id="265" r:id="rId12"/>
    <p:sldId id="266" r:id="rId13"/>
    <p:sldId id="267" r:id="rId14"/>
    <p:sldId id="268" r:id="rId15"/>
    <p:sldId id="269" r:id="rId16"/>
    <p:sldId id="270" r:id="rId17"/>
    <p:sldId id="271" r:id="rId18"/>
    <p:sldId id="273" r:id="rId19"/>
    <p:sldId id="274" r:id="rId20"/>
    <p:sldId id="275" r:id="rId21"/>
    <p:sldId id="276" r:id="rId22"/>
    <p:sldId id="277" r:id="rId23"/>
    <p:sldId id="318" r:id="rId24"/>
    <p:sldId id="311" r:id="rId25"/>
  </p:sldIdLst>
  <p:sldSz cx="9144000" cy="6858000" type="screen4x3"/>
  <p:notesSz cx="6858000" cy="9144000"/>
  <p:defaultTextStyle>
    <a:defPPr>
      <a:defRPr lang="ru-RU"/>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41" autoAdjust="0"/>
    <p:restoredTop sz="90929"/>
  </p:normalViewPr>
  <p:slideViewPr>
    <p:cSldViewPr>
      <p:cViewPr varScale="1">
        <p:scale>
          <a:sx n="95" d="100"/>
          <a:sy n="95" d="100"/>
        </p:scale>
        <p:origin x="17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E7EDC9B-F9A8-4CC0-A71F-BFB831533D94}" type="datetimeFigureOut">
              <a:rPr lang="ru-RU"/>
              <a:pPr>
                <a:defRPr/>
              </a:pPr>
              <a:t>07.11.2022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8E48782-3431-46CD-9F0A-11A6E0B8FFFE}" type="slidenum">
              <a:rPr lang="ru-RU" altLang="ru-RU"/>
              <a:pPr/>
              <a:t>‹#›</a:t>
            </a:fld>
            <a:endParaRPr lang="ru-RU" alt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27652"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2A8B74F2-EF09-40F1-8D7A-3B9721FD1366}" type="slidenum">
              <a:rPr lang="ru-RU" altLang="ru-RU" sz="1200"/>
              <a:pPr eaLnBrk="1" hangingPunct="1"/>
              <a:t>7</a:t>
            </a:fld>
            <a:endParaRPr lang="ru-RU" altLang="ru-RU"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28676"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4ED556B0-2CC3-4A4F-B741-9815A4CBBB55}" type="slidenum">
              <a:rPr lang="ru-RU" altLang="ru-RU" sz="1200"/>
              <a:pPr eaLnBrk="1" hangingPunct="1"/>
              <a:t>17</a:t>
            </a:fld>
            <a:endParaRPr lang="ru-RU" altLang="ru-RU"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FF49EA91-02D5-4B71-97F4-8AD2AD8FC3AB}" type="slidenum">
              <a:rPr lang="ru-RU" altLang="ru-RU"/>
              <a:pPr/>
              <a:t>‹#›</a:t>
            </a:fld>
            <a:endParaRPr lang="ru-RU" altLang="ru-RU"/>
          </a:p>
        </p:txBody>
      </p:sp>
    </p:spTree>
    <p:extLst>
      <p:ext uri="{BB962C8B-B14F-4D97-AF65-F5344CB8AC3E}">
        <p14:creationId xmlns:p14="http://schemas.microsoft.com/office/powerpoint/2010/main" val="3886544624"/>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38639F18-A471-42A9-9DAA-2A04EC16E9A0}" type="slidenum">
              <a:rPr lang="ru-RU" altLang="ru-RU"/>
              <a:pPr/>
              <a:t>‹#›</a:t>
            </a:fld>
            <a:endParaRPr lang="ru-RU" altLang="ru-RU"/>
          </a:p>
        </p:txBody>
      </p:sp>
    </p:spTree>
    <p:extLst>
      <p:ext uri="{BB962C8B-B14F-4D97-AF65-F5344CB8AC3E}">
        <p14:creationId xmlns:p14="http://schemas.microsoft.com/office/powerpoint/2010/main" val="2202792110"/>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0D0F0153-CAB5-4ADD-8533-3A5C233C62E1}" type="slidenum">
              <a:rPr lang="ru-RU" altLang="ru-RU"/>
              <a:pPr/>
              <a:t>‹#›</a:t>
            </a:fld>
            <a:endParaRPr lang="ru-RU" altLang="ru-RU"/>
          </a:p>
        </p:txBody>
      </p:sp>
    </p:spTree>
    <p:extLst>
      <p:ext uri="{BB962C8B-B14F-4D97-AF65-F5344CB8AC3E}">
        <p14:creationId xmlns:p14="http://schemas.microsoft.com/office/powerpoint/2010/main" val="498032319"/>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4E34EB7C-D57D-4AD9-9990-5219C53EEDB7}" type="slidenum">
              <a:rPr lang="ru-RU" altLang="ru-RU"/>
              <a:pPr/>
              <a:t>‹#›</a:t>
            </a:fld>
            <a:endParaRPr lang="ru-RU" altLang="ru-RU"/>
          </a:p>
        </p:txBody>
      </p:sp>
    </p:spTree>
    <p:extLst>
      <p:ext uri="{BB962C8B-B14F-4D97-AF65-F5344CB8AC3E}">
        <p14:creationId xmlns:p14="http://schemas.microsoft.com/office/powerpoint/2010/main" val="536159895"/>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0CA1F375-9A5D-4BF6-BEA5-5A98A24BEDC0}" type="slidenum">
              <a:rPr lang="ru-RU" altLang="ru-RU"/>
              <a:pPr/>
              <a:t>‹#›</a:t>
            </a:fld>
            <a:endParaRPr lang="ru-RU" altLang="ru-RU"/>
          </a:p>
        </p:txBody>
      </p:sp>
    </p:spTree>
    <p:extLst>
      <p:ext uri="{BB962C8B-B14F-4D97-AF65-F5344CB8AC3E}">
        <p14:creationId xmlns:p14="http://schemas.microsoft.com/office/powerpoint/2010/main" val="347588978"/>
      </p:ext>
    </p:extLst>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fld id="{77DDFAC8-48FB-4ABB-AF5C-6BE3C3032744}" type="slidenum">
              <a:rPr lang="ru-RU" altLang="ru-RU"/>
              <a:pPr/>
              <a:t>‹#›</a:t>
            </a:fld>
            <a:endParaRPr lang="ru-RU" altLang="ru-RU"/>
          </a:p>
        </p:txBody>
      </p:sp>
    </p:spTree>
    <p:extLst>
      <p:ext uri="{BB962C8B-B14F-4D97-AF65-F5344CB8AC3E}">
        <p14:creationId xmlns:p14="http://schemas.microsoft.com/office/powerpoint/2010/main" val="2408706113"/>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fld id="{569F0942-8853-40B0-A5ED-5DC72ED83C8C}" type="slidenum">
              <a:rPr lang="ru-RU" altLang="ru-RU"/>
              <a:pPr/>
              <a:t>‹#›</a:t>
            </a:fld>
            <a:endParaRPr lang="ru-RU" altLang="ru-RU"/>
          </a:p>
        </p:txBody>
      </p:sp>
    </p:spTree>
    <p:extLst>
      <p:ext uri="{BB962C8B-B14F-4D97-AF65-F5344CB8AC3E}">
        <p14:creationId xmlns:p14="http://schemas.microsoft.com/office/powerpoint/2010/main" val="111645994"/>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fld id="{366DDC58-407A-4BB9-82E6-41FA0364B868}" type="slidenum">
              <a:rPr lang="ru-RU" altLang="ru-RU"/>
              <a:pPr/>
              <a:t>‹#›</a:t>
            </a:fld>
            <a:endParaRPr lang="ru-RU" altLang="ru-RU"/>
          </a:p>
        </p:txBody>
      </p:sp>
    </p:spTree>
    <p:extLst>
      <p:ext uri="{BB962C8B-B14F-4D97-AF65-F5344CB8AC3E}">
        <p14:creationId xmlns:p14="http://schemas.microsoft.com/office/powerpoint/2010/main" val="2532315483"/>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fld id="{77EEBF8C-F6BE-41C3-87FB-BA51D5221123}" type="slidenum">
              <a:rPr lang="ru-RU" altLang="ru-RU"/>
              <a:pPr/>
              <a:t>‹#›</a:t>
            </a:fld>
            <a:endParaRPr lang="ru-RU" altLang="ru-RU"/>
          </a:p>
        </p:txBody>
      </p:sp>
    </p:spTree>
    <p:extLst>
      <p:ext uri="{BB962C8B-B14F-4D97-AF65-F5344CB8AC3E}">
        <p14:creationId xmlns:p14="http://schemas.microsoft.com/office/powerpoint/2010/main" val="400621851"/>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fld id="{9AC4A145-2507-4F92-A13A-A227E579B829}" type="slidenum">
              <a:rPr lang="ru-RU" altLang="ru-RU"/>
              <a:pPr/>
              <a:t>‹#›</a:t>
            </a:fld>
            <a:endParaRPr lang="ru-RU" altLang="ru-RU"/>
          </a:p>
        </p:txBody>
      </p:sp>
    </p:spTree>
    <p:extLst>
      <p:ext uri="{BB962C8B-B14F-4D97-AF65-F5344CB8AC3E}">
        <p14:creationId xmlns:p14="http://schemas.microsoft.com/office/powerpoint/2010/main" val="2087748194"/>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fld id="{5875912D-FAA7-4B70-AEFC-C791C5BC988E}" type="slidenum">
              <a:rPr lang="ru-RU" altLang="ru-RU"/>
              <a:pPr/>
              <a:t>‹#›</a:t>
            </a:fld>
            <a:endParaRPr lang="ru-RU" altLang="ru-RU"/>
          </a:p>
        </p:txBody>
      </p:sp>
    </p:spTree>
    <p:extLst>
      <p:ext uri="{BB962C8B-B14F-4D97-AF65-F5344CB8AC3E}">
        <p14:creationId xmlns:p14="http://schemas.microsoft.com/office/powerpoint/2010/main" val="2057407443"/>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48A4E6E0-5CEC-416A-8641-7E46D7951816}"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transition>
    <p:dissolve/>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Рисунок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00900" y="136525"/>
            <a:ext cx="1849438" cy="187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5"/>
          <p:cNvSpPr txBox="1">
            <a:spLocks noChangeArrowheads="1"/>
          </p:cNvSpPr>
          <p:nvPr/>
        </p:nvSpPr>
        <p:spPr bwMode="auto">
          <a:xfrm>
            <a:off x="1006475" y="136525"/>
            <a:ext cx="61944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kk-KZ" altLang="ru-RU" b="1">
                <a:solidFill>
                  <a:srgbClr val="000000"/>
                </a:solidFill>
                <a:cs typeface="Times New Roman" panose="02020603050405020304" pitchFamily="18" charset="0"/>
              </a:rPr>
              <a:t>М.Өтемісов атындағы Батыс Қазақстан университеті</a:t>
            </a:r>
          </a:p>
          <a:p>
            <a:pPr algn="ctr" eaLnBrk="1" hangingPunct="1"/>
            <a:r>
              <a:rPr lang="kk-KZ" altLang="ru-RU">
                <a:solidFill>
                  <a:srgbClr val="000000"/>
                </a:solidFill>
                <a:cs typeface="Times New Roman" panose="02020603050405020304" pitchFamily="18" charset="0"/>
              </a:rPr>
              <a:t>Жаратылыстану-география факультеті</a:t>
            </a:r>
            <a:endParaRPr lang="ru-RU" altLang="ru-RU">
              <a:solidFill>
                <a:srgbClr val="000000"/>
              </a:solidFill>
              <a:cs typeface="Times New Roman" panose="02020603050405020304" pitchFamily="18" charset="0"/>
            </a:endParaRPr>
          </a:p>
        </p:txBody>
      </p:sp>
      <p:sp>
        <p:nvSpPr>
          <p:cNvPr id="2052" name="TextBox 6"/>
          <p:cNvSpPr txBox="1">
            <a:spLocks noChangeArrowheads="1"/>
          </p:cNvSpPr>
          <p:nvPr/>
        </p:nvSpPr>
        <p:spPr bwMode="auto">
          <a:xfrm>
            <a:off x="5405438" y="1997075"/>
            <a:ext cx="2159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kk-KZ" altLang="ru-RU" sz="2000">
                <a:solidFill>
                  <a:srgbClr val="000000"/>
                </a:solidFill>
                <a:cs typeface="Times New Roman" panose="02020603050405020304" pitchFamily="18" charset="0"/>
              </a:rPr>
              <a:t>Биология және экология кафедрасы</a:t>
            </a:r>
            <a:endParaRPr lang="ru-RU" altLang="ru-RU" sz="2000">
              <a:solidFill>
                <a:srgbClr val="000000"/>
              </a:solidFill>
              <a:cs typeface="Times New Roman" panose="02020603050405020304" pitchFamily="18" charset="0"/>
            </a:endParaRPr>
          </a:p>
        </p:txBody>
      </p:sp>
      <p:sp>
        <p:nvSpPr>
          <p:cNvPr id="2053" name="TextBox 8"/>
          <p:cNvSpPr txBox="1">
            <a:spLocks noChangeArrowheads="1"/>
          </p:cNvSpPr>
          <p:nvPr/>
        </p:nvSpPr>
        <p:spPr bwMode="auto">
          <a:xfrm>
            <a:off x="4270375" y="4297363"/>
            <a:ext cx="418941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kk-KZ" altLang="ru-RU" sz="1800" b="1">
                <a:solidFill>
                  <a:srgbClr val="000000"/>
                </a:solidFill>
                <a:cs typeface="Times New Roman" panose="02020603050405020304" pitchFamily="18" charset="0"/>
              </a:rPr>
              <a:t>Оқытушы: </a:t>
            </a:r>
            <a:r>
              <a:rPr lang="kk-KZ" altLang="ru-RU" sz="1800">
                <a:solidFill>
                  <a:srgbClr val="000000"/>
                </a:solidFill>
                <a:cs typeface="Times New Roman" panose="02020603050405020304" pitchFamily="18" charset="0"/>
              </a:rPr>
              <a:t>философия</a:t>
            </a:r>
            <a:r>
              <a:rPr lang="ru-RU" altLang="ru-RU" sz="1800">
                <a:solidFill>
                  <a:srgbClr val="000000"/>
                </a:solidFill>
                <a:cs typeface="Times New Roman" panose="02020603050405020304" pitchFamily="18" charset="0"/>
              </a:rPr>
              <a:t> д</a:t>
            </a:r>
            <a:r>
              <a:rPr lang="kk-KZ" altLang="ru-RU" sz="1800">
                <a:solidFill>
                  <a:srgbClr val="000000"/>
                </a:solidFill>
                <a:cs typeface="Times New Roman" panose="02020603050405020304" pitchFamily="18" charset="0"/>
              </a:rPr>
              <a:t>окторы </a:t>
            </a:r>
            <a:r>
              <a:rPr lang="en-US" altLang="ru-RU" sz="1800">
                <a:solidFill>
                  <a:srgbClr val="000000"/>
                </a:solidFill>
                <a:cs typeface="Times New Roman" panose="02020603050405020304" pitchFamily="18" charset="0"/>
              </a:rPr>
              <a:t>PhD</a:t>
            </a:r>
            <a:endParaRPr lang="kk-KZ" altLang="ru-RU" sz="1800">
              <a:solidFill>
                <a:srgbClr val="000000"/>
              </a:solidFill>
              <a:cs typeface="Times New Roman" panose="02020603050405020304" pitchFamily="18" charset="0"/>
            </a:endParaRPr>
          </a:p>
          <a:p>
            <a:pPr eaLnBrk="1" hangingPunct="1"/>
            <a:r>
              <a:rPr lang="kk-KZ" altLang="ru-RU" sz="1800">
                <a:solidFill>
                  <a:srgbClr val="000000"/>
                </a:solidFill>
                <a:cs typeface="Times New Roman" panose="02020603050405020304" pitchFamily="18" charset="0"/>
              </a:rPr>
              <a:t>                         </a:t>
            </a:r>
            <a:r>
              <a:rPr lang="en-US" altLang="ru-RU" sz="1800">
                <a:solidFill>
                  <a:srgbClr val="000000"/>
                </a:solidFill>
                <a:cs typeface="Times New Roman" panose="02020603050405020304" pitchFamily="18" charset="0"/>
              </a:rPr>
              <a:t>     </a:t>
            </a:r>
            <a:r>
              <a:rPr lang="kk-KZ" altLang="ru-RU" sz="1800">
                <a:solidFill>
                  <a:srgbClr val="000000"/>
                </a:solidFill>
                <a:cs typeface="Times New Roman" panose="02020603050405020304" pitchFamily="18" charset="0"/>
              </a:rPr>
              <a:t>Кожагалиева Р.Ж</a:t>
            </a:r>
            <a:endParaRPr lang="ru-RU" altLang="ru-RU" sz="1800">
              <a:solidFill>
                <a:srgbClr val="000000"/>
              </a:solidFill>
              <a:cs typeface="Times New Roman" panose="02020603050405020304" pitchFamily="18" charset="0"/>
            </a:endParaRPr>
          </a:p>
        </p:txBody>
      </p:sp>
      <p:sp>
        <p:nvSpPr>
          <p:cNvPr id="2054" name="TextBox 9"/>
          <p:cNvSpPr txBox="1">
            <a:spLocks noChangeArrowheads="1"/>
          </p:cNvSpPr>
          <p:nvPr/>
        </p:nvSpPr>
        <p:spPr bwMode="auto">
          <a:xfrm>
            <a:off x="3379788" y="6184900"/>
            <a:ext cx="17827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kk-KZ" altLang="ru-RU">
                <a:solidFill>
                  <a:srgbClr val="000000"/>
                </a:solidFill>
                <a:cs typeface="Times New Roman" panose="02020603050405020304" pitchFamily="18" charset="0"/>
              </a:rPr>
              <a:t>Орал, 2022</a:t>
            </a:r>
            <a:endParaRPr lang="ru-RU" altLang="ru-RU">
              <a:solidFill>
                <a:srgbClr val="000000"/>
              </a:solidFill>
              <a:cs typeface="Times New Roman" panose="02020603050405020304" pitchFamily="18" charset="0"/>
            </a:endParaRPr>
          </a:p>
        </p:txBody>
      </p:sp>
      <p:sp>
        <p:nvSpPr>
          <p:cNvPr id="2055" name="TextBox 1"/>
          <p:cNvSpPr txBox="1">
            <a:spLocks noChangeArrowheads="1"/>
          </p:cNvSpPr>
          <p:nvPr/>
        </p:nvSpPr>
        <p:spPr bwMode="auto">
          <a:xfrm>
            <a:off x="2195513" y="3197225"/>
            <a:ext cx="46085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r>
              <a:rPr lang="ru-RU" altLang="ru-RU" sz="2000" b="1">
                <a:cs typeface="Times New Roman" panose="02020603050405020304" pitchFamily="18" charset="0"/>
              </a:rPr>
              <a:t>Өсімдіктер физиологиясы</a:t>
            </a: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idx="1"/>
          </p:nvPr>
        </p:nvSpPr>
        <p:spPr>
          <a:xfrm>
            <a:off x="1285875" y="301625"/>
            <a:ext cx="7656513" cy="6556375"/>
          </a:xfrm>
        </p:spPr>
        <p:txBody>
          <a:bodyPr anchor="ctr">
            <a:spAutoFit/>
          </a:bodyPr>
          <a:lstStyle/>
          <a:p>
            <a:pPr marL="0" indent="449263" algn="just" eaLnBrk="1" hangingPunct="1">
              <a:spcBef>
                <a:spcPct val="0"/>
              </a:spcBef>
              <a:buFontTx/>
              <a:buNone/>
            </a:pPr>
            <a:r>
              <a:rPr lang="ru-RU" altLang="ru-RU" sz="2800" smtClean="0">
                <a:cs typeface="Times New Roman" panose="02020603050405020304" pitchFamily="18" charset="0"/>
              </a:rPr>
              <a:t>Цитоплазма  құрылымының негізінде биоло-гиялық </a:t>
            </a:r>
            <a:r>
              <a:rPr lang="ru-RU" altLang="ru-RU" sz="2800" b="1" u="sng" smtClean="0">
                <a:cs typeface="Times New Roman" panose="02020603050405020304" pitchFamily="18" charset="0"/>
              </a:rPr>
              <a:t>жарғақшалар</a:t>
            </a:r>
            <a:r>
              <a:rPr lang="ru-RU" altLang="ru-RU" sz="2800" smtClean="0">
                <a:cs typeface="Times New Roman" panose="02020603050405020304" pitchFamily="18" charset="0"/>
              </a:rPr>
              <a:t> – фосфолипидтер мен липопротеидтерден тұратын жұқа,  тығыз  қабықшалар жатыр. Олар протопластты сыртқы ортадан бөліп, органоидтарды қоршап тұрады. Ерекшелігі: тұйық, негізгі қасиеті: жартылай өткізгіштігі. </a:t>
            </a:r>
            <a:r>
              <a:rPr lang="ru-RU" altLang="ru-RU" sz="2800" smtClean="0"/>
              <a:t> </a:t>
            </a:r>
          </a:p>
          <a:p>
            <a:pPr marL="0" indent="449263" algn="just" eaLnBrk="1" hangingPunct="1">
              <a:spcBef>
                <a:spcPct val="0"/>
              </a:spcBef>
              <a:buFont typeface="Wingdings" panose="05000000000000000000" pitchFamily="2" charset="2"/>
              <a:buNone/>
            </a:pPr>
            <a:r>
              <a:rPr lang="ru-RU" altLang="ru-RU" sz="2800" b="1" u="sng" smtClean="0">
                <a:cs typeface="Times New Roman" panose="02020603050405020304" pitchFamily="18" charset="0"/>
              </a:rPr>
              <a:t>Гиалоплазма</a:t>
            </a:r>
            <a:r>
              <a:rPr lang="ru-RU" altLang="ru-RU" sz="2800" smtClean="0">
                <a:cs typeface="Times New Roman" panose="02020603050405020304" pitchFamily="18" charset="0"/>
              </a:rPr>
              <a:t> немесе </a:t>
            </a:r>
            <a:r>
              <a:rPr lang="ru-RU" altLang="ru-RU" sz="2800" b="1" u="sng" smtClean="0">
                <a:cs typeface="Times New Roman" panose="02020603050405020304" pitchFamily="18" charset="0"/>
              </a:rPr>
              <a:t>матрикс</a:t>
            </a:r>
            <a:r>
              <a:rPr lang="ru-RU" altLang="ru-RU" sz="2800" b="1" smtClean="0">
                <a:cs typeface="Times New Roman" panose="02020603050405020304" pitchFamily="18" charset="0"/>
              </a:rPr>
              <a:t> </a:t>
            </a:r>
            <a:r>
              <a:rPr lang="ru-RU" altLang="ru-RU" sz="2800" smtClean="0">
                <a:cs typeface="Times New Roman" panose="02020603050405020304" pitchFamily="18" charset="0"/>
              </a:rPr>
              <a:t>(лат. </a:t>
            </a:r>
            <a:r>
              <a:rPr lang="en-US" altLang="ru-RU" sz="2800" i="1" smtClean="0">
                <a:cs typeface="Times New Roman" panose="02020603050405020304" pitchFamily="18" charset="0"/>
              </a:rPr>
              <a:t>matrix</a:t>
            </a:r>
            <a:r>
              <a:rPr lang="ru-RU" altLang="ru-RU" sz="2800" smtClean="0">
                <a:cs typeface="Times New Roman" panose="02020603050405020304" pitchFamily="18" charset="0"/>
              </a:rPr>
              <a:t> – субсрат, негіз) – цитоплазманың негізгі заты. Гиалоплазма (грек. </a:t>
            </a:r>
            <a:r>
              <a:rPr lang="ru-RU" altLang="ru-RU" sz="2800" i="1" smtClean="0">
                <a:cs typeface="Times New Roman" panose="02020603050405020304" pitchFamily="18" charset="0"/>
              </a:rPr>
              <a:t>гиалос </a:t>
            </a:r>
            <a:r>
              <a:rPr lang="ru-RU" altLang="ru-RU" sz="2800" smtClean="0">
                <a:cs typeface="Times New Roman" panose="02020603050405020304" pitchFamily="18" charset="0"/>
              </a:rPr>
              <a:t>- шыны) - белгілі бір тұтқырлығы бар жасушаның сулы коллоидты фазасы. Оның мөлшері мен құрамы жасушаның даму фазасы мен белсенділігіне байланысты өзгеріп отырады. </a:t>
            </a:r>
            <a:endParaRPr lang="ru-RU" altLang="ru-RU" sz="2800" smtClean="0"/>
          </a:p>
          <a:p>
            <a:pPr marL="0" indent="449263" algn="just" eaLnBrk="1" hangingPunct="1">
              <a:spcBef>
                <a:spcPct val="0"/>
              </a:spcBef>
              <a:buFontTx/>
              <a:buNone/>
            </a:pPr>
            <a:endParaRPr lang="ru-RU" altLang="ru-RU" sz="2800" smtClean="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1066800" y="685800"/>
            <a:ext cx="7772400" cy="5486400"/>
          </a:xfrm>
        </p:spPr>
        <p:txBody>
          <a:bodyPr/>
          <a:lstStyle/>
          <a:p>
            <a:pPr algn="just" eaLnBrk="1" hangingPunct="1">
              <a:buFont typeface="Wingdings" panose="05000000000000000000" pitchFamily="2" charset="2"/>
              <a:buNone/>
            </a:pPr>
            <a:r>
              <a:rPr lang="ru-RU" altLang="ru-RU" b="1" smtClean="0"/>
              <a:t>	</a:t>
            </a:r>
            <a:endParaRPr lang="ru-RU" altLang="ru-RU" smtClean="0"/>
          </a:p>
        </p:txBody>
      </p:sp>
      <p:sp>
        <p:nvSpPr>
          <p:cNvPr id="12291" name="Rectangle 4"/>
          <p:cNvSpPr>
            <a:spLocks noChangeArrowheads="1"/>
          </p:cNvSpPr>
          <p:nvPr/>
        </p:nvSpPr>
        <p:spPr bwMode="auto">
          <a:xfrm>
            <a:off x="1357313" y="500063"/>
            <a:ext cx="7500937" cy="569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49263"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r>
              <a:rPr lang="ru-RU" altLang="ru-RU" sz="2800" b="1" u="sng">
                <a:cs typeface="Times New Roman" panose="02020603050405020304" pitchFamily="18" charset="0"/>
              </a:rPr>
              <a:t>Эндоплазмалық ретикулум</a:t>
            </a:r>
            <a:r>
              <a:rPr lang="ru-RU" altLang="ru-RU" sz="2800" b="1">
                <a:cs typeface="Times New Roman" panose="02020603050405020304" pitchFamily="18" charset="0"/>
              </a:rPr>
              <a:t> </a:t>
            </a:r>
            <a:r>
              <a:rPr lang="ru-RU" altLang="ru-RU" sz="2800">
                <a:cs typeface="Times New Roman" panose="02020603050405020304" pitchFamily="18" charset="0"/>
              </a:rPr>
              <a:t>немесе</a:t>
            </a:r>
            <a:r>
              <a:rPr lang="ru-RU" altLang="ru-RU" sz="2800" b="1">
                <a:cs typeface="Times New Roman" panose="02020603050405020304" pitchFamily="18" charset="0"/>
              </a:rPr>
              <a:t> </a:t>
            </a:r>
            <a:r>
              <a:rPr lang="ru-RU" altLang="ru-RU" sz="2800" b="1" u="sng">
                <a:cs typeface="Times New Roman" panose="02020603050405020304" pitchFamily="18" charset="0"/>
              </a:rPr>
              <a:t>тор </a:t>
            </a:r>
            <a:r>
              <a:rPr lang="ru-RU" altLang="ru-RU" sz="2800">
                <a:cs typeface="Times New Roman" panose="02020603050405020304" pitchFamily="18" charset="0"/>
              </a:rPr>
              <a:t>(грек. </a:t>
            </a:r>
            <a:r>
              <a:rPr lang="ru-RU" altLang="ru-RU" sz="2800" i="1">
                <a:cs typeface="Times New Roman" panose="02020603050405020304" pitchFamily="18" charset="0"/>
              </a:rPr>
              <a:t>эндон</a:t>
            </a:r>
            <a:r>
              <a:rPr lang="ru-RU" altLang="ru-RU" sz="2800">
                <a:cs typeface="Times New Roman" panose="02020603050405020304" pitchFamily="18" charset="0"/>
              </a:rPr>
              <a:t> </a:t>
            </a:r>
            <a:r>
              <a:rPr lang="ru-RU" altLang="ru-RU" sz="2800">
                <a:latin typeface="Calibri" panose="020F0502020204030204" pitchFamily="34" charset="0"/>
                <a:cs typeface="Times New Roman" panose="02020603050405020304" pitchFamily="18" charset="0"/>
              </a:rPr>
              <a:t>–</a:t>
            </a:r>
            <a:r>
              <a:rPr lang="ru-RU" altLang="ru-RU" sz="2800">
                <a:cs typeface="Times New Roman" panose="02020603050405020304" pitchFamily="18" charset="0"/>
              </a:rPr>
              <a:t> ішкі; </a:t>
            </a:r>
            <a:r>
              <a:rPr lang="ru-RU" altLang="ru-RU" sz="2800" i="1">
                <a:cs typeface="Times New Roman" panose="02020603050405020304" pitchFamily="18" charset="0"/>
              </a:rPr>
              <a:t>плазма </a:t>
            </a:r>
            <a:r>
              <a:rPr lang="ru-RU" altLang="ru-RU" sz="2800">
                <a:latin typeface="Calibri" panose="020F0502020204030204" pitchFamily="34" charset="0"/>
                <a:cs typeface="Times New Roman" panose="02020603050405020304" pitchFamily="18" charset="0"/>
              </a:rPr>
              <a:t>–</a:t>
            </a:r>
            <a:r>
              <a:rPr lang="ru-RU" altLang="ru-RU" sz="2800">
                <a:cs typeface="Times New Roman" panose="02020603050405020304" pitchFamily="18" charset="0"/>
              </a:rPr>
              <a:t> рәсімделген; лат. </a:t>
            </a:r>
            <a:r>
              <a:rPr lang="en-US" altLang="ru-RU" sz="2800" i="1">
                <a:cs typeface="Times New Roman" panose="02020603050405020304" pitchFamily="18" charset="0"/>
              </a:rPr>
              <a:t>reticulum</a:t>
            </a:r>
            <a:r>
              <a:rPr lang="ru-RU" altLang="ru-RU" sz="2800">
                <a:cs typeface="Times New Roman" panose="02020603050405020304" pitchFamily="18" charset="0"/>
              </a:rPr>
              <a:t> - торша) </a:t>
            </a:r>
            <a:r>
              <a:rPr lang="ru-RU" altLang="ru-RU" sz="2800">
                <a:latin typeface="Calibri" panose="020F0502020204030204" pitchFamily="34" charset="0"/>
                <a:cs typeface="Times New Roman" panose="02020603050405020304" pitchFamily="18" charset="0"/>
              </a:rPr>
              <a:t>– </a:t>
            </a:r>
            <a:r>
              <a:rPr lang="ru-RU" altLang="ru-RU" sz="2800">
                <a:cs typeface="Times New Roman" panose="02020603050405020304" pitchFamily="18" charset="0"/>
              </a:rPr>
              <a:t> өзара байланысқан ұсақ вакуольдер мен тұтікшелерден тұратын жүйе. ЭПТ-ның рибосомалар бекінген </a:t>
            </a:r>
            <a:r>
              <a:rPr lang="ru-RU" altLang="ru-RU" sz="2800" b="1" u="sng">
                <a:cs typeface="Times New Roman" panose="02020603050405020304" pitchFamily="18" charset="0"/>
              </a:rPr>
              <a:t>түйіршікті </a:t>
            </a:r>
            <a:r>
              <a:rPr lang="ru-RU" altLang="ru-RU" sz="2800">
                <a:cs typeface="Times New Roman" panose="02020603050405020304" pitchFamily="18" charset="0"/>
              </a:rPr>
              <a:t>және рибосомалары жоқ </a:t>
            </a:r>
            <a:r>
              <a:rPr lang="ru-RU" altLang="ru-RU" sz="2800" b="1" u="sng">
                <a:cs typeface="Times New Roman" panose="02020603050405020304" pitchFamily="18" charset="0"/>
              </a:rPr>
              <a:t>түйіршіксіз</a:t>
            </a:r>
            <a:r>
              <a:rPr lang="ru-RU" altLang="ru-RU" sz="2800">
                <a:cs typeface="Times New Roman" panose="02020603050405020304" pitchFamily="18" charset="0"/>
              </a:rPr>
              <a:t> (тегіс) түрлері болады. Түйіршікті ЭПТ-дан жасуша жарғақшалары, вакуольдар, лизосомалар, диктиосомалар түзіледі. Түйіршіксіз ЭПТ түйіршіктіге қарағанда нашар дамыған,  ол көп мөлшерде липофильді заттар (эфир майлары, шайыр, каучук) түзетін  жасушаларда жақсы дамыған. </a:t>
            </a:r>
            <a:endParaRPr lang="ru-RU" altLang="ru-RU" sz="280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1169988" y="838200"/>
            <a:ext cx="7772400" cy="5222875"/>
          </a:xfrm>
        </p:spPr>
        <p:txBody>
          <a:bodyPr/>
          <a:lstStyle/>
          <a:p>
            <a:pPr algn="just" eaLnBrk="1" hangingPunct="1">
              <a:buFont typeface="Wingdings" panose="05000000000000000000" pitchFamily="2" charset="2"/>
              <a:buNone/>
            </a:pPr>
            <a:r>
              <a:rPr lang="ru-RU" altLang="ru-RU" smtClean="0"/>
              <a:t>	</a:t>
            </a:r>
          </a:p>
        </p:txBody>
      </p:sp>
      <p:sp>
        <p:nvSpPr>
          <p:cNvPr id="15363" name="Rectangle 4"/>
          <p:cNvSpPr>
            <a:spLocks noChangeArrowheads="1"/>
          </p:cNvSpPr>
          <p:nvPr/>
        </p:nvSpPr>
        <p:spPr bwMode="auto">
          <a:xfrm>
            <a:off x="1285875" y="500063"/>
            <a:ext cx="7572375"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49263"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r>
              <a:rPr lang="ru-RU" altLang="ru-RU" sz="2800" b="1" u="sng">
                <a:cs typeface="Times New Roman" panose="02020603050405020304" pitchFamily="18" charset="0"/>
              </a:rPr>
              <a:t>Гольджи аппараты</a:t>
            </a:r>
            <a:r>
              <a:rPr lang="ru-RU" altLang="ru-RU" sz="2800" b="1">
                <a:cs typeface="Times New Roman" panose="02020603050405020304" pitchFamily="18" charset="0"/>
              </a:rPr>
              <a:t> жеке диктосомалардан  </a:t>
            </a:r>
            <a:r>
              <a:rPr lang="ru-RU" altLang="ru-RU" sz="2800">
                <a:cs typeface="Times New Roman" panose="02020603050405020304" pitchFamily="18" charset="0"/>
              </a:rPr>
              <a:t>(грек. </a:t>
            </a:r>
            <a:r>
              <a:rPr lang="ru-RU" altLang="ru-RU" sz="2800" i="1">
                <a:cs typeface="Times New Roman" panose="02020603050405020304" pitchFamily="18" charset="0"/>
              </a:rPr>
              <a:t>диктион</a:t>
            </a:r>
            <a:r>
              <a:rPr lang="ru-RU" altLang="ru-RU" sz="2800">
                <a:cs typeface="Times New Roman" panose="02020603050405020304" pitchFamily="18" charset="0"/>
              </a:rPr>
              <a:t> </a:t>
            </a:r>
            <a:r>
              <a:rPr lang="ru-RU" altLang="ru-RU" sz="2800">
                <a:latin typeface="Calibri" panose="020F0502020204030204" pitchFamily="34" charset="0"/>
                <a:cs typeface="Times New Roman" panose="02020603050405020304" pitchFamily="18" charset="0"/>
              </a:rPr>
              <a:t>–</a:t>
            </a:r>
            <a:r>
              <a:rPr lang="ru-RU" altLang="ru-RU" sz="2800">
                <a:cs typeface="Times New Roman" panose="02020603050405020304" pitchFamily="18" charset="0"/>
              </a:rPr>
              <a:t> тор; </a:t>
            </a:r>
            <a:r>
              <a:rPr lang="ru-RU" altLang="ru-RU" sz="2800" i="1">
                <a:cs typeface="Times New Roman" panose="02020603050405020304" pitchFamily="18" charset="0"/>
              </a:rPr>
              <a:t>сома</a:t>
            </a:r>
            <a:r>
              <a:rPr lang="ru-RU" altLang="ru-RU" sz="2800">
                <a:cs typeface="Times New Roman" panose="02020603050405020304" pitchFamily="18" charset="0"/>
              </a:rPr>
              <a:t> – дене) </a:t>
            </a:r>
            <a:r>
              <a:rPr lang="ru-RU" altLang="ru-RU" sz="2800">
                <a:latin typeface="Calibri" panose="020F0502020204030204" pitchFamily="34" charset="0"/>
                <a:cs typeface="Times New Roman" panose="02020603050405020304" pitchFamily="18" charset="0"/>
              </a:rPr>
              <a:t>–</a:t>
            </a:r>
            <a:r>
              <a:rPr lang="ru-RU" altLang="ru-RU" sz="2800">
                <a:cs typeface="Times New Roman" panose="02020603050405020304" pitchFamily="18" charset="0"/>
              </a:rPr>
              <a:t> Гольджи денешіктері мен Гольджи көпіршелрінен тұрады. Диктиосомалар – полисахаридтерді  синтездеу, жинақтау және бөліп шығарушы орталықтар. Гольджи көпіршелері полисахарид-терді плазмалеммаға тасымалдайды.  </a:t>
            </a:r>
          </a:p>
          <a:p>
            <a:pPr algn="just" eaLnBrk="1" hangingPunct="1"/>
            <a:r>
              <a:rPr lang="ru-RU" altLang="ru-RU" sz="2800" b="1" u="sng"/>
              <a:t>Рибосомалар</a:t>
            </a:r>
            <a:r>
              <a:rPr lang="ru-RU" altLang="ru-RU" sz="2800" b="1"/>
              <a:t> – </a:t>
            </a:r>
            <a:r>
              <a:rPr lang="ru-RU" altLang="ru-RU" sz="2800"/>
              <a:t>сфера тәрізді түйіршіктер (лат. </a:t>
            </a:r>
            <a:r>
              <a:rPr lang="en-US" altLang="ru-RU" sz="2800" i="1"/>
              <a:t>granulum</a:t>
            </a:r>
            <a:r>
              <a:rPr lang="ru-RU" altLang="ru-RU" sz="2800"/>
              <a:t> – дәнек). Олар дара (моносома-лар) немесе топтасып (4-40, полирибосомалар) орналасады. Полисомалар – жасушадағы ақуыз синтезінің орталықтары. </a:t>
            </a:r>
            <a:r>
              <a:rPr lang="ru-RU" altLang="ru-RU"/>
              <a:t> </a:t>
            </a:r>
          </a:p>
          <a:p>
            <a:pPr algn="just" eaLnBrk="1" hangingPunct="1"/>
            <a:endParaRPr lang="ru-RU" altLang="ru-RU"/>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p:txBody>
          <a:bodyPr/>
          <a:lstStyle/>
          <a:p>
            <a:pPr algn="just" eaLnBrk="1" hangingPunct="1">
              <a:buFont typeface="Wingdings" panose="05000000000000000000" pitchFamily="2" charset="2"/>
              <a:buNone/>
            </a:pPr>
            <a:r>
              <a:rPr lang="ru-RU" altLang="ru-RU" b="1" smtClean="0"/>
              <a:t>	</a:t>
            </a:r>
            <a:endParaRPr lang="ru-RU" altLang="ru-RU" smtClean="0"/>
          </a:p>
        </p:txBody>
      </p:sp>
      <p:sp>
        <p:nvSpPr>
          <p:cNvPr id="14339" name="Rectangle 4"/>
          <p:cNvSpPr>
            <a:spLocks noChangeArrowheads="1"/>
          </p:cNvSpPr>
          <p:nvPr/>
        </p:nvSpPr>
        <p:spPr bwMode="auto">
          <a:xfrm>
            <a:off x="1143000" y="928688"/>
            <a:ext cx="7858125"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49263"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r>
              <a:rPr lang="ru-RU" altLang="ru-RU" sz="2800" b="1" u="sng">
                <a:cs typeface="Times New Roman" panose="02020603050405020304" pitchFamily="18" charset="0"/>
              </a:rPr>
              <a:t>Митохондрия</a:t>
            </a:r>
            <a:r>
              <a:rPr lang="ru-RU" altLang="ru-RU" sz="2800">
                <a:cs typeface="Times New Roman" panose="02020603050405020304" pitchFamily="18" charset="0"/>
              </a:rPr>
              <a:t> (грек. </a:t>
            </a:r>
            <a:r>
              <a:rPr lang="ru-RU" altLang="ru-RU" sz="2800">
                <a:latin typeface="Calibri" panose="020F0502020204030204" pitchFamily="34" charset="0"/>
                <a:cs typeface="Times New Roman" panose="02020603050405020304" pitchFamily="18" charset="0"/>
              </a:rPr>
              <a:t>–</a:t>
            </a:r>
            <a:r>
              <a:rPr lang="ru-RU" altLang="ru-RU" sz="2800">
                <a:cs typeface="Times New Roman" panose="02020603050405020304" pitchFamily="18" charset="0"/>
              </a:rPr>
              <a:t> </a:t>
            </a:r>
            <a:r>
              <a:rPr lang="ru-RU" altLang="ru-RU" sz="2800" i="1">
                <a:cs typeface="Times New Roman" panose="02020603050405020304" pitchFamily="18" charset="0"/>
              </a:rPr>
              <a:t>митос </a:t>
            </a:r>
            <a:r>
              <a:rPr lang="ru-RU" altLang="ru-RU" sz="2800">
                <a:latin typeface="Calibri" panose="020F0502020204030204" pitchFamily="34" charset="0"/>
                <a:cs typeface="Times New Roman" panose="02020603050405020304" pitchFamily="18" charset="0"/>
              </a:rPr>
              <a:t>–</a:t>
            </a:r>
            <a:r>
              <a:rPr lang="ru-RU" altLang="ru-RU" sz="2800">
                <a:cs typeface="Times New Roman" panose="02020603050405020304" pitchFamily="18" charset="0"/>
              </a:rPr>
              <a:t> жіпше; </a:t>
            </a:r>
            <a:r>
              <a:rPr lang="ru-RU" altLang="ru-RU" sz="2800" i="1">
                <a:cs typeface="Times New Roman" panose="02020603050405020304" pitchFamily="18" charset="0"/>
              </a:rPr>
              <a:t>хондрион </a:t>
            </a:r>
            <a:r>
              <a:rPr lang="ru-RU" altLang="ru-RU" sz="2800">
                <a:latin typeface="Calibri" panose="020F0502020204030204" pitchFamily="34" charset="0"/>
                <a:cs typeface="Times New Roman" panose="02020603050405020304" pitchFamily="18" charset="0"/>
              </a:rPr>
              <a:t>–</a:t>
            </a:r>
            <a:r>
              <a:rPr lang="ru-RU" altLang="ru-RU" sz="2800">
                <a:cs typeface="Times New Roman" panose="02020603050405020304" pitchFamily="18" charset="0"/>
              </a:rPr>
              <a:t> түйір) – екі жарғақшлы органоид. Ішкі жарғақшасы митохондрия кеңістігіне криста деп аталатын өсінділер түзеді. Кристалар арасындағы кеңістік біртекті мөлдір сұйықтық – </a:t>
            </a:r>
            <a:r>
              <a:rPr lang="ru-RU" altLang="ru-RU" sz="2800" b="1" u="sng">
                <a:cs typeface="Times New Roman" panose="02020603050405020304" pitchFamily="18" charset="0"/>
              </a:rPr>
              <a:t>матрикспен</a:t>
            </a:r>
            <a:r>
              <a:rPr lang="ru-RU" altLang="ru-RU" sz="2800">
                <a:cs typeface="Times New Roman" panose="02020603050405020304" pitchFamily="18" charset="0"/>
              </a:rPr>
              <a:t> толы. Митохондрия тек митохондриядан бөліну жолымен пайда болады. </a:t>
            </a:r>
            <a:endParaRPr lang="ru-RU" altLang="ru-RU" sz="2800"/>
          </a:p>
          <a:p>
            <a:pPr algn="just"/>
            <a:r>
              <a:rPr lang="ru-RU" altLang="ru-RU" sz="2800">
                <a:cs typeface="Times New Roman" panose="02020603050405020304" pitchFamily="18" charset="0"/>
              </a:rPr>
              <a:t>Негізгі қызметі: жасушаны энергиямен қамтамасыз ету. Жасушадағы барлық митохондриялар жиынтығы </a:t>
            </a:r>
            <a:r>
              <a:rPr lang="ru-RU" altLang="ru-RU" sz="2800" b="1" u="sng">
                <a:cs typeface="Times New Roman" panose="02020603050405020304" pitchFamily="18" charset="0"/>
              </a:rPr>
              <a:t>хондриома</a:t>
            </a:r>
            <a:r>
              <a:rPr lang="ru-RU" altLang="ru-RU" sz="2800">
                <a:cs typeface="Times New Roman" panose="02020603050405020304" pitchFamily="18" charset="0"/>
              </a:rPr>
              <a:t> деп аталады. </a:t>
            </a:r>
            <a:endParaRPr lang="ru-RU" altLang="ru-RU" sz="2800"/>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1169988" y="533400"/>
            <a:ext cx="7772400" cy="5527675"/>
          </a:xfrm>
        </p:spPr>
        <p:txBody>
          <a:bodyPr/>
          <a:lstStyle/>
          <a:p>
            <a:pPr algn="just" eaLnBrk="1" hangingPunct="1">
              <a:lnSpc>
                <a:spcPct val="90000"/>
              </a:lnSpc>
              <a:buFont typeface="Wingdings" panose="05000000000000000000" pitchFamily="2" charset="2"/>
              <a:buNone/>
            </a:pPr>
            <a:r>
              <a:rPr lang="ru-RU" altLang="ru-RU" b="1" smtClean="0"/>
              <a:t>	</a:t>
            </a:r>
            <a:endParaRPr lang="ru-RU" altLang="ru-RU" smtClean="0"/>
          </a:p>
        </p:txBody>
      </p:sp>
      <p:sp>
        <p:nvSpPr>
          <p:cNvPr id="15363" name="Rectangle 4"/>
          <p:cNvSpPr>
            <a:spLocks noChangeArrowheads="1"/>
          </p:cNvSpPr>
          <p:nvPr/>
        </p:nvSpPr>
        <p:spPr bwMode="auto">
          <a:xfrm>
            <a:off x="1214438" y="1071563"/>
            <a:ext cx="7500937"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49263"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r>
              <a:rPr lang="ru-RU" altLang="ru-RU" sz="2800" b="1" u="sng"/>
              <a:t>Ядро</a:t>
            </a:r>
            <a:r>
              <a:rPr lang="ru-RU" altLang="ru-RU" sz="2800"/>
              <a:t> – эукаритты жасушаның негізгі органоиды. Ол зат алмасуды, өсу мен дамуды реттеп, барлық басқа органоидтардың қызметін бақылайды.  </a:t>
            </a:r>
            <a:r>
              <a:rPr lang="ru-RU" altLang="ru-RU" sz="2800">
                <a:cs typeface="Times New Roman" panose="02020603050405020304" pitchFamily="18" charset="0"/>
              </a:rPr>
              <a:t> </a:t>
            </a:r>
            <a:endParaRPr lang="ru-RU" altLang="ru-RU" sz="2800"/>
          </a:p>
          <a:p>
            <a:pPr algn="just"/>
            <a:r>
              <a:rPr lang="ru-RU" altLang="ru-RU" sz="2800">
                <a:cs typeface="Times New Roman" panose="02020603050405020304" pitchFamily="18" charset="0"/>
              </a:rPr>
              <a:t>Ядро құрылысы өсімдіктер мен жануарлар жасушаларында бірдей. Құрамына нуклеоплазмаға (кариолимфа) бата орналасқан </a:t>
            </a:r>
            <a:r>
              <a:rPr lang="ru-RU" altLang="ru-RU" sz="2800" b="1" u="sng">
                <a:cs typeface="Times New Roman" panose="02020603050405020304" pitchFamily="18" charset="0"/>
              </a:rPr>
              <a:t>хроматин</a:t>
            </a:r>
            <a:r>
              <a:rPr lang="ru-RU" altLang="ru-RU" sz="2800">
                <a:cs typeface="Times New Roman" panose="02020603050405020304" pitchFamily="18" charset="0"/>
              </a:rPr>
              <a:t> мен </a:t>
            </a:r>
            <a:r>
              <a:rPr lang="ru-RU" altLang="ru-RU" sz="2800" b="1" u="sng">
                <a:cs typeface="Times New Roman" panose="02020603050405020304" pitchFamily="18" charset="0"/>
              </a:rPr>
              <a:t>ядрошық</a:t>
            </a:r>
            <a:r>
              <a:rPr lang="ru-RU" altLang="ru-RU" sz="2800">
                <a:cs typeface="Times New Roman" panose="02020603050405020304" pitchFamily="18" charset="0"/>
              </a:rPr>
              <a:t> жатады, цитоплазмадан саңылаулы </a:t>
            </a:r>
            <a:r>
              <a:rPr lang="ru-RU" altLang="ru-RU" sz="2800" b="1" u="sng">
                <a:cs typeface="Times New Roman" panose="02020603050405020304" pitchFamily="18" charset="0"/>
              </a:rPr>
              <a:t>ядро</a:t>
            </a:r>
            <a:r>
              <a:rPr lang="ru-RU" altLang="ru-RU" sz="2800">
                <a:cs typeface="Times New Roman" panose="02020603050405020304" pitchFamily="18" charset="0"/>
              </a:rPr>
              <a:t> </a:t>
            </a:r>
            <a:r>
              <a:rPr lang="ru-RU" altLang="ru-RU" sz="2800" b="1" u="sng">
                <a:cs typeface="Times New Roman" panose="02020603050405020304" pitchFamily="18" charset="0"/>
              </a:rPr>
              <a:t>қабықшасы </a:t>
            </a:r>
            <a:r>
              <a:rPr lang="ru-RU" altLang="ru-RU" sz="2800">
                <a:cs typeface="Times New Roman" panose="02020603050405020304" pitchFamily="18" charset="0"/>
              </a:rPr>
              <a:t>арқылы ажыратылады. </a:t>
            </a:r>
            <a:endParaRPr lang="ru-RU" altLang="ru-RU" sz="2800"/>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642938" y="357188"/>
            <a:ext cx="8299450" cy="6072187"/>
          </a:xfrm>
        </p:spPr>
        <p:txBody>
          <a:bodyPr rtlCol="0">
            <a:normAutofit lnSpcReduction="10000"/>
          </a:bodyPr>
          <a:lstStyle/>
          <a:p>
            <a:pPr algn="just" eaLnBrk="1" fontAlgn="auto" hangingPunct="1">
              <a:spcAft>
                <a:spcPts val="0"/>
              </a:spcAft>
              <a:buFont typeface="Wingdings" pitchFamily="2" charset="2"/>
              <a:buNone/>
              <a:defRPr/>
            </a:pPr>
            <a:r>
              <a:rPr lang="ru-RU" b="1" dirty="0" smtClean="0"/>
              <a:t>		</a:t>
            </a:r>
            <a:r>
              <a:rPr lang="ru-RU" sz="2800" b="1" u="sng" dirty="0" err="1" smtClean="0"/>
              <a:t>Пластидтер</a:t>
            </a:r>
            <a:r>
              <a:rPr lang="ru-RU" sz="2800" b="1" dirty="0" smtClean="0"/>
              <a:t> </a:t>
            </a:r>
            <a:r>
              <a:rPr lang="ru-RU" sz="2800" dirty="0" smtClean="0"/>
              <a:t>тек </a:t>
            </a:r>
            <a:r>
              <a:rPr lang="ru-RU" sz="2800" dirty="0" err="1" smtClean="0"/>
              <a:t>өсімдік жасушаларына</a:t>
            </a:r>
            <a:r>
              <a:rPr lang="ru-RU" sz="2800" dirty="0" smtClean="0"/>
              <a:t> </a:t>
            </a:r>
            <a:r>
              <a:rPr lang="ru-RU" sz="2800" dirty="0" err="1" smtClean="0"/>
              <a:t>тән</a:t>
            </a:r>
            <a:r>
              <a:rPr lang="ru-RU" sz="2800" dirty="0" smtClean="0"/>
              <a:t>. </a:t>
            </a:r>
            <a:r>
              <a:rPr lang="ru-RU" sz="2800" dirty="0" err="1" smtClean="0"/>
              <a:t>Жасушаның барлық пластидтер</a:t>
            </a:r>
            <a:r>
              <a:rPr lang="ru-RU" sz="2800" dirty="0" smtClean="0"/>
              <a:t> </a:t>
            </a:r>
            <a:r>
              <a:rPr lang="ru-RU" sz="2800" dirty="0" err="1" smtClean="0"/>
              <a:t>жиынтығы </a:t>
            </a:r>
            <a:r>
              <a:rPr lang="ru-RU" sz="2800" b="1" u="sng" dirty="0" err="1" smtClean="0"/>
              <a:t>пластидома</a:t>
            </a:r>
            <a:r>
              <a:rPr lang="ru-RU" sz="2800" dirty="0" smtClean="0"/>
              <a:t> </a:t>
            </a:r>
            <a:r>
              <a:rPr lang="ru-RU" sz="2800" dirty="0" err="1" smtClean="0"/>
              <a:t>деп</a:t>
            </a:r>
            <a:r>
              <a:rPr lang="ru-RU" sz="2800" dirty="0" smtClean="0"/>
              <a:t> </a:t>
            </a:r>
            <a:r>
              <a:rPr lang="ru-RU" sz="2800" dirty="0" err="1" smtClean="0"/>
              <a:t>аталады</a:t>
            </a:r>
            <a:r>
              <a:rPr lang="ru-RU" sz="2800" dirty="0" smtClean="0"/>
              <a:t>.  </a:t>
            </a:r>
            <a:r>
              <a:rPr lang="ru-RU" sz="2800" b="1" u="sng" dirty="0" err="1" smtClean="0"/>
              <a:t>Хлоропластта</a:t>
            </a:r>
            <a:r>
              <a:rPr lang="ru-RU" sz="2800" dirty="0" smtClean="0"/>
              <a:t> </a:t>
            </a:r>
            <a:r>
              <a:rPr lang="ru-RU" sz="2800" dirty="0" err="1" smtClean="0"/>
              <a:t>жасыл</a:t>
            </a:r>
            <a:r>
              <a:rPr lang="ru-RU" sz="2800" dirty="0" smtClean="0"/>
              <a:t> пигмент – </a:t>
            </a:r>
            <a:r>
              <a:rPr lang="ru-RU" sz="2800" b="1" u="sng" dirty="0" smtClean="0"/>
              <a:t>хлорофилл</a:t>
            </a:r>
            <a:r>
              <a:rPr lang="ru-RU" sz="2800" dirty="0" smtClean="0"/>
              <a:t> </a:t>
            </a:r>
            <a:r>
              <a:rPr lang="ru-RU" sz="2800" dirty="0" err="1" smtClean="0"/>
              <a:t>болады</a:t>
            </a:r>
            <a:r>
              <a:rPr lang="ru-RU" sz="2800" dirty="0" smtClean="0"/>
              <a:t>. </a:t>
            </a:r>
            <a:r>
              <a:rPr lang="ru-RU" sz="2800" dirty="0" err="1" smtClean="0"/>
              <a:t>Хлоропласттар</a:t>
            </a:r>
            <a:r>
              <a:rPr lang="ru-RU" sz="2800" dirty="0" smtClean="0"/>
              <a:t> – </a:t>
            </a:r>
            <a:r>
              <a:rPr lang="ru-RU" sz="2800" dirty="0" err="1" smtClean="0"/>
              <a:t>екі</a:t>
            </a:r>
            <a:r>
              <a:rPr lang="ru-RU" sz="2800" dirty="0" smtClean="0"/>
              <a:t> </a:t>
            </a:r>
            <a:r>
              <a:rPr lang="ru-RU" sz="2800" dirty="0" err="1" smtClean="0"/>
              <a:t>жарғақшалы, олар</a:t>
            </a:r>
            <a:r>
              <a:rPr lang="ru-RU" sz="2800" dirty="0" smtClean="0"/>
              <a:t> </a:t>
            </a:r>
            <a:r>
              <a:rPr lang="ru-RU" sz="2800" dirty="0" err="1" smtClean="0"/>
              <a:t>пластидтің негізгі</a:t>
            </a:r>
            <a:r>
              <a:rPr lang="ru-RU" sz="2800" dirty="0" smtClean="0"/>
              <a:t> </a:t>
            </a:r>
            <a:r>
              <a:rPr lang="ru-RU" sz="2800" dirty="0" err="1" smtClean="0"/>
              <a:t>заты</a:t>
            </a:r>
            <a:r>
              <a:rPr lang="ru-RU" sz="2800" dirty="0" smtClean="0"/>
              <a:t> – </a:t>
            </a:r>
            <a:r>
              <a:rPr lang="ru-RU" sz="2800" b="1" u="sng" dirty="0" err="1" smtClean="0"/>
              <a:t>строманы</a:t>
            </a:r>
            <a:r>
              <a:rPr lang="ru-RU" sz="2800" dirty="0" smtClean="0"/>
              <a:t> </a:t>
            </a:r>
            <a:r>
              <a:rPr lang="ru-RU" sz="2800" dirty="0" err="1" smtClean="0"/>
              <a:t>гиалоплаазмадан</a:t>
            </a:r>
            <a:r>
              <a:rPr lang="ru-RU" sz="2800" dirty="0" smtClean="0"/>
              <a:t> </a:t>
            </a:r>
            <a:r>
              <a:rPr lang="ru-RU" sz="2800" dirty="0" err="1" smtClean="0"/>
              <a:t>бөліп тұрады.</a:t>
            </a:r>
            <a:r>
              <a:rPr lang="ru-RU" sz="2800" dirty="0" smtClean="0"/>
              <a:t> </a:t>
            </a:r>
            <a:r>
              <a:rPr lang="ru-RU" sz="2800" dirty="0" err="1" smtClean="0"/>
              <a:t>Жарғақшалар арасындағы кеңістік </a:t>
            </a:r>
            <a:r>
              <a:rPr lang="ru-RU" sz="2800" b="1" u="sng" dirty="0" err="1" smtClean="0"/>
              <a:t>перистрома</a:t>
            </a:r>
            <a:r>
              <a:rPr lang="ru-RU" sz="2800" dirty="0" smtClean="0"/>
              <a:t> </a:t>
            </a:r>
            <a:r>
              <a:rPr lang="ru-RU" sz="2800" dirty="0" err="1" smtClean="0"/>
              <a:t>деп</a:t>
            </a:r>
            <a:r>
              <a:rPr lang="ru-RU" sz="2800" dirty="0" smtClean="0"/>
              <a:t> </a:t>
            </a:r>
            <a:r>
              <a:rPr lang="ru-RU" sz="2800" dirty="0" err="1" smtClean="0"/>
              <a:t>аталады</a:t>
            </a:r>
            <a:r>
              <a:rPr lang="ru-RU" sz="2800" dirty="0" smtClean="0"/>
              <a:t>. </a:t>
            </a:r>
            <a:r>
              <a:rPr lang="ru-RU" sz="2800" dirty="0" err="1" smtClean="0"/>
              <a:t>Стромада</a:t>
            </a:r>
            <a:r>
              <a:rPr lang="ru-RU" sz="2800" dirty="0" smtClean="0"/>
              <a:t> </a:t>
            </a:r>
            <a:r>
              <a:rPr lang="ru-RU" sz="2800" b="1" u="sng" dirty="0" err="1" smtClean="0"/>
              <a:t>тилакоидтардан</a:t>
            </a:r>
            <a:r>
              <a:rPr lang="ru-RU" sz="2800" dirty="0" smtClean="0"/>
              <a:t> </a:t>
            </a:r>
            <a:r>
              <a:rPr lang="ru-RU" sz="2800" dirty="0" err="1" smtClean="0"/>
              <a:t>тұратын </a:t>
            </a:r>
            <a:r>
              <a:rPr lang="ru-RU" sz="2800" b="1" u="sng" dirty="0" err="1" smtClean="0"/>
              <a:t>граналар</a:t>
            </a:r>
            <a:r>
              <a:rPr lang="ru-RU" sz="2800" dirty="0" smtClean="0"/>
              <a:t> </a:t>
            </a:r>
            <a:r>
              <a:rPr lang="ru-RU" sz="2800" dirty="0" err="1" smtClean="0"/>
              <a:t>түзіледі.</a:t>
            </a:r>
            <a:r>
              <a:rPr lang="ru-RU" sz="2800" dirty="0" smtClean="0"/>
              <a:t> </a:t>
            </a:r>
            <a:r>
              <a:rPr lang="ru-RU" sz="2800" dirty="0" err="1" smtClean="0"/>
              <a:t>Граналар</a:t>
            </a:r>
            <a:r>
              <a:rPr lang="ru-RU" sz="2800" dirty="0" smtClean="0"/>
              <a:t> </a:t>
            </a:r>
            <a:r>
              <a:rPr lang="ru-RU" sz="2800" dirty="0" err="1" smtClean="0"/>
              <a:t>өзара </a:t>
            </a:r>
            <a:r>
              <a:rPr lang="ru-RU" sz="2800" b="1" u="sng" dirty="0" err="1" smtClean="0"/>
              <a:t>ламеллалар</a:t>
            </a:r>
            <a:r>
              <a:rPr lang="ru-RU" sz="2800" dirty="0" smtClean="0"/>
              <a:t> </a:t>
            </a:r>
            <a:r>
              <a:rPr lang="ru-RU" sz="2800" dirty="0" err="1" smtClean="0"/>
              <a:t>деп</a:t>
            </a:r>
            <a:r>
              <a:rPr lang="ru-RU" sz="2800" dirty="0" smtClean="0"/>
              <a:t> </a:t>
            </a:r>
            <a:r>
              <a:rPr lang="ru-RU" sz="2800" dirty="0" err="1" smtClean="0"/>
              <a:t>аталатын</a:t>
            </a:r>
            <a:r>
              <a:rPr lang="ru-RU" sz="2800" dirty="0" smtClean="0"/>
              <a:t> </a:t>
            </a:r>
            <a:r>
              <a:rPr lang="ru-RU" sz="2800" dirty="0" err="1" smtClean="0"/>
              <a:t>ұзын түтікшелер арқылы байланысып</a:t>
            </a:r>
            <a:r>
              <a:rPr lang="ru-RU" sz="2800" dirty="0" smtClean="0"/>
              <a:t> </a:t>
            </a:r>
            <a:r>
              <a:rPr lang="ru-RU" sz="2800" dirty="0" err="1" smtClean="0"/>
              <a:t>тұрады.</a:t>
            </a:r>
            <a:r>
              <a:rPr lang="ru-RU" sz="2800" dirty="0" smtClean="0"/>
              <a:t>     </a:t>
            </a:r>
          </a:p>
          <a:p>
            <a:pPr algn="just" eaLnBrk="1" fontAlgn="auto" hangingPunct="1">
              <a:spcAft>
                <a:spcPts val="0"/>
              </a:spcAft>
              <a:buFont typeface="Wingdings" pitchFamily="2" charset="2"/>
              <a:buNone/>
              <a:defRPr/>
            </a:pPr>
            <a:r>
              <a:rPr lang="ru-RU" sz="2800" dirty="0" smtClean="0"/>
              <a:t>		</a:t>
            </a:r>
            <a:r>
              <a:rPr lang="ru-RU" sz="2800" dirty="0" err="1" smtClean="0"/>
              <a:t>Хлоропластта</a:t>
            </a:r>
            <a:r>
              <a:rPr lang="ru-RU" sz="2800" dirty="0" smtClean="0"/>
              <a:t> фотосинтез </a:t>
            </a:r>
            <a:r>
              <a:rPr lang="ru-RU" sz="2800" dirty="0" err="1" smtClean="0"/>
              <a:t>үрдісі </a:t>
            </a:r>
            <a:r>
              <a:rPr lang="ru-RU" sz="2800" dirty="0" smtClean="0"/>
              <a:t>(</a:t>
            </a:r>
            <a:r>
              <a:rPr lang="ru-RU" sz="2800" dirty="0" err="1" smtClean="0"/>
              <a:t>жарық энергиясы</a:t>
            </a:r>
            <a:r>
              <a:rPr lang="ru-RU" sz="2800" dirty="0" smtClean="0"/>
              <a:t> </a:t>
            </a:r>
            <a:r>
              <a:rPr lang="ru-RU" sz="2800" dirty="0" err="1" smtClean="0"/>
              <a:t>есебінен</a:t>
            </a:r>
            <a:r>
              <a:rPr lang="ru-RU" sz="2800" dirty="0" smtClean="0"/>
              <a:t> </a:t>
            </a:r>
            <a:r>
              <a:rPr lang="ru-RU" sz="2800" dirty="0" err="1" smtClean="0"/>
              <a:t>органикалық емес</a:t>
            </a:r>
            <a:r>
              <a:rPr lang="ru-RU" sz="2800" dirty="0" smtClean="0"/>
              <a:t> </a:t>
            </a:r>
            <a:r>
              <a:rPr lang="ru-RU" sz="2800" dirty="0" err="1" smtClean="0"/>
              <a:t>заттардан</a:t>
            </a:r>
            <a:r>
              <a:rPr lang="ru-RU" sz="2800" dirty="0" smtClean="0"/>
              <a:t> </a:t>
            </a:r>
            <a:r>
              <a:rPr lang="ru-RU" sz="2800" dirty="0" err="1" smtClean="0"/>
              <a:t>органикалық заттардың түзілуі</a:t>
            </a:r>
            <a:r>
              <a:rPr lang="ru-RU" sz="2800" dirty="0" smtClean="0"/>
              <a:t>)  </a:t>
            </a:r>
            <a:r>
              <a:rPr lang="ru-RU" sz="2800" dirty="0" err="1" smtClean="0"/>
              <a:t>жүреді</a:t>
            </a:r>
            <a:r>
              <a:rPr lang="ru-RU" sz="2800" dirty="0" smtClean="0"/>
              <a:t>.  </a:t>
            </a:r>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p:txBody>
          <a:bodyPr/>
          <a:lstStyle/>
          <a:p>
            <a:pPr algn="just" eaLnBrk="1" hangingPunct="1">
              <a:buFont typeface="Wingdings" panose="05000000000000000000" pitchFamily="2" charset="2"/>
              <a:buNone/>
            </a:pPr>
            <a:r>
              <a:rPr lang="ru-RU" altLang="ru-RU" smtClean="0"/>
              <a:t>	</a:t>
            </a:r>
          </a:p>
        </p:txBody>
      </p:sp>
      <p:sp>
        <p:nvSpPr>
          <p:cNvPr id="18436" name="Rectangle 4"/>
          <p:cNvSpPr>
            <a:spLocks noChangeArrowheads="1"/>
          </p:cNvSpPr>
          <p:nvPr/>
        </p:nvSpPr>
        <p:spPr bwMode="auto">
          <a:xfrm>
            <a:off x="1143000" y="357188"/>
            <a:ext cx="7715250" cy="655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49263"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r>
              <a:rPr lang="ru-RU" altLang="ru-RU" sz="2800" b="1" u="sng">
                <a:cs typeface="Times New Roman" panose="02020603050405020304" pitchFamily="18" charset="0"/>
              </a:rPr>
              <a:t>Хромопласттар</a:t>
            </a:r>
            <a:r>
              <a:rPr lang="ru-RU" altLang="ru-RU" sz="2800">
                <a:cs typeface="Times New Roman" panose="02020603050405020304" pitchFamily="18" charset="0"/>
              </a:rPr>
              <a:t> көптеген өсімдіктердің күлтесінің, пісіп жетілген жемістердің, сирек тамыржемістердің, сонымен қатар күзгі жапырақтардың жасушаларында кездеседі. Бұл мүшелердің ашық түсі каротиноидтар тобына жататын әртүрлі пигменттерге байланысты қалыптасады.  </a:t>
            </a:r>
          </a:p>
          <a:p>
            <a:pPr algn="just" eaLnBrk="1" hangingPunct="1"/>
            <a:r>
              <a:rPr lang="ru-RU" altLang="ru-RU" sz="2800" b="1" u="sng"/>
              <a:t>Лейкопласттар</a:t>
            </a:r>
            <a:r>
              <a:rPr lang="ru-RU" altLang="ru-RU" sz="2800" b="1"/>
              <a:t> </a:t>
            </a:r>
            <a:r>
              <a:rPr lang="ru-RU" altLang="ru-RU" sz="2800"/>
              <a:t>– түссіз, ұсақ пластидтер, Күн сәулесінен жасырын мүшелердің (тамыр, тамырсабақ, түйнек, тұқым) жасушаларында кездеседі. Лейкопласттарда қор заттары (крахмал) синтезделіп, жинақталады.  Крахмал жиналатын лейкопласттар </a:t>
            </a:r>
            <a:r>
              <a:rPr lang="ru-RU" altLang="ru-RU" sz="2800" b="1" u="sng"/>
              <a:t>амилопласт</a:t>
            </a:r>
            <a:r>
              <a:rPr lang="ru-RU" altLang="ru-RU" sz="2800" b="1"/>
              <a:t> </a:t>
            </a:r>
            <a:r>
              <a:rPr lang="ru-RU" altLang="ru-RU" sz="2800"/>
              <a:t>(грек. </a:t>
            </a:r>
            <a:r>
              <a:rPr lang="ru-RU" altLang="ru-RU" sz="2800" i="1"/>
              <a:t>амилон</a:t>
            </a:r>
            <a:r>
              <a:rPr lang="ru-RU" altLang="ru-RU" sz="2800"/>
              <a:t> - крахмал) деп аталады. </a:t>
            </a:r>
          </a:p>
          <a:p>
            <a:pPr algn="just" eaLnBrk="1" hangingPunct="1"/>
            <a:endParaRPr lang="ru-RU" altLang="ru-RU" sz="280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8436">
                                            <p:txEl>
                                              <p:pRg st="0" end="0"/>
                                            </p:txEl>
                                          </p:spTgt>
                                        </p:tgtEl>
                                        <p:attrNameLst>
                                          <p:attrName>style.visibility</p:attrName>
                                        </p:attrNameLst>
                                      </p:cBhvr>
                                      <p:to>
                                        <p:strVal val="visible"/>
                                      </p:to>
                                    </p:set>
                                    <p:anim calcmode="lin" valueType="num">
                                      <p:cBhvr additive="base">
                                        <p:cTn id="7" dur="500" fill="hold"/>
                                        <p:tgtEl>
                                          <p:spTgt spid="1843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8436">
                                            <p:txEl>
                                              <p:pRg st="1" end="1"/>
                                            </p:txEl>
                                          </p:spTgt>
                                        </p:tgtEl>
                                        <p:attrNameLst>
                                          <p:attrName>style.visibility</p:attrName>
                                        </p:attrNameLst>
                                      </p:cBhvr>
                                      <p:to>
                                        <p:strVal val="visible"/>
                                      </p:to>
                                    </p:set>
                                    <p:anim calcmode="lin" valueType="num">
                                      <p:cBhvr additive="base">
                                        <p:cTn id="13" dur="500" fill="hold"/>
                                        <p:tgtEl>
                                          <p:spTgt spid="1843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Содержимое 5"/>
          <p:cNvSpPr>
            <a:spLocks noGrp="1"/>
          </p:cNvSpPr>
          <p:nvPr>
            <p:ph idx="1"/>
          </p:nvPr>
        </p:nvSpPr>
        <p:spPr>
          <a:xfrm>
            <a:off x="928688" y="714375"/>
            <a:ext cx="7715250" cy="5500688"/>
          </a:xfrm>
        </p:spPr>
        <p:txBody>
          <a:bodyPr/>
          <a:lstStyle/>
          <a:p>
            <a:pPr algn="just" eaLnBrk="1" hangingPunct="1">
              <a:buFont typeface="Wingdings" panose="05000000000000000000" pitchFamily="2" charset="2"/>
              <a:buNone/>
            </a:pPr>
            <a:r>
              <a:rPr lang="ru-RU" altLang="ru-RU" b="1" smtClean="0"/>
              <a:t>		</a:t>
            </a:r>
            <a:r>
              <a:rPr lang="ru-RU" altLang="ru-RU" sz="2800" b="1" u="sng" smtClean="0"/>
              <a:t>Лизосомалар</a:t>
            </a:r>
            <a:r>
              <a:rPr lang="ru-RU" altLang="ru-RU" sz="2800" b="1" smtClean="0"/>
              <a:t> – </a:t>
            </a:r>
            <a:r>
              <a:rPr lang="ru-RU" altLang="ru-RU" sz="2800" smtClean="0"/>
              <a:t>гиалоплазмадан жарғақша арқылы шектелетін органоид, құрамында барлық биологиялық макромолекулаларды (нуклеин қышқылдары, ақуыздар, поли-сахаридтер), липидтер мен басқа да органи-калық қосылыстарды ыдырататын гидролиздік ферменттер бар. Өсімдік жасушасының лизо-сомалары ұсақ (0,5-2 мкм),  цитоплазмадағы вакуольдер мен көпіршелер эндоплазмалық тордың немесе Гольджи аппаратының туындылары.   </a:t>
            </a:r>
          </a:p>
          <a:p>
            <a:pPr eaLnBrk="1" hangingPunct="1">
              <a:buFont typeface="Wingdings" panose="05000000000000000000" pitchFamily="2" charset="2"/>
              <a:buNone/>
            </a:pPr>
            <a:endParaRPr lang="ru-RU" altLang="ru-RU" sz="2800" smtClean="0"/>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idx="1"/>
          </p:nvPr>
        </p:nvSpPr>
        <p:spPr>
          <a:xfrm>
            <a:off x="1214438" y="714375"/>
            <a:ext cx="7643812" cy="4832350"/>
          </a:xfrm>
        </p:spPr>
        <p:txBody>
          <a:bodyPr anchor="ctr">
            <a:spAutoFit/>
          </a:bodyPr>
          <a:lstStyle/>
          <a:p>
            <a:pPr marL="0" indent="449263" algn="just" eaLnBrk="1" hangingPunct="1">
              <a:spcBef>
                <a:spcPct val="0"/>
              </a:spcBef>
              <a:buFont typeface="Wingdings" panose="05000000000000000000" pitchFamily="2" charset="2"/>
              <a:buNone/>
            </a:pPr>
            <a:r>
              <a:rPr lang="ru-RU" altLang="ru-RU" sz="2800" b="1" u="sng" smtClean="0">
                <a:cs typeface="Times New Roman" panose="02020603050405020304" pitchFamily="18" charset="0"/>
              </a:rPr>
              <a:t>Вакуоль</a:t>
            </a:r>
            <a:r>
              <a:rPr lang="ru-RU" altLang="ru-RU" sz="2800" b="1" smtClean="0">
                <a:cs typeface="Times New Roman" panose="02020603050405020304" pitchFamily="18" charset="0"/>
              </a:rPr>
              <a:t> – </a:t>
            </a:r>
            <a:r>
              <a:rPr lang="ru-RU" altLang="ru-RU" sz="2800" b="1" u="sng" smtClean="0">
                <a:cs typeface="Times New Roman" panose="02020603050405020304" pitchFamily="18" charset="0"/>
              </a:rPr>
              <a:t>жасуша</a:t>
            </a:r>
            <a:r>
              <a:rPr lang="ru-RU" altLang="ru-RU" sz="2800" b="1" smtClean="0">
                <a:cs typeface="Times New Roman" panose="02020603050405020304" pitchFamily="18" charset="0"/>
              </a:rPr>
              <a:t> </a:t>
            </a:r>
            <a:r>
              <a:rPr lang="ru-RU" altLang="ru-RU" sz="2800" b="1" u="sng" smtClean="0">
                <a:cs typeface="Times New Roman" panose="02020603050405020304" pitchFamily="18" charset="0"/>
              </a:rPr>
              <a:t>шырынына</a:t>
            </a:r>
            <a:r>
              <a:rPr lang="ru-RU" altLang="ru-RU" sz="2800" b="1" smtClean="0">
                <a:cs typeface="Times New Roman" panose="02020603050405020304" pitchFamily="18" charset="0"/>
              </a:rPr>
              <a:t> </a:t>
            </a:r>
            <a:r>
              <a:rPr lang="ru-RU" altLang="ru-RU" sz="2800" smtClean="0">
                <a:cs typeface="Times New Roman" panose="02020603050405020304" pitchFamily="18" charset="0"/>
              </a:rPr>
              <a:t>толы жасушадағы қуыстар. Вакуоль барлық дерлік өсімдік жасушаларында кездеседі. Жасуша шырыны цитоплазмадан жартылай өткізгіш вакуоль жарғақшасы – </a:t>
            </a:r>
            <a:r>
              <a:rPr lang="ru-RU" altLang="ru-RU" sz="2800" b="1" u="sng" smtClean="0">
                <a:cs typeface="Times New Roman" panose="02020603050405020304" pitchFamily="18" charset="0"/>
              </a:rPr>
              <a:t>тонопластпен </a:t>
            </a:r>
            <a:r>
              <a:rPr lang="ru-RU" altLang="ru-RU" sz="2800" smtClean="0">
                <a:cs typeface="Times New Roman" panose="02020603050405020304" pitchFamily="18" charset="0"/>
              </a:rPr>
              <a:t>шектеледі. </a:t>
            </a:r>
            <a:endParaRPr lang="ru-RU" altLang="ru-RU" sz="2800" smtClean="0"/>
          </a:p>
          <a:p>
            <a:pPr marL="0" indent="449263" algn="just" eaLnBrk="1" hangingPunct="1">
              <a:spcBef>
                <a:spcPct val="0"/>
              </a:spcBef>
              <a:buFontTx/>
              <a:buNone/>
            </a:pPr>
            <a:r>
              <a:rPr lang="ru-RU" altLang="ru-RU" sz="2800" b="1" u="sng" smtClean="0">
                <a:cs typeface="Times New Roman" panose="02020603050405020304" pitchFamily="18" charset="0"/>
              </a:rPr>
              <a:t>Жасуша</a:t>
            </a:r>
            <a:r>
              <a:rPr lang="ru-RU" altLang="ru-RU" sz="2800" b="1" smtClean="0">
                <a:cs typeface="Times New Roman" panose="02020603050405020304" pitchFamily="18" charset="0"/>
              </a:rPr>
              <a:t> </a:t>
            </a:r>
            <a:r>
              <a:rPr lang="ru-RU" altLang="ru-RU" sz="2800" b="1" u="sng" smtClean="0">
                <a:cs typeface="Times New Roman" panose="02020603050405020304" pitchFamily="18" charset="0"/>
              </a:rPr>
              <a:t>шырыны</a:t>
            </a:r>
            <a:r>
              <a:rPr lang="ru-RU" altLang="ru-RU" sz="2800" b="1" smtClean="0">
                <a:cs typeface="Times New Roman" panose="02020603050405020304" pitchFamily="18" charset="0"/>
              </a:rPr>
              <a:t> </a:t>
            </a:r>
            <a:r>
              <a:rPr lang="ru-RU" altLang="ru-RU" sz="2800" smtClean="0">
                <a:cs typeface="Times New Roman" panose="02020603050405020304" pitchFamily="18" charset="0"/>
              </a:rPr>
              <a:t>– протопласт тіршілігінің өнімдері (негізінен қор заттары) болып табылатын әртүрлі заттардың ерітіндісі. Жасуша шырынының негізгі компоненті – су. Онда көптеген минералды және органикалық заттар жиналады.  </a:t>
            </a:r>
            <a:endParaRPr lang="ru-RU" altLang="ru-RU" sz="2800"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 calcmode="lin" valueType="num">
                                      <p:cBhvr additive="base">
                                        <p:cTn id="7" dur="500" fill="hold"/>
                                        <p:tgtEl>
                                          <p:spTgt spid="2150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1506">
                                            <p:txEl>
                                              <p:pRg st="1" end="1"/>
                                            </p:txEl>
                                          </p:spTgt>
                                        </p:tgtEl>
                                        <p:attrNameLst>
                                          <p:attrName>style.visibility</p:attrName>
                                        </p:attrNameLst>
                                      </p:cBhvr>
                                      <p:to>
                                        <p:strVal val="visible"/>
                                      </p:to>
                                    </p:set>
                                    <p:anim calcmode="lin" valueType="num">
                                      <p:cBhvr additive="base">
                                        <p:cTn id="13" dur="500" fill="hold"/>
                                        <p:tgtEl>
                                          <p:spTgt spid="2150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50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idx="1"/>
          </p:nvPr>
        </p:nvSpPr>
        <p:spPr>
          <a:xfrm>
            <a:off x="1285875" y="857250"/>
            <a:ext cx="7572375" cy="5262563"/>
          </a:xfrm>
        </p:spPr>
        <p:txBody>
          <a:bodyPr anchor="ctr">
            <a:spAutoFit/>
          </a:bodyPr>
          <a:lstStyle/>
          <a:p>
            <a:pPr marL="0" indent="449263" algn="just" eaLnBrk="1" hangingPunct="1">
              <a:spcBef>
                <a:spcPct val="0"/>
              </a:spcBef>
              <a:buFontTx/>
              <a:buNone/>
            </a:pPr>
            <a:r>
              <a:rPr lang="ru-RU" altLang="ru-RU" sz="2800" smtClean="0">
                <a:cs typeface="Times New Roman" panose="02020603050405020304" pitchFamily="18" charset="0"/>
              </a:rPr>
              <a:t>Жасуша шырынының құрамына енетін заттар әртүрлі: көмірсулар (қант, полисахарид-тер), ақуыздар, органикалық қышқылдар және олардың тұздары, амин қышқылдары, минерал иондары, алкалоидтар, гликозидтер, пигмент-тер, илік заттар және суда еритін басқа да қосылыстар. </a:t>
            </a:r>
            <a:endParaRPr lang="ru-RU" altLang="ru-RU" sz="2800" smtClean="0"/>
          </a:p>
          <a:p>
            <a:pPr marL="0" indent="449263" algn="just" eaLnBrk="1" hangingPunct="1">
              <a:spcBef>
                <a:spcPct val="0"/>
              </a:spcBef>
              <a:buFont typeface="Wingdings" panose="05000000000000000000" pitchFamily="2" charset="2"/>
              <a:buNone/>
            </a:pPr>
            <a:r>
              <a:rPr lang="ru-RU" altLang="ru-RU" sz="2800" smtClean="0">
                <a:cs typeface="Times New Roman" panose="02020603050405020304" pitchFamily="18" charset="0"/>
              </a:rPr>
              <a:t>Жасуша шырынының химиялық құрамы мен концентрациясы өзгермелі, әрі өсімдіктің түріне, мүшесіне, жасушаның түрі мен күйіне байланысты. Аса жиі кездесетіні қант түрлері (сахароза, глюкоза және фруктоза). </a:t>
            </a:r>
            <a:endParaRPr lang="ru-RU" altLang="ru-RU" sz="2800" smtClean="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Прямоугольник 1"/>
          <p:cNvSpPr>
            <a:spLocks noChangeArrowheads="1"/>
          </p:cNvSpPr>
          <p:nvPr/>
        </p:nvSpPr>
        <p:spPr bwMode="auto">
          <a:xfrm>
            <a:off x="684213" y="549275"/>
            <a:ext cx="8135937" cy="227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90000"/>
              </a:lnSpc>
            </a:pPr>
            <a:r>
              <a:rPr lang="kk-KZ" altLang="ru-RU" b="1">
                <a:cs typeface="Times New Roman" panose="02020603050405020304" pitchFamily="18" charset="0"/>
              </a:rPr>
              <a:t>Тақырыбы:  Өсімдік клеткасының физиологиясы</a:t>
            </a:r>
            <a:endParaRPr lang="ru-RU" altLang="ru-RU" b="1">
              <a:cs typeface="Times New Roman" panose="02020603050405020304" pitchFamily="18" charset="0"/>
            </a:endParaRPr>
          </a:p>
          <a:p>
            <a:pPr eaLnBrk="1" hangingPunct="1"/>
            <a:endParaRPr lang="kk-KZ" altLang="ru-RU">
              <a:cs typeface="Times New Roman" panose="02020603050405020304" pitchFamily="18" charset="0"/>
            </a:endParaRPr>
          </a:p>
          <a:p>
            <a:pPr eaLnBrk="1" hangingPunct="1"/>
            <a:endParaRPr lang="kk-KZ" altLang="ru-RU">
              <a:cs typeface="Times New Roman" panose="02020603050405020304" pitchFamily="18" charset="0"/>
            </a:endParaRPr>
          </a:p>
          <a:p>
            <a:pPr eaLnBrk="1" hangingPunct="1"/>
            <a:endParaRPr lang="kk-KZ" altLang="ru-RU">
              <a:cs typeface="Times New Roman" panose="02020603050405020304" pitchFamily="18" charset="0"/>
            </a:endParaRPr>
          </a:p>
          <a:p>
            <a:pPr eaLnBrk="1" hangingPunct="1"/>
            <a:r>
              <a:rPr lang="kk-KZ" altLang="ru-RU">
                <a:cs typeface="Times New Roman" panose="02020603050405020304" pitchFamily="18" charset="0"/>
              </a:rPr>
              <a:t>1.Өсімдік клеткасының физиологиясы </a:t>
            </a:r>
          </a:p>
          <a:p>
            <a:pPr eaLnBrk="1" hangingPunct="1"/>
            <a:r>
              <a:rPr lang="kk-KZ" altLang="ru-RU"/>
              <a:t>2.Клетка қабығы, құрылысы, қызметі, эволюциясы</a:t>
            </a:r>
            <a:endParaRPr lang="ru-RU" altLang="ru-RU"/>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928688" y="685800"/>
            <a:ext cx="8013700" cy="5375275"/>
          </a:xfrm>
        </p:spPr>
        <p:txBody>
          <a:bodyPr rtlCol="0">
            <a:normAutofit lnSpcReduction="10000"/>
          </a:bodyPr>
          <a:lstStyle/>
          <a:p>
            <a:pPr algn="just" eaLnBrk="1" fontAlgn="auto" hangingPunct="1">
              <a:spcAft>
                <a:spcPts val="0"/>
              </a:spcAft>
              <a:buFont typeface="Wingdings" pitchFamily="2" charset="2"/>
              <a:buNone/>
              <a:defRPr/>
            </a:pPr>
            <a:r>
              <a:rPr lang="ru-RU" sz="2800" dirty="0" smtClean="0"/>
              <a:t>		 </a:t>
            </a:r>
            <a:r>
              <a:rPr lang="ru-RU" sz="2800" dirty="0" err="1" smtClean="0"/>
              <a:t>Жасуша</a:t>
            </a:r>
            <a:r>
              <a:rPr lang="ru-RU" sz="2800" dirty="0" smtClean="0"/>
              <a:t> </a:t>
            </a:r>
            <a:r>
              <a:rPr lang="ru-RU" sz="2800" dirty="0" err="1" smtClean="0"/>
              <a:t>шырынының құрамына илік</a:t>
            </a:r>
            <a:r>
              <a:rPr lang="ru-RU" sz="2800" dirty="0" smtClean="0"/>
              <a:t> </a:t>
            </a:r>
            <a:r>
              <a:rPr lang="ru-RU" sz="2800" dirty="0" err="1" smtClean="0"/>
              <a:t>заттар</a:t>
            </a:r>
            <a:r>
              <a:rPr lang="ru-RU" sz="2800" dirty="0" smtClean="0"/>
              <a:t> – </a:t>
            </a:r>
            <a:r>
              <a:rPr lang="ru-RU" sz="2800" b="1" dirty="0" err="1" smtClean="0"/>
              <a:t>таниндер</a:t>
            </a:r>
            <a:r>
              <a:rPr lang="ru-RU" sz="2800" b="1" dirty="0" smtClean="0"/>
              <a:t> </a:t>
            </a:r>
            <a:r>
              <a:rPr lang="ru-RU" sz="2800" dirty="0" err="1" smtClean="0"/>
              <a:t>енеді</a:t>
            </a:r>
            <a:r>
              <a:rPr lang="ru-RU" sz="2800" dirty="0" smtClean="0"/>
              <a:t>. </a:t>
            </a:r>
            <a:r>
              <a:rPr lang="ru-RU" sz="2800" dirty="0" err="1" smtClean="0"/>
              <a:t>Дәмі тұтқыр, антисептикалық қасиеті болғандықтан, өсімдіктерді инфекциядан</a:t>
            </a:r>
            <a:r>
              <a:rPr lang="ru-RU" sz="2800" dirty="0" smtClean="0"/>
              <a:t> </a:t>
            </a:r>
            <a:r>
              <a:rPr lang="ru-RU" sz="2800" dirty="0" err="1" smtClean="0"/>
              <a:t>қорғайды.</a:t>
            </a:r>
            <a:r>
              <a:rPr lang="ru-RU" sz="2800" dirty="0" smtClean="0"/>
              <a:t> </a:t>
            </a:r>
            <a:r>
              <a:rPr lang="ru-RU" sz="2800" dirty="0" err="1" smtClean="0"/>
              <a:t>Әсіресе, сабақ </a:t>
            </a:r>
            <a:r>
              <a:rPr lang="ru-RU" sz="2800" dirty="0" smtClean="0"/>
              <a:t>пен </a:t>
            </a:r>
            <a:r>
              <a:rPr lang="ru-RU" sz="2800" dirty="0" err="1" smtClean="0"/>
              <a:t>тамыр</a:t>
            </a:r>
            <a:r>
              <a:rPr lang="ru-RU" sz="2800" dirty="0" smtClean="0"/>
              <a:t> </a:t>
            </a:r>
            <a:r>
              <a:rPr lang="ru-RU" sz="2800" dirty="0" err="1" smtClean="0"/>
              <a:t>қабықтары-ның </a:t>
            </a:r>
            <a:r>
              <a:rPr lang="ru-RU" sz="2800" dirty="0" smtClean="0"/>
              <a:t>(</a:t>
            </a:r>
            <a:r>
              <a:rPr lang="ru-RU" sz="2800" dirty="0" err="1" smtClean="0"/>
              <a:t>емен</a:t>
            </a:r>
            <a:r>
              <a:rPr lang="ru-RU" sz="2800" dirty="0" smtClean="0"/>
              <a:t>, </a:t>
            </a:r>
            <a:r>
              <a:rPr lang="ru-RU" sz="2800" dirty="0" err="1" smtClean="0"/>
              <a:t>шілік</a:t>
            </a:r>
            <a:r>
              <a:rPr lang="ru-RU" sz="2800" dirty="0" smtClean="0"/>
              <a:t>, </a:t>
            </a:r>
            <a:r>
              <a:rPr lang="ru-RU" sz="2800" dirty="0" err="1" smtClean="0"/>
              <a:t>шырша</a:t>
            </a:r>
            <a:r>
              <a:rPr lang="ru-RU" sz="2800" dirty="0" smtClean="0"/>
              <a:t>), </a:t>
            </a:r>
            <a:r>
              <a:rPr lang="ru-RU" sz="2800" dirty="0" err="1" smtClean="0"/>
              <a:t>піспеген</a:t>
            </a:r>
            <a:r>
              <a:rPr lang="ru-RU" sz="2800" dirty="0" smtClean="0"/>
              <a:t> </a:t>
            </a:r>
            <a:r>
              <a:rPr lang="ru-RU" sz="2800" dirty="0" err="1" smtClean="0"/>
              <a:t>жемістердің </a:t>
            </a:r>
            <a:r>
              <a:rPr lang="ru-RU" sz="2800" dirty="0" smtClean="0"/>
              <a:t>(грек </a:t>
            </a:r>
            <a:r>
              <a:rPr lang="ru-RU" sz="2800" dirty="0" err="1" smtClean="0"/>
              <a:t>жаңғағы</a:t>
            </a:r>
            <a:r>
              <a:rPr lang="ru-RU" sz="2800" dirty="0" smtClean="0"/>
              <a:t>), </a:t>
            </a:r>
            <a:r>
              <a:rPr lang="ru-RU" sz="2800" dirty="0" err="1" smtClean="0"/>
              <a:t>жапырақтың </a:t>
            </a:r>
            <a:r>
              <a:rPr lang="ru-RU" sz="2800" dirty="0" smtClean="0"/>
              <a:t>(</a:t>
            </a:r>
            <a:r>
              <a:rPr lang="ru-RU" sz="2800" dirty="0" err="1" smtClean="0"/>
              <a:t>шай</a:t>
            </a:r>
            <a:r>
              <a:rPr lang="ru-RU" sz="2800" dirty="0" smtClean="0"/>
              <a:t>)  </a:t>
            </a:r>
            <a:r>
              <a:rPr lang="ru-RU" sz="2800" dirty="0" err="1" smtClean="0"/>
              <a:t>жасушала-рында</a:t>
            </a:r>
            <a:r>
              <a:rPr lang="ru-RU" sz="2800" dirty="0" smtClean="0"/>
              <a:t> </a:t>
            </a:r>
            <a:r>
              <a:rPr lang="ru-RU" sz="2800" dirty="0" err="1" smtClean="0"/>
              <a:t>көп мөлшерде кездеседі</a:t>
            </a:r>
            <a:r>
              <a:rPr lang="ru-RU" sz="2800" dirty="0" smtClean="0"/>
              <a:t>. </a:t>
            </a:r>
          </a:p>
          <a:p>
            <a:pPr algn="just" eaLnBrk="1" fontAlgn="auto" hangingPunct="1">
              <a:spcAft>
                <a:spcPts val="0"/>
              </a:spcAft>
              <a:buFont typeface="Wingdings" pitchFamily="2" charset="2"/>
              <a:buNone/>
              <a:defRPr/>
            </a:pPr>
            <a:r>
              <a:rPr lang="ru-RU" sz="2800" b="1" dirty="0" smtClean="0"/>
              <a:t>		</a:t>
            </a:r>
            <a:r>
              <a:rPr lang="ru-RU" sz="2800" b="1" dirty="0" err="1" smtClean="0"/>
              <a:t>Гликозидтер</a:t>
            </a:r>
            <a:r>
              <a:rPr lang="ru-RU" sz="2800" b="1" dirty="0" smtClean="0"/>
              <a:t> </a:t>
            </a:r>
            <a:r>
              <a:rPr lang="ru-RU" sz="2800" dirty="0" smtClean="0"/>
              <a:t> – спирт, альдегид, фенол </a:t>
            </a:r>
            <a:r>
              <a:rPr lang="ru-RU" sz="2800" dirty="0" err="1" smtClean="0"/>
              <a:t>және басқа заттармен</a:t>
            </a:r>
            <a:r>
              <a:rPr lang="ru-RU" sz="2800" dirty="0" smtClean="0"/>
              <a:t> </a:t>
            </a:r>
            <a:r>
              <a:rPr lang="ru-RU" sz="2800" dirty="0" err="1" smtClean="0"/>
              <a:t>қанттың қосылысы</a:t>
            </a:r>
            <a:r>
              <a:rPr lang="ru-RU" sz="2800" dirty="0" smtClean="0"/>
              <a:t>. </a:t>
            </a:r>
            <a:r>
              <a:rPr lang="ru-RU" sz="2800" dirty="0" err="1" smtClean="0"/>
              <a:t>Өсімдік-терден алынатын</a:t>
            </a:r>
            <a:r>
              <a:rPr lang="ru-RU" sz="2800" dirty="0" smtClean="0"/>
              <a:t> </a:t>
            </a:r>
            <a:r>
              <a:rPr lang="ru-RU" sz="2800" dirty="0" err="1" smtClean="0"/>
              <a:t>бірқатар гликозидтер</a:t>
            </a:r>
            <a:r>
              <a:rPr lang="ru-RU" sz="2800" dirty="0" smtClean="0"/>
              <a:t> (</a:t>
            </a:r>
            <a:r>
              <a:rPr lang="ru-RU" sz="2800" dirty="0" err="1" smtClean="0"/>
              <a:t>мысалы</a:t>
            </a:r>
            <a:r>
              <a:rPr lang="ru-RU" sz="2800" dirty="0" smtClean="0"/>
              <a:t>, </a:t>
            </a:r>
            <a:r>
              <a:rPr lang="ru-RU" sz="2800" dirty="0" err="1" smtClean="0"/>
              <a:t>мамыр</a:t>
            </a:r>
            <a:r>
              <a:rPr lang="ru-RU" sz="2800" dirty="0" smtClean="0"/>
              <a:t> </a:t>
            </a:r>
            <a:r>
              <a:rPr lang="ru-RU" sz="2800" dirty="0" err="1" smtClean="0"/>
              <a:t>інжугүлінен алынатын</a:t>
            </a:r>
            <a:r>
              <a:rPr lang="ru-RU" sz="2800" dirty="0" smtClean="0"/>
              <a:t> </a:t>
            </a:r>
            <a:r>
              <a:rPr lang="ru-RU" sz="2800" dirty="0" err="1" smtClean="0"/>
              <a:t>жүрек гликозид-тері</a:t>
            </a:r>
            <a:r>
              <a:rPr lang="ru-RU" sz="2800" dirty="0" smtClean="0"/>
              <a:t>) </a:t>
            </a:r>
            <a:r>
              <a:rPr lang="ru-RU" sz="2800" dirty="0" err="1" smtClean="0"/>
              <a:t>медицинада</a:t>
            </a:r>
            <a:r>
              <a:rPr lang="ru-RU" sz="2800" dirty="0" smtClean="0"/>
              <a:t>  </a:t>
            </a:r>
            <a:r>
              <a:rPr lang="ru-RU" sz="2800" dirty="0" err="1" smtClean="0"/>
              <a:t>қолданылады.</a:t>
            </a:r>
            <a:r>
              <a:rPr lang="ru-RU" sz="2800" dirty="0" smtClean="0"/>
              <a:t>  </a:t>
            </a:r>
          </a:p>
          <a:p>
            <a:pPr algn="just" eaLnBrk="1" fontAlgn="auto" hangingPunct="1">
              <a:spcAft>
                <a:spcPts val="0"/>
              </a:spcAft>
              <a:buFont typeface="Wingdings" pitchFamily="2" charset="2"/>
              <a:buNone/>
              <a:defRPr/>
            </a:pPr>
            <a:endParaRPr lang="ru-RU" sz="2800" dirty="0" smtClean="0"/>
          </a:p>
          <a:p>
            <a:pPr algn="just" eaLnBrk="1" fontAlgn="auto" hangingPunct="1">
              <a:spcAft>
                <a:spcPts val="0"/>
              </a:spcAft>
              <a:buFont typeface="Wingdings" pitchFamily="2" charset="2"/>
              <a:buNone/>
              <a:defRPr/>
            </a:pPr>
            <a:endParaRPr lang="kk-KZ" sz="2800" dirty="0" smtClean="0"/>
          </a:p>
          <a:p>
            <a:pPr algn="just" eaLnBrk="1" fontAlgn="auto" hangingPunct="1">
              <a:spcAft>
                <a:spcPts val="0"/>
              </a:spcAft>
              <a:buFont typeface="Wingdings" pitchFamily="2" charset="2"/>
              <a:buNone/>
              <a:defRPr/>
            </a:pPr>
            <a:endParaRPr lang="ru-RU" sz="2800" dirty="0" smtClean="0"/>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a:xfrm>
            <a:off x="1169988" y="609600"/>
            <a:ext cx="7772400" cy="5451475"/>
          </a:xfrm>
        </p:spPr>
        <p:txBody>
          <a:bodyPr/>
          <a:lstStyle/>
          <a:p>
            <a:pPr algn="just" eaLnBrk="1" hangingPunct="1">
              <a:buFont typeface="Wingdings" panose="05000000000000000000" pitchFamily="2" charset="2"/>
              <a:buNone/>
            </a:pPr>
            <a:r>
              <a:rPr lang="ru-RU" altLang="ru-RU" smtClean="0"/>
              <a:t>	</a:t>
            </a:r>
          </a:p>
        </p:txBody>
      </p:sp>
      <p:sp>
        <p:nvSpPr>
          <p:cNvPr id="22531" name="Rectangle 4"/>
          <p:cNvSpPr>
            <a:spLocks noChangeArrowheads="1"/>
          </p:cNvSpPr>
          <p:nvPr/>
        </p:nvSpPr>
        <p:spPr bwMode="auto">
          <a:xfrm>
            <a:off x="1285875" y="0"/>
            <a:ext cx="7500938" cy="655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49263"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endParaRPr lang="ru-RU" altLang="ru-RU" sz="2800" b="1">
              <a:cs typeface="Times New Roman" panose="02020603050405020304" pitchFamily="18" charset="0"/>
            </a:endParaRPr>
          </a:p>
          <a:p>
            <a:pPr algn="just" eaLnBrk="1" hangingPunct="1"/>
            <a:r>
              <a:rPr lang="ru-RU" altLang="ru-RU" sz="2800" b="1">
                <a:cs typeface="Times New Roman" panose="02020603050405020304" pitchFamily="18" charset="0"/>
              </a:rPr>
              <a:t>Алкалоидтар</a:t>
            </a:r>
            <a:r>
              <a:rPr lang="ru-RU" altLang="ru-RU" sz="2800">
                <a:cs typeface="Times New Roman" panose="02020603050405020304" pitchFamily="18" charset="0"/>
              </a:rPr>
              <a:t> </a:t>
            </a:r>
            <a:r>
              <a:rPr lang="ru-RU" altLang="ru-RU" sz="2800">
                <a:latin typeface="Calibri" panose="020F0502020204030204" pitchFamily="34" charset="0"/>
                <a:cs typeface="Times New Roman" panose="02020603050405020304" pitchFamily="18" charset="0"/>
              </a:rPr>
              <a:t>–</a:t>
            </a:r>
            <a:r>
              <a:rPr lang="ru-RU" altLang="ru-RU" sz="2800">
                <a:cs typeface="Times New Roman" panose="02020603050405020304" pitchFamily="18" charset="0"/>
              </a:rPr>
              <a:t> сілтілік қасиеті бар, ащы дәмді, жасуша шырынында тұз күйінде кездесетін заттар. Олар түссіз, сирек боялған (сүйелшөптің сүтті шырынының тоқсары түсі). Қазіргі уақытта 2000-нан астам алколоидтар анықталған. Олардың құрамы белгілі бір өсімдік топтарына (туысы, түрі) ғана тән болады. Көптеген өсімдіктектес улар алколоид-тарға жатады. Олардың көпшілігі, мысалы, атропин (меңдуананың барлық мүшелерінде), кофеин (кофе тұқымында), хинин (хин ағашы-ның қабығында), морфин, кодеин (көкнәр жемі-сінде) және т.б. дәрілік жабдықтар ретінде медицинада қолданылады.  </a:t>
            </a:r>
            <a:endParaRPr lang="ru-RU" altLang="ru-RU" sz="2800"/>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143000" y="304800"/>
            <a:ext cx="7772400" cy="981075"/>
          </a:xfrm>
        </p:spPr>
        <p:txBody>
          <a:bodyPr/>
          <a:lstStyle/>
          <a:p>
            <a:pPr eaLnBrk="1" hangingPunct="1"/>
            <a:r>
              <a:rPr lang="kk-KZ" altLang="ru-RU" smtClean="0"/>
              <a:t>Қорытынды</a:t>
            </a:r>
            <a:endParaRPr lang="ru-RU" altLang="ru-RU" smtClean="0"/>
          </a:p>
        </p:txBody>
      </p:sp>
      <p:sp>
        <p:nvSpPr>
          <p:cNvPr id="23555" name="Rectangle 3"/>
          <p:cNvSpPr>
            <a:spLocks noGrp="1" noChangeArrowheads="1"/>
          </p:cNvSpPr>
          <p:nvPr>
            <p:ph idx="1"/>
          </p:nvPr>
        </p:nvSpPr>
        <p:spPr>
          <a:xfrm>
            <a:off x="990600" y="1600200"/>
            <a:ext cx="7951788" cy="4724400"/>
          </a:xfrm>
        </p:spPr>
        <p:txBody>
          <a:bodyPr/>
          <a:lstStyle/>
          <a:p>
            <a:pPr algn="just" eaLnBrk="1" hangingPunct="1">
              <a:buFont typeface="Wingdings" panose="05000000000000000000" pitchFamily="2" charset="2"/>
              <a:buNone/>
            </a:pPr>
            <a:r>
              <a:rPr lang="ru-RU" altLang="ru-RU" b="1" smtClean="0"/>
              <a:t>		</a:t>
            </a:r>
            <a:r>
              <a:rPr lang="ru-RU" altLang="ru-RU" smtClean="0"/>
              <a:t>Жасуша </a:t>
            </a:r>
            <a:r>
              <a:rPr lang="kk-KZ" altLang="ru-RU" sz="2800" smtClean="0"/>
              <a:t>– өсімдіктің негізгі құрылымдық –функционалдық бірлігі. </a:t>
            </a:r>
          </a:p>
          <a:p>
            <a:pPr algn="just" eaLnBrk="1" hangingPunct="1">
              <a:buFont typeface="Wingdings" panose="05000000000000000000" pitchFamily="2" charset="2"/>
              <a:buNone/>
            </a:pPr>
            <a:r>
              <a:rPr lang="kk-KZ" altLang="ru-RU" sz="2800" smtClean="0"/>
              <a:t>		Өсімдік жасушасында протопласт және оның туындылары – целлюлозадан тұратын жасуша қабығы, вакуоль және қосындылар болады.  </a:t>
            </a:r>
          </a:p>
          <a:p>
            <a:pPr algn="just" eaLnBrk="1" hangingPunct="1">
              <a:buFont typeface="Wingdings" panose="05000000000000000000" pitchFamily="2" charset="2"/>
              <a:buNone/>
            </a:pPr>
            <a:r>
              <a:rPr lang="kk-KZ" altLang="ru-RU" sz="2800" smtClean="0"/>
              <a:t>		</a:t>
            </a:r>
            <a:r>
              <a:rPr lang="ru-RU" altLang="ru-RU" sz="2800" smtClean="0"/>
              <a:t> Адам өмірінде өсімдіктер өте маңызды роль атқарады, себебі оларды тағамдық, дәрілік, техникалық және т.б. мақсаттарға қолданады. </a:t>
            </a:r>
            <a:r>
              <a:rPr lang="kk-KZ" altLang="ru-RU" sz="2800" smtClean="0"/>
              <a:t>  </a:t>
            </a:r>
            <a:endParaRPr lang="ru-RU" altLang="ru-RU" sz="2800" smtClean="0"/>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Прямоугольник 1"/>
          <p:cNvSpPr>
            <a:spLocks noChangeArrowheads="1"/>
          </p:cNvSpPr>
          <p:nvPr/>
        </p:nvSpPr>
        <p:spPr bwMode="auto">
          <a:xfrm>
            <a:off x="395288" y="1196975"/>
            <a:ext cx="8208962"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kk-KZ" altLang="ru-RU" b="1">
                <a:cs typeface="Times New Roman" panose="02020603050405020304" pitchFamily="18" charset="0"/>
              </a:rPr>
              <a:t>Бақылау сұрақтары</a:t>
            </a:r>
            <a:endParaRPr lang="ru-RU" altLang="ru-RU" b="1">
              <a:cs typeface="Times New Roman" panose="02020603050405020304" pitchFamily="18" charset="0"/>
            </a:endParaRPr>
          </a:p>
          <a:p>
            <a:pPr algn="just" eaLnBrk="1" hangingPunct="1"/>
            <a:endParaRPr lang="ru-RU" altLang="ru-RU">
              <a:cs typeface="Times New Roman" panose="02020603050405020304" pitchFamily="18" charset="0"/>
            </a:endParaRPr>
          </a:p>
          <a:p>
            <a:pPr eaLnBrk="1" hangingPunct="1"/>
            <a:r>
              <a:rPr lang="kk-KZ" altLang="ru-RU"/>
              <a:t>1.Көмірсулардың, белоктардың, липидтердің ролі?</a:t>
            </a:r>
            <a:endParaRPr lang="ru-RU" altLang="ru-RU"/>
          </a:p>
          <a:p>
            <a:pPr eaLnBrk="1" hangingPunct="1"/>
            <a:r>
              <a:rPr lang="kk-KZ" altLang="ru-RU"/>
              <a:t>2.Өсімдіктер клеткасының негізгі құрылым бөліктері?</a:t>
            </a:r>
            <a:endParaRPr lang="ru-RU" altLang="ru-RU"/>
          </a:p>
          <a:p>
            <a:pPr eaLnBrk="1" hangingPunct="1"/>
            <a:r>
              <a:rPr lang="kk-KZ" altLang="ru-RU"/>
              <a:t>3.Клетка қабығы, құрылысы, қызметі, эволюциясы</a:t>
            </a:r>
            <a:endParaRPr lang="ru-RU" altLang="ru-RU"/>
          </a:p>
          <a:p>
            <a:pPr eaLnBrk="1" hangingPunct="1"/>
            <a:r>
              <a:rPr lang="kk-KZ" altLang="ru-RU"/>
              <a:t>4.Пластидтердің және митохондриялардың атқаратын ролі?</a:t>
            </a:r>
            <a:endParaRPr lang="ru-RU" altLang="ru-RU"/>
          </a:p>
          <a:p>
            <a:pPr eaLnBrk="1" hangingPunct="1"/>
            <a:r>
              <a:rPr lang="kk-KZ" altLang="ru-RU"/>
              <a:t>5.Цитоплазманың негізгі қасиеттері?</a:t>
            </a:r>
            <a:endParaRPr lang="ru-RU" altLang="ru-RU"/>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Объект 2"/>
          <p:cNvSpPr>
            <a:spLocks noGrp="1"/>
          </p:cNvSpPr>
          <p:nvPr>
            <p:ph idx="1"/>
          </p:nvPr>
        </p:nvSpPr>
        <p:spPr/>
        <p:txBody>
          <a:bodyPr/>
          <a:lstStyle/>
          <a:p>
            <a:pPr marL="0" indent="0" algn="ctr" eaLnBrk="1" hangingPunct="1">
              <a:buFont typeface="Wingdings" panose="05000000000000000000" pitchFamily="2" charset="2"/>
              <a:buNone/>
            </a:pPr>
            <a:endParaRPr lang="kk-KZ" altLang="ru-RU" smtClean="0"/>
          </a:p>
          <a:p>
            <a:pPr marL="0" indent="0" algn="ctr" eaLnBrk="1" hangingPunct="1">
              <a:buFont typeface="Wingdings" panose="05000000000000000000" pitchFamily="2" charset="2"/>
              <a:buNone/>
            </a:pPr>
            <a:r>
              <a:rPr lang="kk-KZ" altLang="ru-RU" smtClean="0"/>
              <a:t>Назарларыңызға рахмет!</a:t>
            </a:r>
            <a:endParaRPr lang="ru-RU" altLang="ru-RU" smtClean="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idx="1"/>
          </p:nvPr>
        </p:nvSpPr>
        <p:spPr>
          <a:xfrm>
            <a:off x="1143000" y="1714500"/>
            <a:ext cx="7772400" cy="3540125"/>
          </a:xfrm>
        </p:spPr>
        <p:txBody>
          <a:bodyPr anchor="ctr">
            <a:spAutoFit/>
          </a:bodyPr>
          <a:lstStyle/>
          <a:p>
            <a:pPr marL="0" indent="0" algn="just" eaLnBrk="1" hangingPunct="1">
              <a:spcBef>
                <a:spcPct val="0"/>
              </a:spcBef>
              <a:buFontTx/>
              <a:buNone/>
            </a:pPr>
            <a:r>
              <a:rPr lang="ru-RU" altLang="ru-RU" i="1" smtClean="0">
                <a:cs typeface="Times New Roman" panose="02020603050405020304" pitchFamily="18" charset="0"/>
              </a:rPr>
              <a:t>	</a:t>
            </a:r>
            <a:r>
              <a:rPr lang="ru-RU" altLang="ru-RU" b="1" i="1" smtClean="0">
                <a:cs typeface="Times New Roman" panose="02020603050405020304" pitchFamily="18" charset="0"/>
              </a:rPr>
              <a:t>Ботаника</a:t>
            </a:r>
            <a:r>
              <a:rPr lang="ru-RU" altLang="ru-RU" smtClean="0">
                <a:cs typeface="Times New Roman" panose="02020603050405020304" pitchFamily="18" charset="0"/>
              </a:rPr>
              <a:t> (грек. «ботанэ» - өсімдік, шөп) – өсімдіктер әлемін зерттейтін ғылымдардың күрделі жүйесі.  </a:t>
            </a:r>
          </a:p>
          <a:p>
            <a:pPr marL="0" indent="0" algn="just" eaLnBrk="1" hangingPunct="1">
              <a:spcBef>
                <a:spcPct val="0"/>
              </a:spcBef>
              <a:buFontTx/>
              <a:buNone/>
            </a:pPr>
            <a:r>
              <a:rPr lang="ru-RU" altLang="ru-RU" smtClean="0">
                <a:cs typeface="Times New Roman" panose="02020603050405020304" pitchFamily="18" charset="0"/>
              </a:rPr>
              <a:t>	Тарихи даму барысында ботаниканың шешуге тиісті міндеттері мен өз зерттеу әдістері бар бірқатар бөлімдері қалыптасты.  </a:t>
            </a:r>
            <a:endParaRPr lang="ru-RU" altLang="ru-RU" smtClean="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idx="1"/>
          </p:nvPr>
        </p:nvSpPr>
        <p:spPr>
          <a:xfrm>
            <a:off x="571500" y="214313"/>
            <a:ext cx="8305800" cy="6357937"/>
          </a:xfrm>
        </p:spPr>
        <p:txBody>
          <a:bodyPr/>
          <a:lstStyle/>
          <a:p>
            <a:pPr algn="just" eaLnBrk="1" hangingPunct="1">
              <a:buFont typeface="Wingdings" panose="05000000000000000000" pitchFamily="2" charset="2"/>
              <a:buNone/>
            </a:pPr>
            <a:endParaRPr lang="ru-RU" altLang="ru-RU" smtClean="0"/>
          </a:p>
          <a:p>
            <a:pPr algn="just" eaLnBrk="1" hangingPunct="1">
              <a:buFont typeface="Wingdings" panose="05000000000000000000" pitchFamily="2" charset="2"/>
              <a:buNone/>
            </a:pPr>
            <a:endParaRPr lang="ru-RU" altLang="ru-RU" smtClean="0"/>
          </a:p>
          <a:p>
            <a:pPr algn="ctr" eaLnBrk="1" hangingPunct="1">
              <a:buFont typeface="Wingdings" panose="05000000000000000000" pitchFamily="2" charset="2"/>
              <a:buNone/>
            </a:pPr>
            <a:r>
              <a:rPr lang="ru-RU" altLang="ru-RU" smtClean="0"/>
              <a:t>	</a:t>
            </a:r>
          </a:p>
          <a:p>
            <a:pPr eaLnBrk="1" hangingPunct="1">
              <a:buFont typeface="Wingdings" panose="05000000000000000000" pitchFamily="2" charset="2"/>
              <a:buNone/>
            </a:pPr>
            <a:endParaRPr lang="kk-KZ" altLang="ru-RU" smtClean="0"/>
          </a:p>
          <a:p>
            <a:pPr eaLnBrk="1" hangingPunct="1">
              <a:buFont typeface="Wingdings" panose="05000000000000000000" pitchFamily="2" charset="2"/>
              <a:buNone/>
            </a:pPr>
            <a:endParaRPr lang="kk-KZ" altLang="ru-RU" smtClean="0"/>
          </a:p>
          <a:p>
            <a:pPr eaLnBrk="1" hangingPunct="1">
              <a:buFont typeface="Wingdings" panose="05000000000000000000" pitchFamily="2" charset="2"/>
              <a:buNone/>
            </a:pPr>
            <a:endParaRPr lang="kk-KZ" altLang="ru-RU" smtClean="0"/>
          </a:p>
          <a:p>
            <a:pPr eaLnBrk="1" hangingPunct="1">
              <a:buFont typeface="Wingdings" panose="05000000000000000000" pitchFamily="2" charset="2"/>
              <a:buNone/>
            </a:pPr>
            <a:endParaRPr lang="ru-RU" altLang="ru-RU" smtClean="0"/>
          </a:p>
        </p:txBody>
      </p:sp>
      <p:sp>
        <p:nvSpPr>
          <p:cNvPr id="6147" name="Скругленный прямоугольник 4"/>
          <p:cNvSpPr>
            <a:spLocks noChangeArrowheads="1"/>
          </p:cNvSpPr>
          <p:nvPr/>
        </p:nvSpPr>
        <p:spPr bwMode="auto">
          <a:xfrm>
            <a:off x="1143000" y="1214438"/>
            <a:ext cx="1928813" cy="642937"/>
          </a:xfrm>
          <a:prstGeom prst="roundRect">
            <a:avLst>
              <a:gd name="adj" fmla="val 16667"/>
            </a:avLst>
          </a:prstGeom>
          <a:solidFill>
            <a:schemeClr val="accent1"/>
          </a:solidFill>
          <a:ln w="9525" algn="ctr">
            <a:solidFill>
              <a:schemeClr val="tx1"/>
            </a:solidFill>
            <a:round/>
            <a:headEnd/>
            <a:tailEnd/>
          </a:ln>
        </p:spPr>
        <p:txBody>
          <a:bodyPr wrap="none"/>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kk-KZ" altLang="ru-RU"/>
              <a:t>морфология</a:t>
            </a:r>
            <a:endParaRPr lang="ru-RU" altLang="ru-RU"/>
          </a:p>
        </p:txBody>
      </p:sp>
      <p:sp>
        <p:nvSpPr>
          <p:cNvPr id="5124" name="Стрелка вправо 5"/>
          <p:cNvSpPr>
            <a:spLocks noChangeArrowheads="1"/>
          </p:cNvSpPr>
          <p:nvPr/>
        </p:nvSpPr>
        <p:spPr bwMode="auto">
          <a:xfrm>
            <a:off x="3357563" y="1428750"/>
            <a:ext cx="1000125" cy="214313"/>
          </a:xfrm>
          <a:prstGeom prst="rightArrow">
            <a:avLst>
              <a:gd name="adj1" fmla="val 50000"/>
              <a:gd name="adj2" fmla="val 49994"/>
            </a:avLst>
          </a:prstGeom>
          <a:solidFill>
            <a:schemeClr val="accent1"/>
          </a:solidFill>
          <a:ln w="9525" algn="ctr">
            <a:solidFill>
              <a:schemeClr val="tx1"/>
            </a:solidFill>
            <a:round/>
            <a:headEnd/>
            <a:tailEnd/>
          </a:ln>
        </p:spPr>
        <p:txBody>
          <a:bodyPr wrap="none"/>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ru-RU" altLang="ru-RU"/>
          </a:p>
        </p:txBody>
      </p:sp>
      <p:sp>
        <p:nvSpPr>
          <p:cNvPr id="6149" name="TextBox 9"/>
          <p:cNvSpPr txBox="1">
            <a:spLocks noChangeArrowheads="1"/>
          </p:cNvSpPr>
          <p:nvPr/>
        </p:nvSpPr>
        <p:spPr bwMode="auto">
          <a:xfrm>
            <a:off x="4572000" y="500063"/>
            <a:ext cx="4286250"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r>
              <a:rPr lang="ru-RU" altLang="ru-RU"/>
              <a:t>адам көзімен немесе құралдар (лупа, жарық және электронды микроскоптар)  көмегімен көре алатын сыртқы белгілері мен ішкі құрылымдар</a:t>
            </a:r>
          </a:p>
        </p:txBody>
      </p:sp>
      <p:sp>
        <p:nvSpPr>
          <p:cNvPr id="6150" name="Скругленный прямоугольник 11"/>
          <p:cNvSpPr>
            <a:spLocks noChangeArrowheads="1"/>
          </p:cNvSpPr>
          <p:nvPr/>
        </p:nvSpPr>
        <p:spPr bwMode="auto">
          <a:xfrm>
            <a:off x="1143000" y="2928938"/>
            <a:ext cx="1928813" cy="642937"/>
          </a:xfrm>
          <a:prstGeom prst="roundRect">
            <a:avLst>
              <a:gd name="adj" fmla="val 16667"/>
            </a:avLst>
          </a:prstGeom>
          <a:solidFill>
            <a:schemeClr val="accent1"/>
          </a:solidFill>
          <a:ln w="9525" algn="ctr">
            <a:solidFill>
              <a:schemeClr val="tx1"/>
            </a:solidFill>
            <a:round/>
            <a:headEnd/>
            <a:tailEnd/>
          </a:ln>
        </p:spPr>
        <p:txBody>
          <a:bodyPr wrap="none"/>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kk-KZ" altLang="ru-RU"/>
              <a:t>цитология</a:t>
            </a:r>
            <a:endParaRPr lang="ru-RU" altLang="ru-RU"/>
          </a:p>
        </p:txBody>
      </p:sp>
      <p:sp>
        <p:nvSpPr>
          <p:cNvPr id="6151" name="Скругленный прямоугольник 12"/>
          <p:cNvSpPr>
            <a:spLocks noChangeArrowheads="1"/>
          </p:cNvSpPr>
          <p:nvPr/>
        </p:nvSpPr>
        <p:spPr bwMode="auto">
          <a:xfrm>
            <a:off x="1143000" y="4214813"/>
            <a:ext cx="1928813" cy="642937"/>
          </a:xfrm>
          <a:prstGeom prst="roundRect">
            <a:avLst>
              <a:gd name="adj" fmla="val 16667"/>
            </a:avLst>
          </a:prstGeom>
          <a:solidFill>
            <a:schemeClr val="accent1"/>
          </a:solidFill>
          <a:ln w="9525" algn="ctr">
            <a:solidFill>
              <a:schemeClr val="tx1"/>
            </a:solidFill>
            <a:round/>
            <a:headEnd/>
            <a:tailEnd/>
          </a:ln>
        </p:spPr>
        <p:txBody>
          <a:bodyPr wrap="none"/>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kk-KZ" altLang="ru-RU"/>
              <a:t>анатомия</a:t>
            </a:r>
            <a:endParaRPr lang="ru-RU" altLang="ru-RU"/>
          </a:p>
        </p:txBody>
      </p:sp>
      <p:sp>
        <p:nvSpPr>
          <p:cNvPr id="6152" name="TextBox 14"/>
          <p:cNvSpPr txBox="1">
            <a:spLocks noChangeArrowheads="1"/>
          </p:cNvSpPr>
          <p:nvPr/>
        </p:nvSpPr>
        <p:spPr bwMode="auto">
          <a:xfrm>
            <a:off x="4714875" y="2928938"/>
            <a:ext cx="40005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r>
              <a:rPr lang="ru-RU" altLang="ru-RU"/>
              <a:t>жасушалар құрылысы мен тіршілігі </a:t>
            </a:r>
          </a:p>
        </p:txBody>
      </p:sp>
      <p:sp>
        <p:nvSpPr>
          <p:cNvPr id="6153" name="TextBox 15"/>
          <p:cNvSpPr txBox="1">
            <a:spLocks noChangeArrowheads="1"/>
          </p:cNvSpPr>
          <p:nvPr/>
        </p:nvSpPr>
        <p:spPr bwMode="auto">
          <a:xfrm>
            <a:off x="4643438" y="4071938"/>
            <a:ext cx="41433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r>
              <a:rPr lang="ru-RU" altLang="ru-RU"/>
              <a:t>микроскоп көмегімен өсімдік құрылысын зерттейді </a:t>
            </a:r>
          </a:p>
        </p:txBody>
      </p:sp>
      <p:sp>
        <p:nvSpPr>
          <p:cNvPr id="5130" name="Стрелка вправо 16"/>
          <p:cNvSpPr>
            <a:spLocks noChangeArrowheads="1"/>
          </p:cNvSpPr>
          <p:nvPr/>
        </p:nvSpPr>
        <p:spPr bwMode="auto">
          <a:xfrm>
            <a:off x="3357563" y="3214688"/>
            <a:ext cx="1000125" cy="214312"/>
          </a:xfrm>
          <a:prstGeom prst="rightArrow">
            <a:avLst>
              <a:gd name="adj1" fmla="val 50000"/>
              <a:gd name="adj2" fmla="val 49994"/>
            </a:avLst>
          </a:prstGeom>
          <a:solidFill>
            <a:schemeClr val="accent1"/>
          </a:solidFill>
          <a:ln w="9525" algn="ctr">
            <a:solidFill>
              <a:schemeClr val="tx1"/>
            </a:solidFill>
            <a:round/>
            <a:headEnd/>
            <a:tailEnd/>
          </a:ln>
        </p:spPr>
        <p:txBody>
          <a:bodyPr wrap="none"/>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ru-RU" altLang="ru-RU"/>
          </a:p>
        </p:txBody>
      </p:sp>
      <p:sp>
        <p:nvSpPr>
          <p:cNvPr id="5131" name="Стрелка вправо 17"/>
          <p:cNvSpPr>
            <a:spLocks noChangeArrowheads="1"/>
          </p:cNvSpPr>
          <p:nvPr/>
        </p:nvSpPr>
        <p:spPr bwMode="auto">
          <a:xfrm>
            <a:off x="3357563" y="4429125"/>
            <a:ext cx="1000125" cy="214313"/>
          </a:xfrm>
          <a:prstGeom prst="rightArrow">
            <a:avLst>
              <a:gd name="adj1" fmla="val 50000"/>
              <a:gd name="adj2" fmla="val 49994"/>
            </a:avLst>
          </a:prstGeom>
          <a:solidFill>
            <a:schemeClr val="accent1"/>
          </a:solidFill>
          <a:ln w="9525" algn="ctr">
            <a:solidFill>
              <a:schemeClr val="tx1"/>
            </a:solidFill>
            <a:round/>
            <a:headEnd/>
            <a:tailEnd/>
          </a:ln>
        </p:spPr>
        <p:txBody>
          <a:bodyPr wrap="none"/>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ru-RU" altLang="ru-RU"/>
          </a:p>
        </p:txBody>
      </p:sp>
      <p:sp>
        <p:nvSpPr>
          <p:cNvPr id="6156" name="Скругленный прямоугольник 18"/>
          <p:cNvSpPr>
            <a:spLocks noChangeArrowheads="1"/>
          </p:cNvSpPr>
          <p:nvPr/>
        </p:nvSpPr>
        <p:spPr bwMode="auto">
          <a:xfrm>
            <a:off x="1143000" y="5357813"/>
            <a:ext cx="1928813" cy="642937"/>
          </a:xfrm>
          <a:prstGeom prst="roundRect">
            <a:avLst>
              <a:gd name="adj" fmla="val 16667"/>
            </a:avLst>
          </a:prstGeom>
          <a:solidFill>
            <a:schemeClr val="accent1"/>
          </a:solidFill>
          <a:ln w="9525" algn="ctr">
            <a:solidFill>
              <a:schemeClr val="tx1"/>
            </a:solidFill>
            <a:round/>
            <a:headEnd/>
            <a:tailEnd/>
          </a:ln>
        </p:spPr>
        <p:txBody>
          <a:bodyPr wrap="none"/>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kk-KZ" altLang="ru-RU"/>
              <a:t>физиология</a:t>
            </a:r>
            <a:endParaRPr lang="ru-RU" altLang="ru-RU"/>
          </a:p>
        </p:txBody>
      </p:sp>
      <p:sp>
        <p:nvSpPr>
          <p:cNvPr id="5133" name="Стрелка вправо 19"/>
          <p:cNvSpPr>
            <a:spLocks noChangeArrowheads="1"/>
          </p:cNvSpPr>
          <p:nvPr/>
        </p:nvSpPr>
        <p:spPr bwMode="auto">
          <a:xfrm>
            <a:off x="3357563" y="5572125"/>
            <a:ext cx="1000125" cy="214313"/>
          </a:xfrm>
          <a:prstGeom prst="rightArrow">
            <a:avLst>
              <a:gd name="adj1" fmla="val 50000"/>
              <a:gd name="adj2" fmla="val 49994"/>
            </a:avLst>
          </a:prstGeom>
          <a:solidFill>
            <a:schemeClr val="accent1"/>
          </a:solidFill>
          <a:ln w="9525" algn="ctr">
            <a:solidFill>
              <a:schemeClr val="tx1"/>
            </a:solidFill>
            <a:round/>
            <a:headEnd/>
            <a:tailEnd/>
          </a:ln>
        </p:spPr>
        <p:txBody>
          <a:bodyPr wrap="none"/>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ru-RU" altLang="ru-RU"/>
          </a:p>
        </p:txBody>
      </p:sp>
      <p:sp>
        <p:nvSpPr>
          <p:cNvPr id="6158" name="TextBox 20"/>
          <p:cNvSpPr txBox="1">
            <a:spLocks noChangeArrowheads="1"/>
          </p:cNvSpPr>
          <p:nvPr/>
        </p:nvSpPr>
        <p:spPr bwMode="auto">
          <a:xfrm>
            <a:off x="4714875" y="5357813"/>
            <a:ext cx="41433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r>
              <a:rPr lang="ru-RU" altLang="ru-RU"/>
              <a:t>өсімдіктерге тән тіршілік үрдістері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7"/>
                                        </p:tgtEl>
                                        <p:attrNameLst>
                                          <p:attrName>style.visibility</p:attrName>
                                        </p:attrNameLst>
                                      </p:cBhvr>
                                      <p:to>
                                        <p:strVal val="visible"/>
                                      </p:to>
                                    </p:set>
                                    <p:anim calcmode="lin" valueType="num">
                                      <p:cBhvr additive="base">
                                        <p:cTn id="7" dur="500" fill="hold"/>
                                        <p:tgtEl>
                                          <p:spTgt spid="6147"/>
                                        </p:tgtEl>
                                        <p:attrNameLst>
                                          <p:attrName>ppt_x</p:attrName>
                                        </p:attrNameLst>
                                      </p:cBhvr>
                                      <p:tavLst>
                                        <p:tav tm="0">
                                          <p:val>
                                            <p:strVal val="#ppt_x"/>
                                          </p:val>
                                        </p:tav>
                                        <p:tav tm="100000">
                                          <p:val>
                                            <p:strVal val="#ppt_x"/>
                                          </p:val>
                                        </p:tav>
                                      </p:tavLst>
                                    </p:anim>
                                    <p:anim calcmode="lin" valueType="num">
                                      <p:cBhvr additive="base">
                                        <p:cTn id="8" dur="500" fill="hold"/>
                                        <p:tgtEl>
                                          <p:spTgt spid="614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9"/>
                                        </p:tgtEl>
                                        <p:attrNameLst>
                                          <p:attrName>style.visibility</p:attrName>
                                        </p:attrNameLst>
                                      </p:cBhvr>
                                      <p:to>
                                        <p:strVal val="visible"/>
                                      </p:to>
                                    </p:set>
                                    <p:anim calcmode="lin" valueType="num">
                                      <p:cBhvr additive="base">
                                        <p:cTn id="13" dur="500" fill="hold"/>
                                        <p:tgtEl>
                                          <p:spTgt spid="6149"/>
                                        </p:tgtEl>
                                        <p:attrNameLst>
                                          <p:attrName>ppt_x</p:attrName>
                                        </p:attrNameLst>
                                      </p:cBhvr>
                                      <p:tavLst>
                                        <p:tav tm="0">
                                          <p:val>
                                            <p:strVal val="#ppt_x"/>
                                          </p:val>
                                        </p:tav>
                                        <p:tav tm="100000">
                                          <p:val>
                                            <p:strVal val="#ppt_x"/>
                                          </p:val>
                                        </p:tav>
                                      </p:tavLst>
                                    </p:anim>
                                    <p:anim calcmode="lin" valueType="num">
                                      <p:cBhvr additive="base">
                                        <p:cTn id="14" dur="500" fill="hold"/>
                                        <p:tgtEl>
                                          <p:spTgt spid="6149"/>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50"/>
                                        </p:tgtEl>
                                        <p:attrNameLst>
                                          <p:attrName>style.visibility</p:attrName>
                                        </p:attrNameLst>
                                      </p:cBhvr>
                                      <p:to>
                                        <p:strVal val="visible"/>
                                      </p:to>
                                    </p:set>
                                    <p:anim calcmode="lin" valueType="num">
                                      <p:cBhvr additive="base">
                                        <p:cTn id="19" dur="500" fill="hold"/>
                                        <p:tgtEl>
                                          <p:spTgt spid="6150"/>
                                        </p:tgtEl>
                                        <p:attrNameLst>
                                          <p:attrName>ppt_x</p:attrName>
                                        </p:attrNameLst>
                                      </p:cBhvr>
                                      <p:tavLst>
                                        <p:tav tm="0">
                                          <p:val>
                                            <p:strVal val="#ppt_x"/>
                                          </p:val>
                                        </p:tav>
                                        <p:tav tm="100000">
                                          <p:val>
                                            <p:strVal val="#ppt_x"/>
                                          </p:val>
                                        </p:tav>
                                      </p:tavLst>
                                    </p:anim>
                                    <p:anim calcmode="lin" valueType="num">
                                      <p:cBhvr additive="base">
                                        <p:cTn id="20" dur="500" fill="hold"/>
                                        <p:tgtEl>
                                          <p:spTgt spid="6150"/>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152"/>
                                        </p:tgtEl>
                                        <p:attrNameLst>
                                          <p:attrName>style.visibility</p:attrName>
                                        </p:attrNameLst>
                                      </p:cBhvr>
                                      <p:to>
                                        <p:strVal val="visible"/>
                                      </p:to>
                                    </p:set>
                                    <p:anim calcmode="lin" valueType="num">
                                      <p:cBhvr additive="base">
                                        <p:cTn id="25" dur="500" fill="hold"/>
                                        <p:tgtEl>
                                          <p:spTgt spid="6152"/>
                                        </p:tgtEl>
                                        <p:attrNameLst>
                                          <p:attrName>ppt_x</p:attrName>
                                        </p:attrNameLst>
                                      </p:cBhvr>
                                      <p:tavLst>
                                        <p:tav tm="0">
                                          <p:val>
                                            <p:strVal val="#ppt_x"/>
                                          </p:val>
                                        </p:tav>
                                        <p:tav tm="100000">
                                          <p:val>
                                            <p:strVal val="#ppt_x"/>
                                          </p:val>
                                        </p:tav>
                                      </p:tavLst>
                                    </p:anim>
                                    <p:anim calcmode="lin" valueType="num">
                                      <p:cBhvr additive="base">
                                        <p:cTn id="26" dur="500" fill="hold"/>
                                        <p:tgtEl>
                                          <p:spTgt spid="6152"/>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151"/>
                                        </p:tgtEl>
                                        <p:attrNameLst>
                                          <p:attrName>style.visibility</p:attrName>
                                        </p:attrNameLst>
                                      </p:cBhvr>
                                      <p:to>
                                        <p:strVal val="visible"/>
                                      </p:to>
                                    </p:set>
                                    <p:anim calcmode="lin" valueType="num">
                                      <p:cBhvr additive="base">
                                        <p:cTn id="31" dur="500" fill="hold"/>
                                        <p:tgtEl>
                                          <p:spTgt spid="6151"/>
                                        </p:tgtEl>
                                        <p:attrNameLst>
                                          <p:attrName>ppt_x</p:attrName>
                                        </p:attrNameLst>
                                      </p:cBhvr>
                                      <p:tavLst>
                                        <p:tav tm="0">
                                          <p:val>
                                            <p:strVal val="#ppt_x"/>
                                          </p:val>
                                        </p:tav>
                                        <p:tav tm="100000">
                                          <p:val>
                                            <p:strVal val="#ppt_x"/>
                                          </p:val>
                                        </p:tav>
                                      </p:tavLst>
                                    </p:anim>
                                    <p:anim calcmode="lin" valueType="num">
                                      <p:cBhvr additive="base">
                                        <p:cTn id="32" dur="500" fill="hold"/>
                                        <p:tgtEl>
                                          <p:spTgt spid="6151"/>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153"/>
                                        </p:tgtEl>
                                        <p:attrNameLst>
                                          <p:attrName>style.visibility</p:attrName>
                                        </p:attrNameLst>
                                      </p:cBhvr>
                                      <p:to>
                                        <p:strVal val="visible"/>
                                      </p:to>
                                    </p:set>
                                    <p:anim calcmode="lin" valueType="num">
                                      <p:cBhvr additive="base">
                                        <p:cTn id="37" dur="500" fill="hold"/>
                                        <p:tgtEl>
                                          <p:spTgt spid="6153"/>
                                        </p:tgtEl>
                                        <p:attrNameLst>
                                          <p:attrName>ppt_x</p:attrName>
                                        </p:attrNameLst>
                                      </p:cBhvr>
                                      <p:tavLst>
                                        <p:tav tm="0">
                                          <p:val>
                                            <p:strVal val="#ppt_x"/>
                                          </p:val>
                                        </p:tav>
                                        <p:tav tm="100000">
                                          <p:val>
                                            <p:strVal val="#ppt_x"/>
                                          </p:val>
                                        </p:tav>
                                      </p:tavLst>
                                    </p:anim>
                                    <p:anim calcmode="lin" valueType="num">
                                      <p:cBhvr additive="base">
                                        <p:cTn id="38" dur="500" fill="hold"/>
                                        <p:tgtEl>
                                          <p:spTgt spid="6153"/>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156"/>
                                        </p:tgtEl>
                                        <p:attrNameLst>
                                          <p:attrName>style.visibility</p:attrName>
                                        </p:attrNameLst>
                                      </p:cBhvr>
                                      <p:to>
                                        <p:strVal val="visible"/>
                                      </p:to>
                                    </p:set>
                                    <p:anim calcmode="lin" valueType="num">
                                      <p:cBhvr additive="base">
                                        <p:cTn id="43" dur="500" fill="hold"/>
                                        <p:tgtEl>
                                          <p:spTgt spid="6156"/>
                                        </p:tgtEl>
                                        <p:attrNameLst>
                                          <p:attrName>ppt_x</p:attrName>
                                        </p:attrNameLst>
                                      </p:cBhvr>
                                      <p:tavLst>
                                        <p:tav tm="0">
                                          <p:val>
                                            <p:strVal val="#ppt_x"/>
                                          </p:val>
                                        </p:tav>
                                        <p:tav tm="100000">
                                          <p:val>
                                            <p:strVal val="#ppt_x"/>
                                          </p:val>
                                        </p:tav>
                                      </p:tavLst>
                                    </p:anim>
                                    <p:anim calcmode="lin" valueType="num">
                                      <p:cBhvr additive="base">
                                        <p:cTn id="44" dur="500" fill="hold"/>
                                        <p:tgtEl>
                                          <p:spTgt spid="6156"/>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158"/>
                                        </p:tgtEl>
                                        <p:attrNameLst>
                                          <p:attrName>style.visibility</p:attrName>
                                        </p:attrNameLst>
                                      </p:cBhvr>
                                      <p:to>
                                        <p:strVal val="visible"/>
                                      </p:to>
                                    </p:set>
                                    <p:anim calcmode="lin" valueType="num">
                                      <p:cBhvr additive="base">
                                        <p:cTn id="49" dur="500" fill="hold"/>
                                        <p:tgtEl>
                                          <p:spTgt spid="6158"/>
                                        </p:tgtEl>
                                        <p:attrNameLst>
                                          <p:attrName>ppt_x</p:attrName>
                                        </p:attrNameLst>
                                      </p:cBhvr>
                                      <p:tavLst>
                                        <p:tav tm="0">
                                          <p:val>
                                            <p:strVal val="#ppt_x"/>
                                          </p:val>
                                        </p:tav>
                                        <p:tav tm="100000">
                                          <p:val>
                                            <p:strVal val="#ppt_x"/>
                                          </p:val>
                                        </p:tav>
                                      </p:tavLst>
                                    </p:anim>
                                    <p:anim calcmode="lin" valueType="num">
                                      <p:cBhvr additive="base">
                                        <p:cTn id="50" dur="500" fill="hold"/>
                                        <p:tgtEl>
                                          <p:spTgt spid="61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nimBg="1"/>
      <p:bldP spid="6149" grpId="0"/>
      <p:bldP spid="6150" grpId="0" animBg="1"/>
      <p:bldP spid="6151" grpId="0" animBg="1"/>
      <p:bldP spid="6152" grpId="0"/>
      <p:bldP spid="6153" grpId="0"/>
      <p:bldP spid="6156" grpId="0" animBg="1"/>
      <p:bldP spid="615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idx="1"/>
          </p:nvPr>
        </p:nvSpPr>
        <p:spPr>
          <a:xfrm>
            <a:off x="642938" y="714375"/>
            <a:ext cx="8305800" cy="5286375"/>
          </a:xfrm>
        </p:spPr>
        <p:txBody>
          <a:bodyPr/>
          <a:lstStyle/>
          <a:p>
            <a:pPr algn="just" eaLnBrk="1" hangingPunct="1">
              <a:buFont typeface="Wingdings" panose="05000000000000000000" pitchFamily="2" charset="2"/>
              <a:buNone/>
            </a:pPr>
            <a:endParaRPr lang="ru-RU" altLang="ru-RU" smtClean="0"/>
          </a:p>
          <a:p>
            <a:pPr algn="just" eaLnBrk="1" hangingPunct="1">
              <a:buFont typeface="Wingdings" panose="05000000000000000000" pitchFamily="2" charset="2"/>
              <a:buNone/>
            </a:pPr>
            <a:endParaRPr lang="ru-RU" altLang="ru-RU" smtClean="0"/>
          </a:p>
          <a:p>
            <a:pPr algn="ctr" eaLnBrk="1" hangingPunct="1">
              <a:buFont typeface="Wingdings" panose="05000000000000000000" pitchFamily="2" charset="2"/>
              <a:buNone/>
            </a:pPr>
            <a:r>
              <a:rPr lang="ru-RU" altLang="ru-RU" smtClean="0"/>
              <a:t>	</a:t>
            </a:r>
          </a:p>
          <a:p>
            <a:pPr eaLnBrk="1" hangingPunct="1">
              <a:buFont typeface="Wingdings" panose="05000000000000000000" pitchFamily="2" charset="2"/>
              <a:buNone/>
            </a:pPr>
            <a:endParaRPr lang="kk-KZ" altLang="ru-RU" smtClean="0"/>
          </a:p>
          <a:p>
            <a:pPr eaLnBrk="1" hangingPunct="1">
              <a:buFont typeface="Wingdings" panose="05000000000000000000" pitchFamily="2" charset="2"/>
              <a:buNone/>
            </a:pPr>
            <a:endParaRPr lang="kk-KZ" altLang="ru-RU" smtClean="0"/>
          </a:p>
          <a:p>
            <a:pPr eaLnBrk="1" hangingPunct="1">
              <a:buFont typeface="Wingdings" panose="05000000000000000000" pitchFamily="2" charset="2"/>
              <a:buNone/>
            </a:pPr>
            <a:endParaRPr lang="kk-KZ" altLang="ru-RU" smtClean="0"/>
          </a:p>
          <a:p>
            <a:pPr eaLnBrk="1" hangingPunct="1">
              <a:buFont typeface="Wingdings" panose="05000000000000000000" pitchFamily="2" charset="2"/>
              <a:buNone/>
            </a:pPr>
            <a:endParaRPr lang="ru-RU" altLang="ru-RU" smtClean="0"/>
          </a:p>
        </p:txBody>
      </p:sp>
      <p:sp>
        <p:nvSpPr>
          <p:cNvPr id="7171" name="Скругленный прямоугольник 4"/>
          <p:cNvSpPr>
            <a:spLocks noChangeArrowheads="1"/>
          </p:cNvSpPr>
          <p:nvPr/>
        </p:nvSpPr>
        <p:spPr bwMode="auto">
          <a:xfrm>
            <a:off x="1214438" y="785813"/>
            <a:ext cx="1928812" cy="642937"/>
          </a:xfrm>
          <a:prstGeom prst="roundRect">
            <a:avLst>
              <a:gd name="adj" fmla="val 16667"/>
            </a:avLst>
          </a:prstGeom>
          <a:solidFill>
            <a:schemeClr val="accent1"/>
          </a:solidFill>
          <a:ln w="9525" algn="ctr">
            <a:solidFill>
              <a:schemeClr val="tx1"/>
            </a:solidFill>
            <a:round/>
            <a:headEnd/>
            <a:tailEnd/>
          </a:ln>
        </p:spPr>
        <p:txBody>
          <a:bodyPr wrap="none"/>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kk-KZ" altLang="ru-RU"/>
              <a:t>систематика</a:t>
            </a:r>
            <a:endParaRPr lang="ru-RU" altLang="ru-RU"/>
          </a:p>
        </p:txBody>
      </p:sp>
      <p:sp>
        <p:nvSpPr>
          <p:cNvPr id="6148" name="Стрелка вправо 5"/>
          <p:cNvSpPr>
            <a:spLocks noChangeArrowheads="1"/>
          </p:cNvSpPr>
          <p:nvPr/>
        </p:nvSpPr>
        <p:spPr bwMode="auto">
          <a:xfrm>
            <a:off x="3357563" y="1000125"/>
            <a:ext cx="1000125" cy="214313"/>
          </a:xfrm>
          <a:prstGeom prst="rightArrow">
            <a:avLst>
              <a:gd name="adj1" fmla="val 50000"/>
              <a:gd name="adj2" fmla="val 49994"/>
            </a:avLst>
          </a:prstGeom>
          <a:solidFill>
            <a:schemeClr val="accent1"/>
          </a:solidFill>
          <a:ln w="9525" algn="ctr">
            <a:solidFill>
              <a:schemeClr val="tx1"/>
            </a:solidFill>
            <a:round/>
            <a:headEnd/>
            <a:tailEnd/>
          </a:ln>
        </p:spPr>
        <p:txBody>
          <a:bodyPr wrap="none"/>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ru-RU" altLang="ru-RU"/>
          </a:p>
        </p:txBody>
      </p:sp>
      <p:sp>
        <p:nvSpPr>
          <p:cNvPr id="7173" name="TextBox 9"/>
          <p:cNvSpPr txBox="1">
            <a:spLocks noChangeArrowheads="1"/>
          </p:cNvSpPr>
          <p:nvPr/>
        </p:nvSpPr>
        <p:spPr bwMode="auto">
          <a:xfrm>
            <a:off x="4572000" y="714375"/>
            <a:ext cx="42862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r>
              <a:rPr lang="ru-RU" altLang="ru-RU"/>
              <a:t>жіктелу мен филогения, яғни таксондар арасындағы туыс-тық</a:t>
            </a:r>
          </a:p>
        </p:txBody>
      </p:sp>
      <p:sp>
        <p:nvSpPr>
          <p:cNvPr id="7174" name="Скругленный прямоугольник 12"/>
          <p:cNvSpPr>
            <a:spLocks noChangeArrowheads="1"/>
          </p:cNvSpPr>
          <p:nvPr/>
        </p:nvSpPr>
        <p:spPr bwMode="auto">
          <a:xfrm>
            <a:off x="1214438" y="2500313"/>
            <a:ext cx="1928812" cy="642937"/>
          </a:xfrm>
          <a:prstGeom prst="roundRect">
            <a:avLst>
              <a:gd name="adj" fmla="val 16667"/>
            </a:avLst>
          </a:prstGeom>
          <a:solidFill>
            <a:schemeClr val="accent1"/>
          </a:solidFill>
          <a:ln w="9525" algn="ctr">
            <a:solidFill>
              <a:schemeClr val="tx1"/>
            </a:solidFill>
            <a:round/>
            <a:headEnd/>
            <a:tailEnd/>
          </a:ln>
        </p:spPr>
        <p:txBody>
          <a:bodyPr wrap="none"/>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kk-KZ" altLang="ru-RU"/>
              <a:t>география</a:t>
            </a:r>
            <a:endParaRPr lang="ru-RU" altLang="ru-RU"/>
          </a:p>
        </p:txBody>
      </p:sp>
      <p:sp>
        <p:nvSpPr>
          <p:cNvPr id="7175" name="Скругленный прямоугольник 13"/>
          <p:cNvSpPr>
            <a:spLocks noChangeArrowheads="1"/>
          </p:cNvSpPr>
          <p:nvPr/>
        </p:nvSpPr>
        <p:spPr bwMode="auto">
          <a:xfrm>
            <a:off x="1143000" y="4643438"/>
            <a:ext cx="1928813" cy="642937"/>
          </a:xfrm>
          <a:prstGeom prst="roundRect">
            <a:avLst>
              <a:gd name="adj" fmla="val 16667"/>
            </a:avLst>
          </a:prstGeom>
          <a:solidFill>
            <a:schemeClr val="accent1"/>
          </a:solidFill>
          <a:ln w="9525" algn="ctr">
            <a:solidFill>
              <a:schemeClr val="tx1"/>
            </a:solidFill>
            <a:round/>
            <a:headEnd/>
            <a:tailEnd/>
          </a:ln>
        </p:spPr>
        <p:txBody>
          <a:bodyPr wrap="none"/>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kk-KZ" altLang="ru-RU"/>
              <a:t>экология</a:t>
            </a:r>
            <a:endParaRPr lang="ru-RU" altLang="ru-RU"/>
          </a:p>
        </p:txBody>
      </p:sp>
      <p:sp>
        <p:nvSpPr>
          <p:cNvPr id="7176" name="TextBox 10"/>
          <p:cNvSpPr txBox="1">
            <a:spLocks noChangeArrowheads="1"/>
          </p:cNvSpPr>
          <p:nvPr/>
        </p:nvSpPr>
        <p:spPr bwMode="auto">
          <a:xfrm>
            <a:off x="4643438" y="2000250"/>
            <a:ext cx="4214812"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r>
              <a:rPr lang="ru-RU" altLang="ru-RU"/>
              <a:t>климат, топырақ және геологиялық ерекшеліктеріне байланысты өсімдік түрлері мен фитоценоздардың Жер бетіне таралуы</a:t>
            </a:r>
          </a:p>
        </p:txBody>
      </p:sp>
      <p:sp>
        <p:nvSpPr>
          <p:cNvPr id="7177" name="TextBox 15"/>
          <p:cNvSpPr txBox="1">
            <a:spLocks noChangeArrowheads="1"/>
          </p:cNvSpPr>
          <p:nvPr/>
        </p:nvSpPr>
        <p:spPr bwMode="auto">
          <a:xfrm>
            <a:off x="4643438" y="4286250"/>
            <a:ext cx="4143375"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r>
              <a:rPr lang="kk-KZ" altLang="ru-RU"/>
              <a:t>өсімдіктердің қоршаған орта-мен байланысы, ҚО олардың құрылысы мен тіршілігіне әсері</a:t>
            </a:r>
            <a:endParaRPr lang="ru-RU" altLang="ru-RU"/>
          </a:p>
        </p:txBody>
      </p:sp>
      <p:sp>
        <p:nvSpPr>
          <p:cNvPr id="6154" name="Стрелка вправо 16"/>
          <p:cNvSpPr>
            <a:spLocks noChangeArrowheads="1"/>
          </p:cNvSpPr>
          <p:nvPr/>
        </p:nvSpPr>
        <p:spPr bwMode="auto">
          <a:xfrm>
            <a:off x="3357563" y="2714625"/>
            <a:ext cx="1000125" cy="214313"/>
          </a:xfrm>
          <a:prstGeom prst="rightArrow">
            <a:avLst>
              <a:gd name="adj1" fmla="val 50000"/>
              <a:gd name="adj2" fmla="val 49994"/>
            </a:avLst>
          </a:prstGeom>
          <a:solidFill>
            <a:schemeClr val="accent1"/>
          </a:solidFill>
          <a:ln w="9525" algn="ctr">
            <a:solidFill>
              <a:schemeClr val="tx1"/>
            </a:solidFill>
            <a:round/>
            <a:headEnd/>
            <a:tailEnd/>
          </a:ln>
        </p:spPr>
        <p:txBody>
          <a:bodyPr wrap="none"/>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ru-RU" altLang="ru-RU"/>
          </a:p>
        </p:txBody>
      </p:sp>
      <p:sp>
        <p:nvSpPr>
          <p:cNvPr id="6155" name="Стрелка вправо 17"/>
          <p:cNvSpPr>
            <a:spLocks noChangeArrowheads="1"/>
          </p:cNvSpPr>
          <p:nvPr/>
        </p:nvSpPr>
        <p:spPr bwMode="auto">
          <a:xfrm>
            <a:off x="3357563" y="4857750"/>
            <a:ext cx="1000125" cy="214313"/>
          </a:xfrm>
          <a:prstGeom prst="rightArrow">
            <a:avLst>
              <a:gd name="adj1" fmla="val 50000"/>
              <a:gd name="adj2" fmla="val 49994"/>
            </a:avLst>
          </a:prstGeom>
          <a:solidFill>
            <a:schemeClr val="accent1"/>
          </a:solidFill>
          <a:ln w="9525" algn="ctr">
            <a:solidFill>
              <a:schemeClr val="tx1"/>
            </a:solidFill>
            <a:round/>
            <a:headEnd/>
            <a:tailEnd/>
          </a:ln>
        </p:spPr>
        <p:txBody>
          <a:bodyPr wrap="none"/>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ru-RU" altLang="ru-RU"/>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gtEl>
                                        <p:attrNameLst>
                                          <p:attrName>style.visibility</p:attrName>
                                        </p:attrNameLst>
                                      </p:cBhvr>
                                      <p:to>
                                        <p:strVal val="visible"/>
                                      </p:to>
                                    </p:set>
                                    <p:anim calcmode="lin" valueType="num">
                                      <p:cBhvr additive="base">
                                        <p:cTn id="7" dur="500" fill="hold"/>
                                        <p:tgtEl>
                                          <p:spTgt spid="7171"/>
                                        </p:tgtEl>
                                        <p:attrNameLst>
                                          <p:attrName>ppt_x</p:attrName>
                                        </p:attrNameLst>
                                      </p:cBhvr>
                                      <p:tavLst>
                                        <p:tav tm="0">
                                          <p:val>
                                            <p:strVal val="#ppt_x"/>
                                          </p:val>
                                        </p:tav>
                                        <p:tav tm="100000">
                                          <p:val>
                                            <p:strVal val="#ppt_x"/>
                                          </p:val>
                                        </p:tav>
                                      </p:tavLst>
                                    </p:anim>
                                    <p:anim calcmode="lin" valueType="num">
                                      <p:cBhvr additive="base">
                                        <p:cTn id="8" dur="500" fill="hold"/>
                                        <p:tgtEl>
                                          <p:spTgt spid="717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3"/>
                                        </p:tgtEl>
                                        <p:attrNameLst>
                                          <p:attrName>style.visibility</p:attrName>
                                        </p:attrNameLst>
                                      </p:cBhvr>
                                      <p:to>
                                        <p:strVal val="visible"/>
                                      </p:to>
                                    </p:set>
                                    <p:anim calcmode="lin" valueType="num">
                                      <p:cBhvr additive="base">
                                        <p:cTn id="13" dur="500" fill="hold"/>
                                        <p:tgtEl>
                                          <p:spTgt spid="7173"/>
                                        </p:tgtEl>
                                        <p:attrNameLst>
                                          <p:attrName>ppt_x</p:attrName>
                                        </p:attrNameLst>
                                      </p:cBhvr>
                                      <p:tavLst>
                                        <p:tav tm="0">
                                          <p:val>
                                            <p:strVal val="#ppt_x"/>
                                          </p:val>
                                        </p:tav>
                                        <p:tav tm="100000">
                                          <p:val>
                                            <p:strVal val="#ppt_x"/>
                                          </p:val>
                                        </p:tav>
                                      </p:tavLst>
                                    </p:anim>
                                    <p:anim calcmode="lin" valueType="num">
                                      <p:cBhvr additive="base">
                                        <p:cTn id="14" dur="500" fill="hold"/>
                                        <p:tgtEl>
                                          <p:spTgt spid="717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174"/>
                                        </p:tgtEl>
                                        <p:attrNameLst>
                                          <p:attrName>style.visibility</p:attrName>
                                        </p:attrNameLst>
                                      </p:cBhvr>
                                      <p:to>
                                        <p:strVal val="visible"/>
                                      </p:to>
                                    </p:set>
                                    <p:anim calcmode="lin" valueType="num">
                                      <p:cBhvr additive="base">
                                        <p:cTn id="19" dur="500" fill="hold"/>
                                        <p:tgtEl>
                                          <p:spTgt spid="7174"/>
                                        </p:tgtEl>
                                        <p:attrNameLst>
                                          <p:attrName>ppt_x</p:attrName>
                                        </p:attrNameLst>
                                      </p:cBhvr>
                                      <p:tavLst>
                                        <p:tav tm="0">
                                          <p:val>
                                            <p:strVal val="#ppt_x"/>
                                          </p:val>
                                        </p:tav>
                                        <p:tav tm="100000">
                                          <p:val>
                                            <p:strVal val="#ppt_x"/>
                                          </p:val>
                                        </p:tav>
                                      </p:tavLst>
                                    </p:anim>
                                    <p:anim calcmode="lin" valueType="num">
                                      <p:cBhvr additive="base">
                                        <p:cTn id="20" dur="500" fill="hold"/>
                                        <p:tgtEl>
                                          <p:spTgt spid="717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176"/>
                                        </p:tgtEl>
                                        <p:attrNameLst>
                                          <p:attrName>style.visibility</p:attrName>
                                        </p:attrNameLst>
                                      </p:cBhvr>
                                      <p:to>
                                        <p:strVal val="visible"/>
                                      </p:to>
                                    </p:set>
                                    <p:anim calcmode="lin" valueType="num">
                                      <p:cBhvr additive="base">
                                        <p:cTn id="25" dur="500" fill="hold"/>
                                        <p:tgtEl>
                                          <p:spTgt spid="7176"/>
                                        </p:tgtEl>
                                        <p:attrNameLst>
                                          <p:attrName>ppt_x</p:attrName>
                                        </p:attrNameLst>
                                      </p:cBhvr>
                                      <p:tavLst>
                                        <p:tav tm="0">
                                          <p:val>
                                            <p:strVal val="#ppt_x"/>
                                          </p:val>
                                        </p:tav>
                                        <p:tav tm="100000">
                                          <p:val>
                                            <p:strVal val="#ppt_x"/>
                                          </p:val>
                                        </p:tav>
                                      </p:tavLst>
                                    </p:anim>
                                    <p:anim calcmode="lin" valueType="num">
                                      <p:cBhvr additive="base">
                                        <p:cTn id="26" dur="500" fill="hold"/>
                                        <p:tgtEl>
                                          <p:spTgt spid="7176"/>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175"/>
                                        </p:tgtEl>
                                        <p:attrNameLst>
                                          <p:attrName>style.visibility</p:attrName>
                                        </p:attrNameLst>
                                      </p:cBhvr>
                                      <p:to>
                                        <p:strVal val="visible"/>
                                      </p:to>
                                    </p:set>
                                    <p:anim calcmode="lin" valueType="num">
                                      <p:cBhvr additive="base">
                                        <p:cTn id="31" dur="500" fill="hold"/>
                                        <p:tgtEl>
                                          <p:spTgt spid="7175"/>
                                        </p:tgtEl>
                                        <p:attrNameLst>
                                          <p:attrName>ppt_x</p:attrName>
                                        </p:attrNameLst>
                                      </p:cBhvr>
                                      <p:tavLst>
                                        <p:tav tm="0">
                                          <p:val>
                                            <p:strVal val="#ppt_x"/>
                                          </p:val>
                                        </p:tav>
                                        <p:tav tm="100000">
                                          <p:val>
                                            <p:strVal val="#ppt_x"/>
                                          </p:val>
                                        </p:tav>
                                      </p:tavLst>
                                    </p:anim>
                                    <p:anim calcmode="lin" valueType="num">
                                      <p:cBhvr additive="base">
                                        <p:cTn id="32" dur="500" fill="hold"/>
                                        <p:tgtEl>
                                          <p:spTgt spid="7175"/>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7177">
                                            <p:txEl>
                                              <p:pRg st="0" end="0"/>
                                            </p:txEl>
                                          </p:spTgt>
                                        </p:tgtEl>
                                        <p:attrNameLst>
                                          <p:attrName>style.visibility</p:attrName>
                                        </p:attrNameLst>
                                      </p:cBhvr>
                                      <p:to>
                                        <p:strVal val="visible"/>
                                      </p:to>
                                    </p:set>
                                    <p:anim calcmode="lin" valueType="num">
                                      <p:cBhvr additive="base">
                                        <p:cTn id="37" dur="500" fill="hold"/>
                                        <p:tgtEl>
                                          <p:spTgt spid="7177">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17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7173" grpId="0"/>
      <p:bldP spid="7174" grpId="0" animBg="1"/>
      <p:bldP spid="7175" grpId="0" animBg="1"/>
      <p:bldP spid="717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Содержимое 2"/>
          <p:cNvSpPr>
            <a:spLocks noGrp="1"/>
          </p:cNvSpPr>
          <p:nvPr>
            <p:ph idx="1"/>
          </p:nvPr>
        </p:nvSpPr>
        <p:spPr>
          <a:xfrm>
            <a:off x="928688" y="642938"/>
            <a:ext cx="8013700" cy="5418137"/>
          </a:xfrm>
        </p:spPr>
        <p:txBody>
          <a:bodyPr/>
          <a:lstStyle/>
          <a:p>
            <a:pPr algn="just" eaLnBrk="1" hangingPunct="1">
              <a:buFont typeface="Wingdings" panose="05000000000000000000" pitchFamily="2" charset="2"/>
              <a:buNone/>
            </a:pPr>
            <a:r>
              <a:rPr lang="ru-RU" altLang="ru-RU" smtClean="0"/>
              <a:t>	</a:t>
            </a:r>
          </a:p>
          <a:p>
            <a:pPr algn="just" eaLnBrk="1" hangingPunct="1">
              <a:buFont typeface="Wingdings" panose="05000000000000000000" pitchFamily="2" charset="2"/>
              <a:buNone/>
            </a:pPr>
            <a:r>
              <a:rPr lang="ru-RU" altLang="ru-RU" smtClean="0"/>
              <a:t>		Шығарылатын медициналық препарат-тардың шамамен 30 %-і дәрілік өсімдік тектес шикізаттардан өндіріледі. Шикізат көзі ретінде жабайы өсетін өсімдіктермен қатар, мәдени өсімдіктер де қолданылады. Сондықтан провизор өсімдіктерді танып, сипаттай алуы қажет және өсімдіктердің морфологиясы мен систематикасын жақсы білуі керек. </a:t>
            </a: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5"/>
          <p:cNvSpPr txBox="1">
            <a:spLocks noChangeArrowheads="1"/>
          </p:cNvSpPr>
          <p:nvPr/>
        </p:nvSpPr>
        <p:spPr bwMode="auto">
          <a:xfrm>
            <a:off x="2857500" y="1071563"/>
            <a:ext cx="45720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kk-KZ" altLang="ru-RU" sz="2800" b="1"/>
              <a:t>Өсімдік жасушаларының түрлері </a:t>
            </a:r>
            <a:endParaRPr lang="ru-RU" altLang="ru-RU" sz="2800" b="1"/>
          </a:p>
        </p:txBody>
      </p:sp>
      <p:cxnSp>
        <p:nvCxnSpPr>
          <p:cNvPr id="8195" name="Прямая со стрелкой 8"/>
          <p:cNvCxnSpPr>
            <a:cxnSpLocks noChangeShapeType="1"/>
          </p:cNvCxnSpPr>
          <p:nvPr/>
        </p:nvCxnSpPr>
        <p:spPr bwMode="auto">
          <a:xfrm rot="10800000" flipV="1">
            <a:off x="2857500" y="1785938"/>
            <a:ext cx="857250" cy="642937"/>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196" name="Прямая со стрелкой 10"/>
          <p:cNvCxnSpPr>
            <a:cxnSpLocks noChangeShapeType="1"/>
          </p:cNvCxnSpPr>
          <p:nvPr/>
        </p:nvCxnSpPr>
        <p:spPr bwMode="auto">
          <a:xfrm>
            <a:off x="6429375" y="1785938"/>
            <a:ext cx="857250" cy="642937"/>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197" name="Прямая со стрелкой 21"/>
          <p:cNvCxnSpPr>
            <a:cxnSpLocks noChangeShapeType="1"/>
          </p:cNvCxnSpPr>
          <p:nvPr/>
        </p:nvCxnSpPr>
        <p:spPr bwMode="auto">
          <a:xfrm rot="5400000">
            <a:off x="2643982" y="4071144"/>
            <a:ext cx="571500" cy="1587"/>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198" name="Прямая со стрелкой 22"/>
          <p:cNvCxnSpPr>
            <a:cxnSpLocks noChangeShapeType="1"/>
          </p:cNvCxnSpPr>
          <p:nvPr/>
        </p:nvCxnSpPr>
        <p:spPr bwMode="auto">
          <a:xfrm rot="5400000">
            <a:off x="6858794" y="4071144"/>
            <a:ext cx="571500"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9223" name="TextBox 24"/>
          <p:cNvSpPr txBox="1">
            <a:spLocks noChangeArrowheads="1"/>
          </p:cNvSpPr>
          <p:nvPr/>
        </p:nvSpPr>
        <p:spPr bwMode="auto">
          <a:xfrm>
            <a:off x="1071563" y="4214813"/>
            <a:ext cx="3500437"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r>
              <a:rPr lang="ru-RU" altLang="ru-RU">
                <a:cs typeface="Times New Roman" panose="02020603050405020304" pitchFamily="18" charset="0"/>
              </a:rPr>
              <a:t>Шамамен тең қабырға-лы, пісіп жетілгенде тірі қалады (жапырақтардың, шырынды жемістердің жасушалары)  </a:t>
            </a:r>
            <a:endParaRPr lang="ru-RU" altLang="ru-RU"/>
          </a:p>
        </p:txBody>
      </p:sp>
      <p:sp>
        <p:nvSpPr>
          <p:cNvPr id="9224" name="Скругленный прямоугольник 26"/>
          <p:cNvSpPr>
            <a:spLocks noChangeArrowheads="1"/>
          </p:cNvSpPr>
          <p:nvPr/>
        </p:nvSpPr>
        <p:spPr bwMode="auto">
          <a:xfrm>
            <a:off x="1428750" y="2500313"/>
            <a:ext cx="2928938" cy="1285875"/>
          </a:xfrm>
          <a:prstGeom prst="roundRect">
            <a:avLst>
              <a:gd name="adj" fmla="val 16667"/>
            </a:avLst>
          </a:prstGeom>
          <a:solidFill>
            <a:schemeClr val="accent1"/>
          </a:solidFill>
          <a:ln w="9525" algn="ctr">
            <a:solidFill>
              <a:schemeClr val="tx1"/>
            </a:solidFill>
            <a:round/>
            <a:headEnd/>
            <a:tailEnd/>
          </a:ln>
        </p:spPr>
        <p:txBody>
          <a:bodyPr wrap="none"/>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kk-KZ" altLang="ru-RU" b="1"/>
              <a:t>паренхималық </a:t>
            </a:r>
          </a:p>
          <a:p>
            <a:pPr algn="ctr" eaLnBrk="1" hangingPunct="1"/>
            <a:r>
              <a:rPr lang="kk-KZ" altLang="ru-RU"/>
              <a:t>(грек. </a:t>
            </a:r>
            <a:r>
              <a:rPr lang="kk-KZ" altLang="ru-RU" i="1"/>
              <a:t>пара</a:t>
            </a:r>
            <a:r>
              <a:rPr lang="kk-KZ" altLang="ru-RU"/>
              <a:t> – тең; </a:t>
            </a:r>
          </a:p>
          <a:p>
            <a:pPr algn="ctr" eaLnBrk="1" hangingPunct="1"/>
            <a:r>
              <a:rPr lang="kk-KZ" altLang="ru-RU" i="1"/>
              <a:t>энхима</a:t>
            </a:r>
            <a:r>
              <a:rPr lang="kk-KZ" altLang="ru-RU"/>
              <a:t> – қалып)</a:t>
            </a:r>
            <a:endParaRPr lang="ru-RU" altLang="ru-RU"/>
          </a:p>
        </p:txBody>
      </p:sp>
      <p:sp>
        <p:nvSpPr>
          <p:cNvPr id="9225" name="Скругленный прямоугольник 27"/>
          <p:cNvSpPr>
            <a:spLocks noChangeArrowheads="1"/>
          </p:cNvSpPr>
          <p:nvPr/>
        </p:nvSpPr>
        <p:spPr bwMode="auto">
          <a:xfrm>
            <a:off x="5643563" y="2500313"/>
            <a:ext cx="2928937" cy="1285875"/>
          </a:xfrm>
          <a:prstGeom prst="roundRect">
            <a:avLst>
              <a:gd name="adj" fmla="val 16667"/>
            </a:avLst>
          </a:prstGeom>
          <a:solidFill>
            <a:schemeClr val="accent1"/>
          </a:solidFill>
          <a:ln w="9525" algn="ctr">
            <a:solidFill>
              <a:schemeClr val="tx1"/>
            </a:solidFill>
            <a:round/>
            <a:headEnd/>
            <a:tailEnd/>
          </a:ln>
        </p:spPr>
        <p:txBody>
          <a:bodyPr wrap="none"/>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kk-KZ" altLang="ru-RU" b="1"/>
              <a:t>прозенхималық  </a:t>
            </a:r>
          </a:p>
          <a:p>
            <a:pPr algn="ctr" eaLnBrk="1" hangingPunct="1"/>
            <a:r>
              <a:rPr lang="kk-KZ" altLang="ru-RU"/>
              <a:t>(грек. </a:t>
            </a:r>
            <a:r>
              <a:rPr lang="kk-KZ" altLang="ru-RU" i="1"/>
              <a:t>прос</a:t>
            </a:r>
            <a:r>
              <a:rPr lang="kk-KZ" altLang="ru-RU"/>
              <a:t> – </a:t>
            </a:r>
          </a:p>
          <a:p>
            <a:pPr algn="ctr" eaLnBrk="1" hangingPunct="1"/>
            <a:r>
              <a:rPr lang="kk-KZ" altLang="ru-RU"/>
              <a:t>бағытталған)</a:t>
            </a:r>
            <a:endParaRPr lang="ru-RU" altLang="ru-RU"/>
          </a:p>
        </p:txBody>
      </p:sp>
      <p:sp>
        <p:nvSpPr>
          <p:cNvPr id="9226" name="TextBox 35"/>
          <p:cNvSpPr txBox="1">
            <a:spLocks noChangeArrowheads="1"/>
          </p:cNvSpPr>
          <p:nvPr/>
        </p:nvSpPr>
        <p:spPr bwMode="auto">
          <a:xfrm>
            <a:off x="4929188" y="4179888"/>
            <a:ext cx="40005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r>
              <a:rPr lang="ru-RU" altLang="ru-RU"/>
              <a:t>Жасушалардың бір бағытта өсу нәтижесінде аса ұзарған жасушалар түзіледі. Пісіп жетілгенде өлі болады (сүрек жасушалары) </a:t>
            </a:r>
          </a:p>
          <a:p>
            <a:pPr algn="just" eaLnBrk="1" hangingPunct="1"/>
            <a:r>
              <a:rPr lang="ru-RU" altLang="ru-RU">
                <a:cs typeface="Times New Roman" panose="02020603050405020304" pitchFamily="18" charset="0"/>
              </a:rPr>
              <a:t> </a:t>
            </a:r>
            <a:endParaRPr lang="ru-RU" altLang="ru-RU"/>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ppt_x"/>
                                          </p:val>
                                        </p:tav>
                                        <p:tav tm="100000">
                                          <p:val>
                                            <p:strVal val="#ppt_x"/>
                                          </p:val>
                                        </p:tav>
                                      </p:tavLst>
                                    </p:anim>
                                    <p:anim calcmode="lin" valueType="num">
                                      <p:cBhvr additive="base">
                                        <p:cTn id="8" dur="500" fill="hold"/>
                                        <p:tgtEl>
                                          <p:spTgt spid="921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224"/>
                                        </p:tgtEl>
                                        <p:attrNameLst>
                                          <p:attrName>style.visibility</p:attrName>
                                        </p:attrNameLst>
                                      </p:cBhvr>
                                      <p:to>
                                        <p:strVal val="visible"/>
                                      </p:to>
                                    </p:set>
                                    <p:anim calcmode="lin" valueType="num">
                                      <p:cBhvr additive="base">
                                        <p:cTn id="13" dur="500" fill="hold"/>
                                        <p:tgtEl>
                                          <p:spTgt spid="9224"/>
                                        </p:tgtEl>
                                        <p:attrNameLst>
                                          <p:attrName>ppt_x</p:attrName>
                                        </p:attrNameLst>
                                      </p:cBhvr>
                                      <p:tavLst>
                                        <p:tav tm="0">
                                          <p:val>
                                            <p:strVal val="#ppt_x"/>
                                          </p:val>
                                        </p:tav>
                                        <p:tav tm="100000">
                                          <p:val>
                                            <p:strVal val="#ppt_x"/>
                                          </p:val>
                                        </p:tav>
                                      </p:tavLst>
                                    </p:anim>
                                    <p:anim calcmode="lin" valueType="num">
                                      <p:cBhvr additive="base">
                                        <p:cTn id="14" dur="500" fill="hold"/>
                                        <p:tgtEl>
                                          <p:spTgt spid="9224"/>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223"/>
                                        </p:tgtEl>
                                        <p:attrNameLst>
                                          <p:attrName>style.visibility</p:attrName>
                                        </p:attrNameLst>
                                      </p:cBhvr>
                                      <p:to>
                                        <p:strVal val="visible"/>
                                      </p:to>
                                    </p:set>
                                    <p:anim calcmode="lin" valueType="num">
                                      <p:cBhvr additive="base">
                                        <p:cTn id="19" dur="500" fill="hold"/>
                                        <p:tgtEl>
                                          <p:spTgt spid="9223"/>
                                        </p:tgtEl>
                                        <p:attrNameLst>
                                          <p:attrName>ppt_x</p:attrName>
                                        </p:attrNameLst>
                                      </p:cBhvr>
                                      <p:tavLst>
                                        <p:tav tm="0">
                                          <p:val>
                                            <p:strVal val="#ppt_x"/>
                                          </p:val>
                                        </p:tav>
                                        <p:tav tm="100000">
                                          <p:val>
                                            <p:strVal val="#ppt_x"/>
                                          </p:val>
                                        </p:tav>
                                      </p:tavLst>
                                    </p:anim>
                                    <p:anim calcmode="lin" valueType="num">
                                      <p:cBhvr additive="base">
                                        <p:cTn id="20" dur="500" fill="hold"/>
                                        <p:tgtEl>
                                          <p:spTgt spid="9223"/>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225"/>
                                        </p:tgtEl>
                                        <p:attrNameLst>
                                          <p:attrName>style.visibility</p:attrName>
                                        </p:attrNameLst>
                                      </p:cBhvr>
                                      <p:to>
                                        <p:strVal val="visible"/>
                                      </p:to>
                                    </p:set>
                                    <p:anim calcmode="lin" valueType="num">
                                      <p:cBhvr additive="base">
                                        <p:cTn id="25" dur="500" fill="hold"/>
                                        <p:tgtEl>
                                          <p:spTgt spid="9225"/>
                                        </p:tgtEl>
                                        <p:attrNameLst>
                                          <p:attrName>ppt_x</p:attrName>
                                        </p:attrNameLst>
                                      </p:cBhvr>
                                      <p:tavLst>
                                        <p:tav tm="0">
                                          <p:val>
                                            <p:strVal val="#ppt_x"/>
                                          </p:val>
                                        </p:tav>
                                        <p:tav tm="100000">
                                          <p:val>
                                            <p:strVal val="#ppt_x"/>
                                          </p:val>
                                        </p:tav>
                                      </p:tavLst>
                                    </p:anim>
                                    <p:anim calcmode="lin" valueType="num">
                                      <p:cBhvr additive="base">
                                        <p:cTn id="26" dur="500" fill="hold"/>
                                        <p:tgtEl>
                                          <p:spTgt spid="9225"/>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226"/>
                                        </p:tgtEl>
                                        <p:attrNameLst>
                                          <p:attrName>style.visibility</p:attrName>
                                        </p:attrNameLst>
                                      </p:cBhvr>
                                      <p:to>
                                        <p:strVal val="visible"/>
                                      </p:to>
                                    </p:set>
                                    <p:anim calcmode="lin" valueType="num">
                                      <p:cBhvr additive="base">
                                        <p:cTn id="31" dur="500" fill="hold"/>
                                        <p:tgtEl>
                                          <p:spTgt spid="9226"/>
                                        </p:tgtEl>
                                        <p:attrNameLst>
                                          <p:attrName>ppt_x</p:attrName>
                                        </p:attrNameLst>
                                      </p:cBhvr>
                                      <p:tavLst>
                                        <p:tav tm="0">
                                          <p:val>
                                            <p:strVal val="#ppt_x"/>
                                          </p:val>
                                        </p:tav>
                                        <p:tav tm="100000">
                                          <p:val>
                                            <p:strVal val="#ppt_x"/>
                                          </p:val>
                                        </p:tav>
                                      </p:tavLst>
                                    </p:anim>
                                    <p:anim calcmode="lin" valueType="num">
                                      <p:cBhvr additive="base">
                                        <p:cTn id="32" dur="500" fill="hold"/>
                                        <p:tgtEl>
                                          <p:spTgt spid="92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23" grpId="0"/>
      <p:bldP spid="9224" grpId="0" animBg="1"/>
      <p:bldP spid="9225" grpId="0" animBg="1"/>
      <p:bldP spid="92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1071563" y="928688"/>
            <a:ext cx="7875587" cy="5603875"/>
          </a:xfrm>
        </p:spPr>
        <p:txBody>
          <a:bodyPr/>
          <a:lstStyle/>
          <a:p>
            <a:pPr marL="0" indent="449263" algn="just" eaLnBrk="1" hangingPunct="1">
              <a:spcBef>
                <a:spcPct val="0"/>
              </a:spcBef>
              <a:buFont typeface="Wingdings" panose="05000000000000000000" pitchFamily="2" charset="2"/>
              <a:buNone/>
            </a:pPr>
            <a:r>
              <a:rPr lang="ru-RU" altLang="ru-RU" smtClean="0"/>
              <a:t>Өсімдік клеткасында негізгі үш бөлікті ажыратады: жасуша сыртын жауып тұратын </a:t>
            </a:r>
            <a:r>
              <a:rPr lang="ru-RU" altLang="ru-RU" b="1" u="sng" smtClean="0"/>
              <a:t>қабықшасы</a:t>
            </a:r>
            <a:r>
              <a:rPr lang="ru-RU" altLang="ru-RU" smtClean="0"/>
              <a:t>; </a:t>
            </a:r>
            <a:r>
              <a:rPr lang="ru-RU" altLang="ru-RU" b="1" u="sng" smtClean="0"/>
              <a:t>протопласт</a:t>
            </a:r>
            <a:r>
              <a:rPr lang="ru-RU" altLang="ru-RU" b="1" smtClean="0"/>
              <a:t> </a:t>
            </a:r>
            <a:r>
              <a:rPr lang="ru-RU" altLang="ru-RU" smtClean="0"/>
              <a:t>(грек. </a:t>
            </a:r>
            <a:r>
              <a:rPr lang="ru-RU" altLang="ru-RU" i="1" smtClean="0"/>
              <a:t>протос </a:t>
            </a:r>
            <a:r>
              <a:rPr lang="ru-RU" altLang="ru-RU" smtClean="0"/>
              <a:t>– алғашқы; </a:t>
            </a:r>
            <a:r>
              <a:rPr lang="ru-RU" altLang="ru-RU" i="1" smtClean="0"/>
              <a:t>пластос</a:t>
            </a:r>
            <a:r>
              <a:rPr lang="ru-RU" altLang="ru-RU" smtClean="0"/>
              <a:t> - рәсімделген) – қабықшаға жанаса орналасқан жасушаның тірі құрамы және </a:t>
            </a:r>
            <a:r>
              <a:rPr lang="ru-RU" altLang="ru-RU" b="1" u="sng" smtClean="0"/>
              <a:t>вакуоль</a:t>
            </a:r>
            <a:r>
              <a:rPr lang="ru-RU" altLang="ru-RU" u="sng" smtClean="0"/>
              <a:t> </a:t>
            </a:r>
            <a:r>
              <a:rPr lang="ru-RU" altLang="ru-RU" smtClean="0"/>
              <a:t>(лат. </a:t>
            </a:r>
            <a:r>
              <a:rPr lang="en-US" altLang="ru-RU" i="1" smtClean="0"/>
              <a:t>vacuus</a:t>
            </a:r>
            <a:r>
              <a:rPr lang="ru-RU" altLang="ru-RU" smtClean="0"/>
              <a:t> - бос) – жасушаның ортасында орналасқан, </a:t>
            </a:r>
            <a:r>
              <a:rPr lang="ru-RU" altLang="ru-RU" b="1" u="sng" smtClean="0"/>
              <a:t>жасуша шырыны</a:t>
            </a:r>
            <a:r>
              <a:rPr lang="ru-RU" altLang="ru-RU" b="1" smtClean="0"/>
              <a:t> </a:t>
            </a:r>
            <a:r>
              <a:rPr lang="ru-RU" altLang="ru-RU" smtClean="0"/>
              <a:t>деп аталатын сұйықтыққа толы кеңістік. </a:t>
            </a:r>
          </a:p>
          <a:p>
            <a:pPr marL="0" indent="449263" algn="just" eaLnBrk="1" hangingPunct="1">
              <a:spcBef>
                <a:spcPct val="0"/>
              </a:spcBef>
              <a:buFont typeface="Wingdings" panose="05000000000000000000" pitchFamily="2" charset="2"/>
              <a:buNone/>
            </a:pPr>
            <a:endParaRPr lang="ru-RU" altLang="ru-RU" sz="4800" smtClean="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1071563" y="571500"/>
            <a:ext cx="7858125" cy="6500813"/>
          </a:xfrm>
        </p:spPr>
        <p:txBody>
          <a:bodyPr/>
          <a:lstStyle/>
          <a:p>
            <a:pPr algn="just" eaLnBrk="1" hangingPunct="1">
              <a:buFont typeface="Wingdings" panose="05000000000000000000" pitchFamily="2" charset="2"/>
              <a:buNone/>
            </a:pPr>
            <a:r>
              <a:rPr lang="ru-RU" altLang="ru-RU" smtClean="0"/>
              <a:t>		</a:t>
            </a:r>
            <a:r>
              <a:rPr lang="ru-RU" altLang="ru-RU" sz="2800" smtClean="0"/>
              <a:t>Протопласт пен жасуша шырынында әртүрлі бөлшектер – </a:t>
            </a:r>
            <a:r>
              <a:rPr lang="ru-RU" altLang="ru-RU" sz="2800" b="1" u="sng" smtClean="0"/>
              <a:t>қосындылар </a:t>
            </a:r>
            <a:r>
              <a:rPr lang="ru-RU" altLang="ru-RU" sz="2800" smtClean="0"/>
              <a:t>(кристалдар, крахмал дәндері, май тамшылары және т.б.) болады.  </a:t>
            </a:r>
          </a:p>
          <a:p>
            <a:pPr algn="just" eaLnBrk="1" hangingPunct="1">
              <a:buFont typeface="Wingdings" panose="05000000000000000000" pitchFamily="2" charset="2"/>
              <a:buNone/>
            </a:pPr>
            <a:r>
              <a:rPr lang="ru-RU" altLang="ru-RU" sz="2800" smtClean="0"/>
              <a:t>		Протопласт – құрылысы мен атқаратын қызметтері әртүрлі органоидтардан тұратын күрделі түзіліс (ядро, пластидтер, митохондрия, Гольджи аппараты, рибосомалар, энд.тор, лизосома). Олар </a:t>
            </a:r>
            <a:r>
              <a:rPr lang="ru-RU" altLang="ru-RU" sz="2800" b="1" u="sng" smtClean="0"/>
              <a:t>гиалоплазмаға</a:t>
            </a:r>
            <a:r>
              <a:rPr lang="ru-RU" altLang="ru-RU" sz="2800" b="1" smtClean="0"/>
              <a:t> </a:t>
            </a:r>
            <a:r>
              <a:rPr lang="ru-RU" altLang="ru-RU" sz="2800" smtClean="0"/>
              <a:t>бата орналасқан. Гиалоплазма мен органоидтар (ядродан басқа) жасушаның </a:t>
            </a:r>
            <a:r>
              <a:rPr lang="ru-RU" altLang="ru-RU" sz="2800" b="1" u="sng" smtClean="0"/>
              <a:t>цитоплазмасын</a:t>
            </a:r>
            <a:r>
              <a:rPr lang="ru-RU" altLang="ru-RU" sz="2800" smtClean="0"/>
              <a:t> түзеді. </a:t>
            </a:r>
          </a:p>
          <a:p>
            <a:pPr algn="just" eaLnBrk="1" hangingPunct="1">
              <a:buFont typeface="Wingdings" panose="05000000000000000000" pitchFamily="2" charset="2"/>
              <a:buNone/>
            </a:pPr>
            <a:endParaRPr lang="ru-RU" altLang="ru-RU" sz="2800"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809</TotalTime>
  <Words>918</Words>
  <Application>Microsoft Office PowerPoint</Application>
  <PresentationFormat>Экран (4:3)</PresentationFormat>
  <Paragraphs>98</Paragraphs>
  <Slides>24</Slides>
  <Notes>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24</vt:i4>
      </vt:variant>
    </vt:vector>
  </HeadingPairs>
  <TitlesOfParts>
    <vt:vector size="29" baseType="lpstr">
      <vt:lpstr>Times New Roman</vt:lpstr>
      <vt:lpstr>Arial</vt:lpstr>
      <vt:lpstr>Calibri</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Қорытынды</vt:lpstr>
      <vt:lpstr>Презентация PowerPoint</vt:lpstr>
      <vt:lpstr>Презентация PowerPoint</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Систематика низших растений. Желто-зеленые, Зеленые и Бурые водоросли.</dc:title>
  <dc:creator>Пол</dc:creator>
  <cp:lastModifiedBy>User</cp:lastModifiedBy>
  <cp:revision>168</cp:revision>
  <dcterms:created xsi:type="dcterms:W3CDTF">2007-10-17T13:28:28Z</dcterms:created>
  <dcterms:modified xsi:type="dcterms:W3CDTF">2022-11-07T13:57:41Z</dcterms:modified>
</cp:coreProperties>
</file>