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7" r:id="rId2"/>
    <p:sldId id="298" r:id="rId3"/>
    <p:sldId id="264" r:id="rId4"/>
    <p:sldId id="259" r:id="rId5"/>
    <p:sldId id="271" r:id="rId6"/>
    <p:sldId id="260" r:id="rId7"/>
    <p:sldId id="270" r:id="rId8"/>
    <p:sldId id="274" r:id="rId9"/>
    <p:sldId id="275" r:id="rId10"/>
    <p:sldId id="272" r:id="rId11"/>
    <p:sldId id="273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76" r:id="rId23"/>
    <p:sldId id="257" r:id="rId24"/>
    <p:sldId id="287" r:id="rId25"/>
    <p:sldId id="261" r:id="rId26"/>
    <p:sldId id="267" r:id="rId27"/>
    <p:sldId id="268" r:id="rId28"/>
    <p:sldId id="288" r:id="rId29"/>
    <p:sldId id="269" r:id="rId30"/>
    <p:sldId id="289" r:id="rId31"/>
    <p:sldId id="262" r:id="rId32"/>
    <p:sldId id="290" r:id="rId33"/>
    <p:sldId id="263" r:id="rId34"/>
    <p:sldId id="265" r:id="rId35"/>
    <p:sldId id="291" r:id="rId36"/>
    <p:sldId id="294" r:id="rId3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66FF33"/>
    <a:srgbClr val="99FF33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169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731C13-01CD-4BAA-80DC-6D971EDC049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13110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9AEEE7-5BFE-4B77-9B6A-B6B6D4EC324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43117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AE3954-E1F5-4CF8-81AC-C9B8C579386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85521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8A21D6-1CC6-4128-8D7A-5BC415932B3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56098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CA013C-46A9-4FF7-8651-76DD185657F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88334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0CD674-2237-40C1-BE55-00DE2453875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98775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E26C81-1B61-4702-A9D7-473C9B99613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63476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8DD714-7E68-42EC-8F0E-02777CAA18B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09635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8A4420-1845-4137-8BD5-2686BCB0CEB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09082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1F2DB8-4E37-4D2F-A6D2-4E625B65B8A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11873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F9BD7A-5508-41F9-A612-C3C8F0F7CDD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57770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A8FDA7AD-3596-4F8B-9931-6B354AA4C9D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00" y="136525"/>
            <a:ext cx="1849438" cy="187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5"/>
          <p:cNvSpPr txBox="1">
            <a:spLocks noChangeArrowheads="1"/>
          </p:cNvSpPr>
          <p:nvPr/>
        </p:nvSpPr>
        <p:spPr bwMode="auto">
          <a:xfrm>
            <a:off x="1006475" y="136525"/>
            <a:ext cx="61944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kk-KZ" altLang="ru-RU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М.Өтемісов атындағы Батыс Қазақстан университеті</a:t>
            </a:r>
          </a:p>
          <a:p>
            <a:pPr algn="ctr" eaLnBrk="1" hangingPunct="1"/>
            <a:r>
              <a:rPr lang="kk-KZ" altLang="ru-RU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Жаратылыстану-география факультеті</a:t>
            </a:r>
            <a:endParaRPr lang="ru-RU" altLang="ru-RU" sz="2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2" name="TextBox 6"/>
          <p:cNvSpPr txBox="1">
            <a:spLocks noChangeArrowheads="1"/>
          </p:cNvSpPr>
          <p:nvPr/>
        </p:nvSpPr>
        <p:spPr bwMode="auto">
          <a:xfrm>
            <a:off x="5405438" y="1997075"/>
            <a:ext cx="2159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kk-KZ" altLang="ru-RU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Биология және экология кафедрасы</a:t>
            </a:r>
            <a:endParaRPr lang="ru-RU" altLang="ru-RU" sz="20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3" name="TextBox 8"/>
          <p:cNvSpPr txBox="1">
            <a:spLocks noChangeArrowheads="1"/>
          </p:cNvSpPr>
          <p:nvPr/>
        </p:nvSpPr>
        <p:spPr bwMode="auto">
          <a:xfrm>
            <a:off x="4270375" y="4297363"/>
            <a:ext cx="41894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kk-KZ" altLang="ru-RU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Оқытушы: </a:t>
            </a:r>
            <a:r>
              <a:rPr lang="kk-KZ" altLang="ru-RU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философия</a:t>
            </a:r>
            <a:r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</a:t>
            </a:r>
            <a:r>
              <a:rPr lang="kk-KZ" altLang="ru-RU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окторы </a:t>
            </a:r>
            <a:r>
              <a:rPr lang="en-US" altLang="ru-RU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PhD</a:t>
            </a:r>
            <a:endParaRPr lang="kk-KZ" altLang="ru-RU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kk-KZ" altLang="ru-RU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en-US" altLang="ru-RU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kk-KZ" altLang="ru-RU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Кожагалиева Р.Ж</a:t>
            </a:r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4" name="TextBox 9"/>
          <p:cNvSpPr txBox="1">
            <a:spLocks noChangeArrowheads="1"/>
          </p:cNvSpPr>
          <p:nvPr/>
        </p:nvSpPr>
        <p:spPr bwMode="auto">
          <a:xfrm>
            <a:off x="3379788" y="6184900"/>
            <a:ext cx="17827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kk-KZ" altLang="ru-RU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Орал, 2022</a:t>
            </a:r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5" name="TextBox 1"/>
          <p:cNvSpPr txBox="1">
            <a:spLocks noChangeArrowheads="1"/>
          </p:cNvSpPr>
          <p:nvPr/>
        </p:nvSpPr>
        <p:spPr bwMode="auto">
          <a:xfrm>
            <a:off x="2195513" y="3197225"/>
            <a:ext cx="37258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Өсімдіктер физиологиясы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5810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kk-KZ" sz="4000" dirty="0" smtClean="0"/>
              <a:t>Өсімдік клетка – осмостық жүйе</a:t>
            </a:r>
            <a:endParaRPr lang="ru-RU" sz="4000" dirty="0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765175"/>
            <a:ext cx="8507412" cy="5832475"/>
          </a:xfrm>
        </p:spPr>
        <p:txBody>
          <a:bodyPr/>
          <a:lstStyle/>
          <a:p>
            <a:pPr>
              <a:buFontTx/>
              <a:buNone/>
            </a:pPr>
            <a:r>
              <a:rPr lang="ru-RU" altLang="ru-RU" sz="2800" b="1" smtClean="0">
                <a:latin typeface="Times New Roman" panose="02020603050405020304" pitchFamily="18" charset="0"/>
              </a:rPr>
              <a:t> Клеткаға кіретін судың күшін </a:t>
            </a:r>
            <a:r>
              <a:rPr lang="ru-RU" altLang="ru-RU" sz="2800" b="1" i="1" smtClean="0">
                <a:latin typeface="Times New Roman" panose="02020603050405020304" pitchFamily="18" charset="0"/>
              </a:rPr>
              <a:t>сорғыш күш</a:t>
            </a:r>
            <a:r>
              <a:rPr lang="ru-RU" altLang="ru-RU" sz="2800" b="1" smtClean="0">
                <a:latin typeface="Times New Roman" panose="02020603050405020304" pitchFamily="18" charset="0"/>
              </a:rPr>
              <a:t> </a:t>
            </a:r>
            <a:r>
              <a:rPr lang="en-US" altLang="ru-RU" sz="2800" b="1" i="1" smtClean="0">
                <a:latin typeface="Times New Roman" panose="02020603050405020304" pitchFamily="18" charset="0"/>
              </a:rPr>
              <a:t>S</a:t>
            </a:r>
            <a:r>
              <a:rPr lang="ru-RU" altLang="ru-RU" sz="2800" b="1" i="1" smtClean="0">
                <a:latin typeface="Times New Roman" panose="02020603050405020304" pitchFamily="18" charset="0"/>
              </a:rPr>
              <a:t>.</a:t>
            </a:r>
            <a:r>
              <a:rPr lang="ru-RU" altLang="ru-RU" sz="2800" b="1" smtClean="0">
                <a:latin typeface="Times New Roman" panose="02020603050405020304" pitchFamily="18" charset="0"/>
              </a:rPr>
              <a:t> деп атайды</a:t>
            </a:r>
          </a:p>
          <a:p>
            <a:r>
              <a:rPr lang="ru-RU" altLang="ru-RU" sz="2800" b="1" smtClean="0">
                <a:latin typeface="Times New Roman" panose="02020603050405020304" pitchFamily="18" charset="0"/>
              </a:rPr>
              <a:t>Ол клетканың  </a:t>
            </a:r>
            <a:r>
              <a:rPr lang="ru-RU" altLang="ru-RU" sz="2800" b="1" i="1" smtClean="0">
                <a:latin typeface="Times New Roman" panose="02020603050405020304" pitchFamily="18" charset="0"/>
              </a:rPr>
              <a:t>су потенциалына</a:t>
            </a:r>
            <a:r>
              <a:rPr lang="ru-RU" altLang="ru-RU" sz="2800" b="1" smtClean="0">
                <a:latin typeface="Times New Roman" panose="02020603050405020304" pitchFamily="18" charset="0"/>
              </a:rPr>
              <a:t> тең (ψ</a:t>
            </a:r>
            <a:r>
              <a:rPr lang="ru-RU" altLang="ru-RU" sz="2800" b="1" baseline="-25000" smtClean="0">
                <a:latin typeface="Times New Roman" panose="02020603050405020304" pitchFamily="18" charset="0"/>
              </a:rPr>
              <a:t>Н2О</a:t>
            </a:r>
            <a:r>
              <a:rPr lang="ru-RU" altLang="ru-RU" sz="2800" b="1" smtClean="0">
                <a:latin typeface="Times New Roman" panose="02020603050405020304" pitchFamily="18" charset="0"/>
              </a:rPr>
              <a:t>).</a:t>
            </a:r>
          </a:p>
          <a:p>
            <a:r>
              <a:rPr lang="ru-RU" altLang="ru-RU" sz="2800" b="1" smtClean="0">
                <a:latin typeface="Times New Roman" panose="02020603050405020304" pitchFamily="18" charset="0"/>
              </a:rPr>
              <a:t> Су сорғыш күші клетка сөлінің </a:t>
            </a:r>
            <a:r>
              <a:rPr lang="ru-RU" altLang="ru-RU" sz="2800" b="1" i="1" smtClean="0">
                <a:latin typeface="Times New Roman" panose="02020603050405020304" pitchFamily="18" charset="0"/>
              </a:rPr>
              <a:t>осмостық қысымымен</a:t>
            </a:r>
            <a:r>
              <a:rPr lang="ru-RU" altLang="ru-RU" sz="2800" b="1" smtClean="0">
                <a:latin typeface="Times New Roman" panose="02020603050405020304" pitchFamily="18" charset="0"/>
              </a:rPr>
              <a:t> (π*) және  клетканың </a:t>
            </a:r>
            <a:r>
              <a:rPr lang="ru-RU" altLang="ru-RU" sz="2800" b="1" i="1" smtClean="0">
                <a:latin typeface="Times New Roman" panose="02020603050405020304" pitchFamily="18" charset="0"/>
              </a:rPr>
              <a:t>тургорлық (гидростатикалық</a:t>
            </a:r>
            <a:r>
              <a:rPr lang="ru-RU" altLang="ru-RU" sz="2800" b="1" smtClean="0">
                <a:latin typeface="Times New Roman" panose="02020603050405020304" pitchFamily="18" charset="0"/>
              </a:rPr>
              <a:t>) қысымымен (Р) белгіленедіі. </a:t>
            </a:r>
          </a:p>
          <a:p>
            <a:endParaRPr lang="ru-RU" altLang="ru-RU" sz="2800" b="1" smtClean="0">
              <a:latin typeface="Times New Roman" panose="02020603050405020304" pitchFamily="18" charset="0"/>
            </a:endParaRPr>
          </a:p>
          <a:p>
            <a:r>
              <a:rPr lang="ru-RU" altLang="ru-RU" sz="2800" b="1" smtClean="0">
                <a:latin typeface="Times New Roman" panose="02020603050405020304" pitchFamily="18" charset="0"/>
              </a:rPr>
              <a:t>Ол клетка қабығының электростатикалық созылғандағы қарсы күшіне тең: </a:t>
            </a:r>
            <a:endParaRPr lang="en-US" altLang="ru-RU" sz="2800" b="1" i="1" smtClean="0">
              <a:latin typeface="Times New Roman" panose="02020603050405020304" pitchFamily="18" charset="0"/>
            </a:endParaRPr>
          </a:p>
          <a:p>
            <a:pPr algn="ctr"/>
            <a:r>
              <a:rPr lang="en-US" altLang="ru-RU" sz="3600" b="1" i="1" smtClean="0">
                <a:latin typeface="Times New Roman" panose="02020603050405020304" pitchFamily="18" charset="0"/>
              </a:rPr>
              <a:t>S</a:t>
            </a:r>
            <a:r>
              <a:rPr lang="ru-RU" altLang="ru-RU" sz="3600" b="1" i="1" smtClean="0">
                <a:latin typeface="Times New Roman" panose="02020603050405020304" pitchFamily="18" charset="0"/>
              </a:rPr>
              <a:t> = </a:t>
            </a:r>
            <a:r>
              <a:rPr lang="ru-RU" altLang="ru-RU" sz="3600" b="1" smtClean="0">
                <a:latin typeface="Times New Roman" panose="02020603050405020304" pitchFamily="18" charset="0"/>
              </a:rPr>
              <a:t>π*- Р</a:t>
            </a:r>
          </a:p>
          <a:p>
            <a:endParaRPr lang="kk-KZ" altLang="ru-RU" sz="2800" b="1" smtClean="0">
              <a:solidFill>
                <a:schemeClr val="bg1"/>
              </a:solidFill>
            </a:endParaRPr>
          </a:p>
          <a:p>
            <a:endParaRPr lang="ru-RU" altLang="ru-RU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idx="1"/>
          </p:nvPr>
        </p:nvSpPr>
        <p:spPr>
          <a:xfrm>
            <a:off x="0" y="188913"/>
            <a:ext cx="8686800" cy="6669087"/>
          </a:xfrm>
        </p:spPr>
        <p:txBody>
          <a:bodyPr/>
          <a:lstStyle/>
          <a:p>
            <a:r>
              <a:rPr lang="ru-RU" altLang="ru-RU" b="1" smtClean="0">
                <a:latin typeface="Times New Roman" panose="02020603050405020304" pitchFamily="18" charset="0"/>
              </a:rPr>
              <a:t>Осы  белгілерді термодинамикалық ауқымдарына /мөлшерлеріне/ ауыстырғанда </a:t>
            </a:r>
          </a:p>
          <a:p>
            <a:r>
              <a:rPr lang="ru-RU" altLang="ru-RU" b="1" smtClean="0">
                <a:latin typeface="Times New Roman" panose="02020603050405020304" pitchFamily="18" charset="0"/>
              </a:rPr>
              <a:t> бұл теңдіктің түрі  мынадай болады:</a:t>
            </a:r>
          </a:p>
          <a:p>
            <a:pPr algn="ctr">
              <a:buFontTx/>
              <a:buNone/>
            </a:pPr>
            <a:r>
              <a:rPr lang="ru-RU" altLang="ru-RU" sz="4000" b="1" smtClean="0">
                <a:latin typeface="Times New Roman" panose="02020603050405020304" pitchFamily="18" charset="0"/>
              </a:rPr>
              <a:t>- (ψ</a:t>
            </a:r>
            <a:r>
              <a:rPr lang="ru-RU" altLang="ru-RU" sz="4000" b="1" baseline="-25000" smtClean="0">
                <a:latin typeface="Times New Roman" panose="02020603050405020304" pitchFamily="18" charset="0"/>
              </a:rPr>
              <a:t>Н2О</a:t>
            </a:r>
            <a:r>
              <a:rPr lang="ru-RU" altLang="ru-RU" sz="4000" b="1" smtClean="0">
                <a:latin typeface="Times New Roman" panose="02020603050405020304" pitchFamily="18" charset="0"/>
              </a:rPr>
              <a:t>)= - ψ</a:t>
            </a:r>
            <a:r>
              <a:rPr lang="ru-RU" altLang="ru-RU" sz="4000" b="1" baseline="-25000" smtClean="0">
                <a:latin typeface="Times New Roman" panose="02020603050405020304" pitchFamily="18" charset="0"/>
              </a:rPr>
              <a:t>π</a:t>
            </a:r>
            <a:r>
              <a:rPr lang="ru-RU" altLang="ru-RU" sz="4000" b="1" smtClean="0">
                <a:latin typeface="Times New Roman" panose="02020603050405020304" pitchFamily="18" charset="0"/>
              </a:rPr>
              <a:t> - ψ</a:t>
            </a:r>
            <a:r>
              <a:rPr lang="ru-RU" altLang="ru-RU" sz="4000" b="1" baseline="-25000" smtClean="0">
                <a:latin typeface="Times New Roman" panose="02020603050405020304" pitchFamily="18" charset="0"/>
              </a:rPr>
              <a:t>р</a:t>
            </a:r>
          </a:p>
          <a:p>
            <a:r>
              <a:rPr lang="ru-RU" altLang="ru-RU" b="1" smtClean="0">
                <a:latin typeface="Times New Roman" panose="02020603050405020304" pitchFamily="18" charset="0"/>
              </a:rPr>
              <a:t>Клетка суға қанығып тұрғанда (тургесцентті) оның </a:t>
            </a:r>
            <a:r>
              <a:rPr lang="ru-RU" altLang="ru-RU" b="1" i="1" smtClean="0">
                <a:latin typeface="Times New Roman" panose="02020603050405020304" pitchFamily="18" charset="0"/>
              </a:rPr>
              <a:t>сорғыш күші</a:t>
            </a:r>
            <a:r>
              <a:rPr lang="ru-RU" altLang="ru-RU" b="1" smtClean="0">
                <a:latin typeface="Times New Roman" panose="02020603050405020304" pitchFamily="18" charset="0"/>
              </a:rPr>
              <a:t>  0-ге тең, ал </a:t>
            </a:r>
            <a:r>
              <a:rPr lang="ru-RU" altLang="ru-RU" b="1" i="1" smtClean="0">
                <a:latin typeface="Times New Roman" panose="02020603050405020304" pitchFamily="18" charset="0"/>
              </a:rPr>
              <a:t>тургорлық қысым осмостық потенциалдық қысымына</a:t>
            </a:r>
            <a:r>
              <a:rPr lang="ru-RU" altLang="ru-RU" b="1" smtClean="0">
                <a:latin typeface="Times New Roman" panose="02020603050405020304" pitchFamily="18" charset="0"/>
              </a:rPr>
              <a:t> тең </a:t>
            </a:r>
          </a:p>
          <a:p>
            <a:pPr algn="ctr"/>
            <a:r>
              <a:rPr lang="en-US" altLang="ru-RU" sz="4000" b="1" i="1" smtClean="0">
                <a:latin typeface="Times New Roman" panose="02020603050405020304" pitchFamily="18" charset="0"/>
              </a:rPr>
              <a:t>S</a:t>
            </a:r>
            <a:r>
              <a:rPr lang="ru-RU" altLang="ru-RU" sz="4000" b="1" i="1" smtClean="0">
                <a:latin typeface="Times New Roman" panose="02020603050405020304" pitchFamily="18" charset="0"/>
              </a:rPr>
              <a:t>=0; </a:t>
            </a:r>
            <a:r>
              <a:rPr lang="ru-RU" altLang="ru-RU" sz="4000" b="1" smtClean="0">
                <a:latin typeface="Times New Roman" panose="02020603050405020304" pitchFamily="18" charset="0"/>
              </a:rPr>
              <a:t> </a:t>
            </a:r>
            <a:r>
              <a:rPr lang="ru-RU" altLang="ru-RU" sz="4000" b="1" i="1" smtClean="0">
                <a:latin typeface="Times New Roman" panose="02020603050405020304" pitchFamily="18" charset="0"/>
              </a:rPr>
              <a:t>Р= π</a:t>
            </a:r>
            <a:endParaRPr lang="ru-RU" altLang="ru-RU" sz="4000" b="1" smtClean="0">
              <a:latin typeface="Times New Roman" panose="02020603050405020304" pitchFamily="18" charset="0"/>
            </a:endParaRPr>
          </a:p>
          <a:p>
            <a:r>
              <a:rPr lang="ru-RU" altLang="ru-RU" b="1" smtClean="0">
                <a:latin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0"/>
            <a:ext cx="8507412" cy="61261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2800" b="1" smtClean="0">
                <a:latin typeface="Times New Roman" panose="02020603050405020304" pitchFamily="18" charset="0"/>
              </a:rPr>
              <a:t>Клеткада толық тургор топырақта және ауада су жеткілікті болғанад байқалады.</a:t>
            </a:r>
          </a:p>
          <a:p>
            <a:pPr>
              <a:lnSpc>
                <a:spcPct val="90000"/>
              </a:lnSpc>
            </a:pPr>
            <a:endParaRPr lang="ru-RU" altLang="ru-RU" sz="2800" b="1" smtClean="0"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ru-RU" altLang="ru-RU" sz="2800" b="1" smtClean="0">
                <a:latin typeface="Times New Roman" panose="02020603050405020304" pitchFamily="18" charset="0"/>
              </a:rPr>
              <a:t>Клеткада су азайғанда (жел тұрғанада, топырақта су азайғанда), бірінші клетка қабығы су  тапшылыққа ұшырайды, оның су потенциалы  вакуольдың потенциалынан  төмен болады, су клетка қабығына жылжиды </a:t>
            </a:r>
          </a:p>
          <a:p>
            <a:pPr>
              <a:lnSpc>
                <a:spcPct val="90000"/>
              </a:lnSpc>
            </a:pPr>
            <a:r>
              <a:rPr lang="ru-RU" altLang="ru-RU" sz="2800" b="1" smtClean="0">
                <a:latin typeface="Times New Roman" panose="02020603050405020304" pitchFamily="18" charset="0"/>
              </a:rPr>
              <a:t>  </a:t>
            </a:r>
          </a:p>
          <a:p>
            <a:pPr>
              <a:lnSpc>
                <a:spcPct val="90000"/>
              </a:lnSpc>
            </a:pPr>
            <a:r>
              <a:rPr lang="ru-RU" altLang="ru-RU" sz="2800" b="1" smtClean="0">
                <a:latin typeface="Times New Roman" panose="02020603050405020304" pitchFamily="18" charset="0"/>
              </a:rPr>
              <a:t>Вакуольдан су шыққыанда, клетканың тургор қысымы  төмендейді, сорғыш күші ұлғаяды.</a:t>
            </a:r>
          </a:p>
          <a:p>
            <a:pPr>
              <a:lnSpc>
                <a:spcPct val="90000"/>
              </a:lnSpc>
            </a:pPr>
            <a:endParaRPr lang="ru-RU" altLang="ru-RU" sz="2800" b="1" smtClean="0"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ru-RU" altLang="ru-RU" sz="2800" b="1" smtClean="0">
                <a:latin typeface="Times New Roman" panose="02020603050405020304" pitchFamily="18" charset="0"/>
              </a:rPr>
              <a:t>Ұзақ су тапшылықта  өсімдіктер солып қалады.</a:t>
            </a:r>
          </a:p>
          <a:p>
            <a:pPr>
              <a:lnSpc>
                <a:spcPct val="90000"/>
              </a:lnSpc>
            </a:pPr>
            <a:r>
              <a:rPr lang="kk-KZ" altLang="ru-RU" sz="2800" b="1" smtClean="0">
                <a:latin typeface="Times New Roman" panose="02020603050405020304" pitchFamily="18" charset="0"/>
              </a:rPr>
              <a:t>Осындай жағдайда </a:t>
            </a:r>
            <a:r>
              <a:rPr lang="ru-RU" altLang="ru-RU" sz="2800" b="1" smtClean="0">
                <a:latin typeface="Times New Roman" panose="02020603050405020304" pitchFamily="18" charset="0"/>
              </a:rPr>
              <a:t> Р=0,</a:t>
            </a:r>
            <a:r>
              <a:rPr lang="en-US" altLang="ru-RU" sz="2800" b="1" i="1" smtClean="0">
                <a:latin typeface="Times New Roman" panose="02020603050405020304" pitchFamily="18" charset="0"/>
              </a:rPr>
              <a:t> S</a:t>
            </a:r>
            <a:r>
              <a:rPr lang="ru-RU" altLang="ru-RU" sz="2800" b="1" i="1" smtClean="0">
                <a:latin typeface="Times New Roman" panose="02020603050405020304" pitchFamily="18" charset="0"/>
              </a:rPr>
              <a:t> = </a:t>
            </a:r>
            <a:r>
              <a:rPr lang="ru-RU" altLang="ru-RU" sz="2800" b="1" smtClean="0">
                <a:latin typeface="Times New Roman" panose="02020603050405020304" pitchFamily="18" charset="0"/>
              </a:rPr>
              <a:t>π* </a:t>
            </a:r>
          </a:p>
          <a:p>
            <a:pPr>
              <a:lnSpc>
                <a:spcPct val="90000"/>
              </a:lnSpc>
            </a:pPr>
            <a:endParaRPr lang="ru-RU" altLang="ru-RU" sz="1800" smtClean="0">
              <a:solidFill>
                <a:srgbClr val="99FF33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ru-RU" altLang="ru-RU" sz="2800" smtClean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0836275" cy="68802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66690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2400" b="1" smtClean="0">
                <a:latin typeface="Times New Roman" panose="02020603050405020304" pitchFamily="18" charset="0"/>
              </a:rPr>
              <a:t>Тургорды жоғалтқан клетканы экспериментте  көруге болады. Клетканы нипертоникалық ерітіндіге салғанда </a:t>
            </a:r>
            <a:r>
              <a:rPr lang="ru-RU" altLang="ru-RU" sz="2400" b="1" i="1" smtClean="0">
                <a:latin typeface="Times New Roman" panose="02020603050405020304" pitchFamily="18" charset="0"/>
              </a:rPr>
              <a:t>плазмолиз </a:t>
            </a:r>
            <a:r>
              <a:rPr lang="ru-RU" altLang="ru-RU" sz="2400" b="1" smtClean="0">
                <a:latin typeface="Times New Roman" panose="02020603050405020304" pitchFamily="18" charset="0"/>
              </a:rPr>
              <a:t>деген құбылыс байқалады.</a:t>
            </a:r>
          </a:p>
          <a:p>
            <a:pPr>
              <a:lnSpc>
                <a:spcPct val="90000"/>
              </a:lnSpc>
            </a:pPr>
            <a:r>
              <a:rPr lang="ru-RU" altLang="ru-RU" sz="2400" b="1" smtClean="0"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ru-RU" altLang="ru-RU" sz="2400" b="1" smtClean="0">
                <a:latin typeface="Times New Roman" panose="02020603050405020304" pitchFamily="18" charset="0"/>
              </a:rPr>
              <a:t>Жас  ұлпаларда су жоғалтқанда  тургор қысымы теріс мәнінде болып, протопластардың көлемы азайып, клетка қабығынан айырылмай бүріседі. Ол құбылыс </a:t>
            </a:r>
            <a:r>
              <a:rPr lang="ru-RU" altLang="ru-RU" sz="2400" b="1" i="1" smtClean="0">
                <a:latin typeface="Times New Roman" panose="02020603050405020304" pitchFamily="18" charset="0"/>
              </a:rPr>
              <a:t>циторриз </a:t>
            </a:r>
            <a:r>
              <a:rPr lang="ru-RU" altLang="ru-RU" sz="2400" b="1" smtClean="0">
                <a:latin typeface="Times New Roman" panose="02020603050405020304" pitchFamily="18" charset="0"/>
              </a:rPr>
              <a:t>деп аталады.  </a:t>
            </a:r>
          </a:p>
          <a:p>
            <a:pPr>
              <a:lnSpc>
                <a:spcPct val="90000"/>
              </a:lnSpc>
            </a:pPr>
            <a:endParaRPr lang="ru-RU" altLang="ru-RU" sz="2400" b="1" smtClean="0"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ru-RU" altLang="ru-RU" sz="2400" b="1" i="1" smtClean="0">
                <a:latin typeface="Times New Roman" panose="02020603050405020304" pitchFamily="18" charset="0"/>
              </a:rPr>
              <a:t>Тамыр клеткалардың вакуоль сөлінің  концентрациясы - </a:t>
            </a:r>
            <a:r>
              <a:rPr lang="ru-RU" altLang="ru-RU" sz="2400" b="1" smtClean="0">
                <a:latin typeface="Times New Roman" panose="02020603050405020304" pitchFamily="18" charset="0"/>
              </a:rPr>
              <a:t>0.3-1,2 МПа.</a:t>
            </a:r>
          </a:p>
          <a:p>
            <a:pPr>
              <a:lnSpc>
                <a:spcPct val="90000"/>
              </a:lnSpc>
            </a:pPr>
            <a:r>
              <a:rPr lang="ru-RU" altLang="ru-RU" sz="2400" b="1" smtClean="0">
                <a:latin typeface="Times New Roman" panose="02020603050405020304" pitchFamily="18" charset="0"/>
              </a:rPr>
              <a:t>Жер үсті мүшелердің  клеткаларында </a:t>
            </a:r>
            <a:r>
              <a:rPr lang="ru-RU" altLang="ru-RU" sz="2400" b="1" i="1" smtClean="0">
                <a:latin typeface="Times New Roman" panose="02020603050405020304" pitchFamily="18" charset="0"/>
              </a:rPr>
              <a:t>вакуоль сөлінің  концентрациясы -</a:t>
            </a:r>
            <a:r>
              <a:rPr lang="ru-RU" altLang="ru-RU" sz="2400" b="1" smtClean="0">
                <a:latin typeface="Times New Roman" panose="02020603050405020304" pitchFamily="18" charset="0"/>
              </a:rPr>
              <a:t> 1,0-2,6 МПа. </a:t>
            </a:r>
          </a:p>
          <a:p>
            <a:pPr>
              <a:lnSpc>
                <a:spcPct val="90000"/>
              </a:lnSpc>
            </a:pPr>
            <a:r>
              <a:rPr lang="ru-RU" altLang="ru-RU" sz="2400" b="1" smtClean="0">
                <a:latin typeface="Times New Roman" panose="02020603050405020304" pitchFamily="18" charset="0"/>
              </a:rPr>
              <a:t>Ол осмостық концентрациясының және сорғыш күштің вертикальды градиентін қамтамасыз етеді.</a:t>
            </a:r>
          </a:p>
          <a:p>
            <a:pPr>
              <a:lnSpc>
                <a:spcPct val="90000"/>
              </a:lnSpc>
            </a:pPr>
            <a:r>
              <a:rPr lang="ru-RU" altLang="ru-RU" sz="2400" b="1" smtClean="0">
                <a:latin typeface="Times New Roman" panose="02020603050405020304" pitchFamily="18" charset="0"/>
              </a:rPr>
              <a:t>. Галофит клеткаларында ең жоғары осмостық қысым: 15МПа.</a:t>
            </a:r>
          </a:p>
          <a:p>
            <a:pPr>
              <a:lnSpc>
                <a:spcPct val="90000"/>
              </a:lnSpc>
            </a:pPr>
            <a:endParaRPr lang="ru-RU" altLang="ru-RU" sz="2400" b="1" smtClean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8686800" cy="6126163"/>
          </a:xfrm>
        </p:spPr>
        <p:txBody>
          <a:bodyPr/>
          <a:lstStyle/>
          <a:p>
            <a:r>
              <a:rPr lang="ru-RU" altLang="ru-RU" sz="3600" b="1" smtClean="0">
                <a:latin typeface="Times New Roman" panose="02020603050405020304" pitchFamily="18" charset="0"/>
              </a:rPr>
              <a:t>Өсімдіктегі су жылжудың механизмдері.</a:t>
            </a:r>
            <a:endParaRPr lang="ru-RU" altLang="ru-RU" sz="3600" smtClean="0">
              <a:latin typeface="Times New Roman" panose="02020603050405020304" pitchFamily="18" charset="0"/>
            </a:endParaRPr>
          </a:p>
          <a:p>
            <a:endParaRPr lang="ru-RU" altLang="ru-RU" b="1" i="1" smtClean="0">
              <a:latin typeface="Times New Roman" panose="02020603050405020304" pitchFamily="18" charset="0"/>
            </a:endParaRPr>
          </a:p>
          <a:p>
            <a:r>
              <a:rPr lang="ru-RU" altLang="ru-RU" b="1" i="1" smtClean="0">
                <a:latin typeface="Times New Roman" panose="02020603050405020304" pitchFamily="18" charset="0"/>
              </a:rPr>
              <a:t>Су алмасу  3 сатыдан тұрады:</a:t>
            </a:r>
            <a:endParaRPr lang="ru-RU" altLang="ru-RU" b="1" smtClean="0">
              <a:latin typeface="Times New Roman" panose="02020603050405020304" pitchFamily="18" charset="0"/>
            </a:endParaRPr>
          </a:p>
          <a:p>
            <a:r>
              <a:rPr lang="ru-RU" altLang="ru-RU" b="1" smtClean="0">
                <a:latin typeface="Times New Roman" panose="02020603050405020304" pitchFamily="18" charset="0"/>
              </a:rPr>
              <a:t>Тамырмен су сору.</a:t>
            </a:r>
          </a:p>
          <a:p>
            <a:r>
              <a:rPr lang="ru-RU" altLang="ru-RU" b="1" smtClean="0">
                <a:latin typeface="Times New Roman" panose="02020603050405020304" pitchFamily="18" charset="0"/>
              </a:rPr>
              <a:t>Сосудтар арқылы судың жылжуы</a:t>
            </a:r>
          </a:p>
          <a:p>
            <a:r>
              <a:rPr lang="ru-RU" altLang="ru-RU" b="1" smtClean="0">
                <a:latin typeface="Times New Roman" panose="02020603050405020304" pitchFamily="18" charset="0"/>
              </a:rPr>
              <a:t>Транспирация,  жапырақтар арқылы су булануы.</a:t>
            </a:r>
          </a:p>
          <a:p>
            <a:r>
              <a:rPr lang="kk-KZ" altLang="ru-RU" b="1" smtClean="0">
                <a:latin typeface="Times New Roman" panose="02020603050405020304" pitchFamily="18" charset="0"/>
              </a:rPr>
              <a:t>Осы процестер бір бірімен байланысты.</a:t>
            </a:r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0"/>
            <a:ext cx="8507412" cy="6126163"/>
          </a:xfrm>
        </p:spPr>
        <p:txBody>
          <a:bodyPr/>
          <a:lstStyle/>
          <a:p>
            <a:r>
              <a:rPr lang="ru-RU" altLang="ru-RU" b="1" smtClean="0"/>
              <a:t>Су сору және радиальды тасымалдану</a:t>
            </a:r>
          </a:p>
          <a:p>
            <a:endParaRPr lang="ru-RU" altLang="ru-RU" smtClean="0"/>
          </a:p>
          <a:p>
            <a:r>
              <a:rPr lang="ru-RU" altLang="ru-RU" b="1" smtClean="0">
                <a:latin typeface="Times New Roman" panose="02020603050405020304" pitchFamily="18" charset="0"/>
              </a:rPr>
              <a:t>Тамыр түтікшелері бар бөлікте су жақсы сорылады. Тамыр түтіктер</a:t>
            </a:r>
          </a:p>
          <a:p>
            <a:endParaRPr lang="ru-RU" altLang="ru-RU" b="1" smtClean="0">
              <a:latin typeface="Times New Roman" panose="02020603050405020304" pitchFamily="18" charset="0"/>
            </a:endParaRPr>
          </a:p>
          <a:p>
            <a:r>
              <a:rPr lang="ru-RU" altLang="ru-RU" b="1" smtClean="0">
                <a:latin typeface="Times New Roman" panose="02020603050405020304" pitchFamily="18" charset="0"/>
              </a:rPr>
              <a:t>Тамыр түтікшелердің  негізгі мақсаты -  тамырдың   соратын көлемін  үлкейтеді.</a:t>
            </a:r>
          </a:p>
          <a:p>
            <a:r>
              <a:rPr lang="ru-RU" altLang="ru-RU" b="1" smtClean="0">
                <a:latin typeface="Times New Roman" panose="02020603050405020304" pitchFamily="18" charset="0"/>
              </a:rPr>
              <a:t>  </a:t>
            </a:r>
          </a:p>
          <a:p>
            <a:r>
              <a:rPr lang="ru-RU" altLang="ru-RU" b="1" smtClean="0">
                <a:latin typeface="Times New Roman" panose="02020603050405020304" pitchFamily="18" charset="0"/>
              </a:rPr>
              <a:t>Одан жоғары зоналарда су  соратын қабілеті төмендейді,  ұлпалар пробкаланады және суберинделенеді.</a:t>
            </a:r>
          </a:p>
          <a:p>
            <a:endParaRPr lang="ru-RU" altLang="ru-RU" b="1" smtClean="0">
              <a:latin typeface="Times New Roman" panose="02020603050405020304" pitchFamily="18" charset="0"/>
            </a:endParaRPr>
          </a:p>
          <a:p>
            <a:endParaRPr lang="ru-RU" altLang="ru-RU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0"/>
            <a:ext cx="8435975" cy="61261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2800" smtClean="0"/>
              <a:t>Тамырдың сыртынан тамыр қабығы, эндодерма, перицикл арқылы су ксилемаға дейін жылжиды.</a:t>
            </a:r>
          </a:p>
          <a:p>
            <a:pPr>
              <a:lnSpc>
                <a:spcPct val="90000"/>
              </a:lnSpc>
            </a:pPr>
            <a:r>
              <a:rPr lang="ru-RU" altLang="ru-RU" sz="2800" smtClean="0"/>
              <a:t> </a:t>
            </a:r>
          </a:p>
          <a:p>
            <a:pPr>
              <a:lnSpc>
                <a:spcPct val="90000"/>
              </a:lnSpc>
            </a:pPr>
            <a:r>
              <a:rPr lang="ru-RU" altLang="ru-RU" sz="2800" smtClean="0"/>
              <a:t>Қабық клеткалар арқылы су мен минералдық заттардың жылжуына  2  жол бар :</a:t>
            </a:r>
          </a:p>
          <a:p>
            <a:pPr>
              <a:lnSpc>
                <a:spcPct val="90000"/>
              </a:lnSpc>
            </a:pPr>
            <a:r>
              <a:rPr lang="ru-RU" altLang="ru-RU" sz="2800" smtClean="0"/>
              <a:t>- цитоплазмамен  плазмодесмалар арқылы (симпласттық тасмалдау) </a:t>
            </a:r>
          </a:p>
          <a:p>
            <a:pPr>
              <a:lnSpc>
                <a:spcPct val="90000"/>
              </a:lnSpc>
            </a:pPr>
            <a:r>
              <a:rPr lang="ru-RU" altLang="ru-RU" sz="2800" smtClean="0"/>
              <a:t> -  клетка қабықтар арқылы (апопласттық тасмалдау).</a:t>
            </a:r>
          </a:p>
          <a:p>
            <a:pPr>
              <a:lnSpc>
                <a:spcPct val="90000"/>
              </a:lnSpc>
            </a:pPr>
            <a:endParaRPr lang="ru-RU" altLang="ru-RU" sz="2800" smtClean="0"/>
          </a:p>
          <a:p>
            <a:pPr>
              <a:lnSpc>
                <a:spcPct val="90000"/>
              </a:lnSpc>
            </a:pPr>
            <a:r>
              <a:rPr lang="ru-RU" altLang="ru-RU" sz="2800" smtClean="0"/>
              <a:t> Су ризодерма және  паренхима клеткалардың цитоплазмаларына арқылы осмос заңдары бойынша жылжиды.</a:t>
            </a:r>
          </a:p>
          <a:p>
            <a:pPr>
              <a:lnSpc>
                <a:spcPct val="90000"/>
              </a:lnSpc>
            </a:pPr>
            <a:endParaRPr lang="ru-RU" altLang="ru-RU" sz="280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Прямоугольник 1"/>
          <p:cNvSpPr>
            <a:spLocks noChangeArrowheads="1"/>
          </p:cNvSpPr>
          <p:nvPr/>
        </p:nvSpPr>
        <p:spPr bwMode="auto">
          <a:xfrm>
            <a:off x="684213" y="549275"/>
            <a:ext cx="8135937" cy="227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kk-KZ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Тақырыбы:  Өсімдіктегі су алмасу физиологиясы</a:t>
            </a:r>
            <a:endParaRPr lang="ru-RU" altLang="ru-RU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kk-KZ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kk-KZ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kk-KZ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kk-KZ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1. Организммен клеткадағы судың түрлері және таралуы.</a:t>
            </a:r>
            <a:endParaRPr lang="ru-RU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kk-KZ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2.Осмос жүйесінің негізгі көрсеткіштері.</a:t>
            </a:r>
            <a:endParaRPr lang="ru-RU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6669088"/>
          </a:xfrm>
        </p:spPr>
        <p:txBody>
          <a:bodyPr/>
          <a:lstStyle/>
          <a:p>
            <a:r>
              <a:rPr lang="ru-RU" altLang="ru-RU" sz="2800" b="1" smtClean="0"/>
              <a:t>Клетка қабығының  суға қарсылысы  цитоплазмаға қарағанда төмен, судың радиальды тасмалдануы   тамыр арқылы апопласт арқылы жүреді. </a:t>
            </a:r>
          </a:p>
          <a:p>
            <a:endParaRPr lang="ru-RU" altLang="ru-RU" sz="2800" b="1" smtClean="0"/>
          </a:p>
          <a:p>
            <a:r>
              <a:rPr lang="ru-RU" altLang="ru-RU" sz="2800" b="1" smtClean="0"/>
              <a:t>Эндодерма  деңгейінде Каспари белдеушілер бар жерде апопластық тасмалдау  түрі   мүмкін емес. Олар су жібермейді.</a:t>
            </a:r>
          </a:p>
          <a:p>
            <a:r>
              <a:rPr lang="ru-RU" altLang="ru-RU" sz="2800" b="1" smtClean="0"/>
              <a:t>Су эндодермаға тек симпластық жолымен өтуге болады.</a:t>
            </a:r>
          </a:p>
          <a:p>
            <a:endParaRPr lang="ru-RU" altLang="ru-RU" sz="2800" b="1" smtClean="0"/>
          </a:p>
          <a:p>
            <a:r>
              <a:rPr lang="ru-RU" altLang="ru-RU" sz="2800" b="1" smtClean="0"/>
              <a:t>Су тасымалдануы эндодерма деңгейінде  реттеледі,  жылдам апопластық тасмалдау баяу  жүретін симпласты тасмалдауға ауысады.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8686800" cy="61261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4000" b="1" smtClean="0">
                <a:latin typeface="Times New Roman" panose="02020603050405020304" pitchFamily="18" charset="0"/>
              </a:rPr>
              <a:t>Тамыр қысымының механизмдері</a:t>
            </a:r>
            <a:r>
              <a:rPr lang="ru-RU" altLang="ru-RU" sz="4000" smtClean="0"/>
              <a:t> </a:t>
            </a:r>
          </a:p>
          <a:p>
            <a:pPr>
              <a:lnSpc>
                <a:spcPct val="90000"/>
              </a:lnSpc>
            </a:pPr>
            <a:endParaRPr lang="ru-RU" altLang="ru-RU" sz="4000" smtClean="0"/>
          </a:p>
          <a:p>
            <a:pPr>
              <a:lnSpc>
                <a:spcPct val="90000"/>
              </a:lnSpc>
            </a:pPr>
            <a:r>
              <a:rPr lang="ru-RU" altLang="ru-RU" sz="2800" b="1" smtClean="0">
                <a:latin typeface="Times New Roman" panose="02020603050405020304" pitchFamily="18" charset="0"/>
              </a:rPr>
              <a:t>Ксилемаға  су осмостық қысым арқасында кіреді. </a:t>
            </a:r>
          </a:p>
          <a:p>
            <a:pPr>
              <a:lnSpc>
                <a:spcPct val="90000"/>
              </a:lnSpc>
            </a:pPr>
            <a:endParaRPr lang="ru-RU" altLang="ru-RU" sz="2800" b="1" smtClean="0"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ru-RU" altLang="ru-RU" sz="2800" b="1" smtClean="0">
                <a:latin typeface="Times New Roman" panose="02020603050405020304" pitchFamily="18" charset="0"/>
              </a:rPr>
              <a:t> Сосудтардағы және олардың клетка қабықтарындағы</a:t>
            </a:r>
            <a:r>
              <a:rPr lang="ru-RU" altLang="ru-RU" sz="2800" b="1" i="1" smtClean="0">
                <a:latin typeface="Times New Roman" panose="02020603050405020304" pitchFamily="18" charset="0"/>
              </a:rPr>
              <a:t> осмотық активті заттар  - минеральды заттар мен паренхима клеткалардың плазмалеммасындағы активті ион насостармен бөлінетін  метаболиттер</a:t>
            </a:r>
            <a:r>
              <a:rPr lang="ru-RU" altLang="ru-RU" sz="2800" b="1" smtClean="0">
                <a:latin typeface="Times New Roman" panose="02020603050405020304" pitchFamily="18" charset="0"/>
              </a:rPr>
              <a:t>.</a:t>
            </a:r>
          </a:p>
          <a:p>
            <a:pPr>
              <a:lnSpc>
                <a:spcPct val="90000"/>
              </a:lnSpc>
            </a:pPr>
            <a:endParaRPr lang="ru-RU" altLang="ru-RU" sz="2800" b="1" smtClean="0"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ru-RU" altLang="ru-RU" sz="2800" b="1" smtClean="0">
                <a:latin typeface="Times New Roman" panose="02020603050405020304" pitchFamily="18" charset="0"/>
              </a:rPr>
              <a:t>Осы заттардың жинақталуы сорғыш күшін түзеді, ол ксилемаға судың осмостық тасмалдануына  себеп болады.</a:t>
            </a:r>
          </a:p>
          <a:p>
            <a:pPr>
              <a:lnSpc>
                <a:spcPct val="90000"/>
              </a:lnSpc>
            </a:pPr>
            <a:endParaRPr lang="ru-RU" altLang="ru-RU" sz="280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260350"/>
            <a:ext cx="8435975" cy="5865813"/>
          </a:xfrm>
        </p:spPr>
        <p:txBody>
          <a:bodyPr/>
          <a:lstStyle/>
          <a:p>
            <a:pPr algn="ctr"/>
            <a:r>
              <a:rPr lang="kk-KZ" altLang="ru-RU" b="1" i="1" smtClean="0"/>
              <a:t>Тамыр қысымы </a:t>
            </a:r>
          </a:p>
          <a:p>
            <a:pPr algn="ctr"/>
            <a:r>
              <a:rPr lang="kk-KZ" altLang="ru-RU" b="1" i="1" smtClean="0"/>
              <a:t>(төменгі қозғаушы күш)</a:t>
            </a:r>
          </a:p>
          <a:p>
            <a:pPr algn="ctr"/>
            <a:endParaRPr lang="kk-KZ" altLang="ru-RU" b="1" smtClean="0">
              <a:solidFill>
                <a:srgbClr val="99FF33"/>
              </a:solidFill>
            </a:endParaRPr>
          </a:p>
          <a:p>
            <a:r>
              <a:rPr lang="kk-KZ" altLang="ru-RU" b="1" smtClean="0"/>
              <a:t>Судың өciмдiк бойымен тамыр қысымының ьқпалымен көтерiлу механизмiн </a:t>
            </a:r>
            <a:r>
              <a:rPr lang="kk-KZ" altLang="ru-RU" b="1" i="1" smtClean="0"/>
              <a:t>төменгi шеттiк қозғаушы куш </a:t>
            </a:r>
            <a:r>
              <a:rPr lang="kk-KZ" altLang="ru-RU" b="1" smtClean="0"/>
              <a:t>деп аталады</a:t>
            </a:r>
            <a:r>
              <a:rPr lang="kk-KZ" altLang="ru-RU" b="1" smtClean="0">
                <a:solidFill>
                  <a:schemeClr val="bg1"/>
                </a:solidFill>
              </a:rPr>
              <a:t>.</a:t>
            </a:r>
          </a:p>
          <a:p>
            <a:endParaRPr lang="ru-RU" altLang="ru-RU" smtClean="0"/>
          </a:p>
          <a:p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kk-KZ" altLang="ru-RU" sz="2400" b="1" i="1" smtClean="0"/>
              <a:t>Тамыр қысымы - </a:t>
            </a:r>
            <a:r>
              <a:rPr lang="kk-KZ" altLang="ru-RU" sz="2400" b="1" smtClean="0"/>
              <a:t>тамырдағы иондық насостардың жұмысының және ксилема түтіктетepiнe судың осмостық (ырықсыз) eнуінің  нәтижесiнде түтiктepдe пайда болатын гидростатикалық қысымы.</a:t>
            </a:r>
          </a:p>
          <a:p>
            <a:endParaRPr lang="kk-KZ" altLang="ru-RU" sz="2400" b="1" smtClean="0"/>
          </a:p>
          <a:p>
            <a:r>
              <a:rPr lang="kk-KZ" altLang="ru-RU" sz="2400" b="1" smtClean="0"/>
              <a:t>Ол ксилема ерiтiндiсiн түтіктер арқылы тамырдан жерустi бөлiктерiне көтерiлуiн қамтамасыз етедi. </a:t>
            </a:r>
          </a:p>
          <a:p>
            <a:endParaRPr lang="kk-KZ" altLang="ru-RU" sz="2400" b="1" smtClean="0"/>
          </a:p>
          <a:p>
            <a:r>
              <a:rPr lang="kk-KZ" altLang="ru-RU" sz="2400" b="1" smtClean="0"/>
              <a:t>Тө</a:t>
            </a:r>
            <a:r>
              <a:rPr lang="kk-KZ" altLang="ru-RU" sz="2400" b="1" i="1" smtClean="0"/>
              <a:t>менгi шеттiк қозғаушы күш  - с</a:t>
            </a:r>
            <a:r>
              <a:rPr lang="kk-KZ" altLang="ru-RU" sz="2400" b="1" smtClean="0"/>
              <a:t>удың өciмдiк бойымен тамыр қысымының ықпалымен көтерiлу механизмi.</a:t>
            </a:r>
            <a:endParaRPr lang="ru-RU" altLang="ru-RU" sz="2400" b="1" smtClean="0"/>
          </a:p>
        </p:txBody>
      </p:sp>
      <p:sp>
        <p:nvSpPr>
          <p:cNvPr id="24579" name="Rectangle 7"/>
          <p:cNvSpPr>
            <a:spLocks noChangeArrowheads="1"/>
          </p:cNvSpPr>
          <p:nvPr/>
        </p:nvSpPr>
        <p:spPr bwMode="auto">
          <a:xfrm>
            <a:off x="250825" y="4797425"/>
            <a:ext cx="86423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kk-KZ" altLang="ru-RU" sz="2400" b="1" i="1"/>
              <a:t>Гуттация</a:t>
            </a:r>
            <a:r>
              <a:rPr lang="ru-RU" altLang="ru-RU" sz="2400" b="1"/>
              <a:t> - </a:t>
            </a:r>
            <a:r>
              <a:rPr lang="kk-KZ" altLang="ru-RU" sz="2400" b="1"/>
              <a:t>клеткаларда судың жоғары бағытта жылжып, оның жапырақ ұштарындағы ерекше клеткалар – </a:t>
            </a:r>
            <a:r>
              <a:rPr lang="kk-KZ" altLang="ru-RU" sz="2400" b="1" i="1"/>
              <a:t>гuдатодтар- </a:t>
            </a:r>
            <a:r>
              <a:rPr lang="kk-KZ" altLang="ru-RU" sz="2400" b="1"/>
              <a:t>арқылы бөлiнуiнiң нәтижесi.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60350"/>
            <a:ext cx="9072563" cy="64087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kk-KZ" altLang="ru-RU" sz="2800" b="1" smtClean="0"/>
              <a:t>Транспирация (судың</a:t>
            </a:r>
            <a:r>
              <a:rPr lang="kk-KZ" altLang="ru-RU" sz="2800" smtClean="0"/>
              <a:t> </a:t>
            </a:r>
            <a:r>
              <a:rPr lang="kk-KZ" altLang="ru-RU" sz="2800" b="1" smtClean="0"/>
              <a:t>булануы). Жоғарғы шеткi қозғаушы күш</a:t>
            </a:r>
          </a:p>
          <a:p>
            <a:r>
              <a:rPr lang="kk-KZ" altLang="ru-RU" sz="2400" b="1" smtClean="0"/>
              <a:t>Транспирация  - судың өciмдiк дeнeciнeн булануын </a:t>
            </a:r>
            <a:r>
              <a:rPr lang="kk-KZ" altLang="ru-RU" sz="2400" b="1" i="1" smtClean="0"/>
              <a:t>mраnспuрацuя</a:t>
            </a:r>
            <a:r>
              <a:rPr lang="ru-RU" altLang="ru-RU" smtClean="0"/>
              <a:t> </a:t>
            </a:r>
          </a:p>
        </p:txBody>
      </p:sp>
      <p:sp>
        <p:nvSpPr>
          <p:cNvPr id="26627" name="Rectangle 5"/>
          <p:cNvSpPr>
            <a:spLocks noChangeArrowheads="1"/>
          </p:cNvSpPr>
          <p:nvPr/>
        </p:nvSpPr>
        <p:spPr bwMode="auto">
          <a:xfrm>
            <a:off x="0" y="21669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indent="4508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26628" name="Picture 4" descr="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349500"/>
            <a:ext cx="7273925" cy="410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Rectangle 6"/>
          <p:cNvSpPr>
            <a:spLocks noChangeArrowheads="1"/>
          </p:cNvSpPr>
          <p:nvPr/>
        </p:nvSpPr>
        <p:spPr bwMode="auto">
          <a:xfrm>
            <a:off x="900113" y="576738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60350"/>
            <a:ext cx="8229600" cy="5865813"/>
          </a:xfrm>
        </p:spPr>
        <p:txBody>
          <a:bodyPr/>
          <a:lstStyle/>
          <a:p>
            <a:pPr algn="ctr">
              <a:buFontTx/>
              <a:buNone/>
            </a:pPr>
            <a:r>
              <a:rPr lang="kk-KZ" altLang="ru-RU" b="1" smtClean="0"/>
              <a:t>Траспирацияны сипаттайтын көрсeткiштeрі</a:t>
            </a:r>
          </a:p>
          <a:p>
            <a:pPr algn="ctr">
              <a:buFontTx/>
              <a:buNone/>
            </a:pPr>
            <a:endParaRPr lang="kk-KZ" altLang="ru-RU" b="1" smtClean="0">
              <a:solidFill>
                <a:srgbClr val="66FF33"/>
              </a:solidFill>
            </a:endParaRPr>
          </a:p>
          <a:p>
            <a:r>
              <a:rPr lang="kk-KZ" altLang="ru-RU" smtClean="0"/>
              <a:t>Транспирацияның қарқындылығы </a:t>
            </a:r>
          </a:p>
          <a:p>
            <a:r>
              <a:rPr lang="kk-KZ" altLang="ru-RU" smtClean="0"/>
              <a:t>Транспирацияның өнiмдiлiгi </a:t>
            </a:r>
          </a:p>
          <a:p>
            <a:r>
              <a:rPr lang="kk-KZ" altLang="ru-RU" smtClean="0"/>
              <a:t>Транспирациялық коэффициенті </a:t>
            </a:r>
          </a:p>
          <a:p>
            <a:r>
              <a:rPr lang="kk-KZ" altLang="ru-RU" smtClean="0"/>
              <a:t>Салыстырмалы транспирация </a:t>
            </a:r>
          </a:p>
          <a:p>
            <a:r>
              <a:rPr lang="kk-KZ" altLang="ru-RU" smtClean="0"/>
              <a:t>Су қорының пайдаланылу жылдамдығы</a:t>
            </a:r>
            <a:endParaRPr lang="ru-RU" altLang="ru-RU" smtClean="0"/>
          </a:p>
          <a:p>
            <a:endParaRPr lang="ru-RU" altLang="ru-RU" b="1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60350"/>
            <a:ext cx="8229600" cy="5865813"/>
          </a:xfrm>
        </p:spPr>
        <p:txBody>
          <a:bodyPr/>
          <a:lstStyle/>
          <a:p>
            <a:r>
              <a:rPr lang="kk-KZ" altLang="ru-RU" sz="2800" b="1" i="1" smtClean="0"/>
              <a:t>Транспuрацuяның қарқындлығы</a:t>
            </a:r>
            <a:r>
              <a:rPr lang="kk-KZ" altLang="ru-RU" sz="2800" b="1" smtClean="0"/>
              <a:t> - жапырақтың белгiлi ауданынан белгiлi уақытгың iшiнде буланған судың мөлшерi</a:t>
            </a:r>
            <a:r>
              <a:rPr lang="kk-KZ" altLang="ru-RU" sz="2800" smtClean="0"/>
              <a:t> </a:t>
            </a:r>
          </a:p>
          <a:p>
            <a:r>
              <a:rPr lang="kk-KZ" altLang="ru-RU" sz="2800" b="1" smtClean="0"/>
              <a:t>Оны 1 м</a:t>
            </a:r>
            <a:r>
              <a:rPr lang="kk-KZ" altLang="ru-RU" sz="2800" b="1" baseline="30000" smtClean="0"/>
              <a:t>2</a:t>
            </a:r>
            <a:r>
              <a:rPr lang="kk-KZ" altLang="ru-RU" sz="2800" b="1" smtClean="0"/>
              <a:t> немесе 1 дм</a:t>
            </a:r>
            <a:r>
              <a:rPr lang="kk-KZ" altLang="ru-RU" sz="2800" b="1" baseline="30000" smtClean="0"/>
              <a:t>2 </a:t>
            </a:r>
            <a:r>
              <a:rPr lang="kk-KZ" altLang="ru-RU" sz="2800" b="1" smtClean="0"/>
              <a:t>ауданнан 1 caғaттa буланған судың г мөлшерiмен бейнеленедi. Көптеген өciмдiктepдe транспирация қарқындылығы күндiз 15-250 г/м</a:t>
            </a:r>
            <a:r>
              <a:rPr lang="kk-KZ" altLang="ru-RU" sz="2800" b="1" baseline="30000" smtClean="0"/>
              <a:t>2</a:t>
            </a:r>
            <a:r>
              <a:rPr lang="kk-KZ" altLang="ru-RU" sz="2800" b="1" smtClean="0"/>
              <a:t>, түнде 1-20 г/м</a:t>
            </a:r>
            <a:r>
              <a:rPr lang="kk-KZ" altLang="ru-RU" sz="2800" b="1" baseline="30000" smtClean="0"/>
              <a:t>2</a:t>
            </a:r>
            <a:r>
              <a:rPr lang="ru-RU" altLang="ru-RU" sz="2800" b="1" smtClean="0"/>
              <a:t> </a:t>
            </a:r>
          </a:p>
          <a:p>
            <a:r>
              <a:rPr lang="kk-KZ" altLang="ru-RU" sz="2800" b="1" i="1" smtClean="0"/>
              <a:t>Транспирацuяның өнiмдiлiгi</a:t>
            </a:r>
            <a:r>
              <a:rPr lang="ru-RU" altLang="ru-RU" sz="2800" b="1" smtClean="0"/>
              <a:t> - б</a:t>
            </a:r>
            <a:r>
              <a:rPr lang="kk-KZ" altLang="ru-RU" sz="2800" b="1" smtClean="0"/>
              <a:t>iр кг су булaнғанда пайда болған  құрғақ заттың мөлшерi. </a:t>
            </a:r>
            <a:r>
              <a:rPr lang="ru-RU" altLang="ru-RU" sz="2800" b="1" smtClean="0"/>
              <a:t>1 кг су булан</a:t>
            </a:r>
            <a:r>
              <a:rPr lang="kk-KZ" altLang="ru-RU" sz="2800" b="1" smtClean="0"/>
              <a:t>ғ</a:t>
            </a:r>
            <a:r>
              <a:rPr lang="ru-RU" altLang="ru-RU" sz="2800" b="1" smtClean="0"/>
              <a:t>анда 1-8 г (орташа 3 г) </a:t>
            </a:r>
            <a:r>
              <a:rPr lang="kk-KZ" altLang="ru-RU" sz="2800" b="1" smtClean="0"/>
              <a:t>қ</a:t>
            </a:r>
            <a:r>
              <a:rPr lang="ru-RU" altLang="ru-RU" sz="2800" b="1" smtClean="0"/>
              <a:t>ур</a:t>
            </a:r>
            <a:r>
              <a:rPr lang="kk-KZ" altLang="ru-RU" sz="2800" b="1" smtClean="0"/>
              <a:t>ғ</a:t>
            </a:r>
            <a:r>
              <a:rPr lang="ru-RU" altLang="ru-RU" sz="2800" b="1" smtClean="0"/>
              <a:t>а</a:t>
            </a:r>
            <a:r>
              <a:rPr lang="kk-KZ" altLang="ru-RU" sz="2800" b="1" smtClean="0"/>
              <a:t>қ</a:t>
            </a:r>
            <a:r>
              <a:rPr lang="ru-RU" altLang="ru-RU" sz="2800" b="1" smtClean="0"/>
              <a:t> зат пайда болады.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66690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kk-KZ" altLang="ru-RU" b="1" i="1" smtClean="0"/>
              <a:t>Транспuрацuя коэффuцuенmi - құ</a:t>
            </a:r>
            <a:r>
              <a:rPr lang="kk-KZ" altLang="ru-RU" b="1" smtClean="0"/>
              <a:t>рғақ заттың белгiлi мөлшерiне жұмсалған судың мөлшерi. Бул шама транспирацияның өнiмдiлiгiне кepi көрсеткiш. Өciмдiктepдeгi транспирациялық коэффициенті - орташа ­ 300-ге тең, 1 т түciмгe 300 т су жумсалады</a:t>
            </a:r>
            <a:r>
              <a:rPr lang="ru-RU" altLang="ru-RU" b="1" smtClean="0"/>
              <a:t>.</a:t>
            </a:r>
            <a:r>
              <a:rPr lang="kk-KZ" altLang="ru-RU" b="1" smtClean="0"/>
              <a:t> </a:t>
            </a:r>
          </a:p>
          <a:p>
            <a:pPr>
              <a:lnSpc>
                <a:spcPct val="90000"/>
              </a:lnSpc>
            </a:pPr>
            <a:r>
              <a:rPr lang="kk-KZ" altLang="ru-RU" b="1" i="1" smtClean="0"/>
              <a:t>Салысmырмалы mранспuрацuя</a:t>
            </a:r>
            <a:r>
              <a:rPr lang="kk-KZ" altLang="ru-RU" b="1" smtClean="0"/>
              <a:t> - жапырақтың белгiлi ayдaнынан белгiлi уақыттың iшiнде буланған су мөлшерiнің сондай ауданы ашық су бетiнен, сондай уақыттың iшiнде буланған су мөлшерiнің қaтынacы. Орташа 0,4-0,5-ке</a:t>
            </a:r>
            <a:r>
              <a:rPr lang="ru-RU" altLang="ru-RU" b="1" smtClean="0"/>
              <a:t>  тең.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kk-KZ" altLang="ru-RU" b="1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666908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kk-KZ" altLang="ru-RU" sz="2400" b="1" smtClean="0"/>
              <a:t>Устьицальқ жане кутикулалық транспирация.</a:t>
            </a:r>
            <a:r>
              <a:rPr lang="kk-KZ" altLang="ru-RU" sz="2400" smtClean="0"/>
              <a:t> </a:t>
            </a:r>
          </a:p>
          <a:p>
            <a:pPr>
              <a:lnSpc>
                <a:spcPct val="80000"/>
              </a:lnSpc>
            </a:pPr>
            <a:endParaRPr lang="kk-KZ" altLang="ru-RU" sz="2400" smtClean="0"/>
          </a:p>
          <a:p>
            <a:pPr>
              <a:lnSpc>
                <a:spcPct val="80000"/>
              </a:lnSpc>
            </a:pPr>
            <a:r>
              <a:rPr lang="kk-KZ" altLang="ru-RU" sz="2400" b="1" i="1" smtClean="0"/>
              <a:t>Усmьuцалық  mранспuрацuя </a:t>
            </a:r>
            <a:r>
              <a:rPr lang="kk-KZ" altLang="ru-RU" sz="2400" b="1" smtClean="0"/>
              <a:t>үш сатыдан турады:</a:t>
            </a:r>
          </a:p>
          <a:p>
            <a:pPr>
              <a:lnSpc>
                <a:spcPct val="80000"/>
              </a:lnSpc>
            </a:pPr>
            <a:r>
              <a:rPr lang="kk-KZ" altLang="ru-RU" sz="2400" b="1" smtClean="0"/>
              <a:t> а) судың жапырақ жуйкелерiнен мезофилл клеткаларының қабықтарына ipiгyi; </a:t>
            </a:r>
          </a:p>
          <a:p>
            <a:pPr>
              <a:lnSpc>
                <a:spcPct val="80000"/>
              </a:lnSpc>
            </a:pPr>
            <a:r>
              <a:rPr lang="kk-KZ" altLang="ru-RU" sz="2400" b="1" smtClean="0"/>
              <a:t>б) судың клетка қабықтарынан  клетка аралықтарына және устьицалар астындағы қүыстарға булануы; </a:t>
            </a:r>
          </a:p>
          <a:p>
            <a:pPr>
              <a:lnSpc>
                <a:spcPct val="80000"/>
              </a:lnSpc>
            </a:pPr>
            <a:r>
              <a:rPr lang="kk-KZ" altLang="ru-RU" sz="2400" b="1" smtClean="0"/>
              <a:t>в) одан устьицалар арқылы қоршаған атмосфераға ipiгyi.</a:t>
            </a:r>
            <a:r>
              <a:rPr lang="ru-RU" altLang="ru-RU" sz="2400" b="1" smtClean="0"/>
              <a:t> </a:t>
            </a:r>
          </a:p>
          <a:p>
            <a:pPr>
              <a:lnSpc>
                <a:spcPct val="80000"/>
              </a:lnSpc>
            </a:pPr>
            <a:endParaRPr lang="ru-RU" altLang="ru-RU" sz="2400" b="1" smtClean="0"/>
          </a:p>
          <a:p>
            <a:pPr>
              <a:lnSpc>
                <a:spcPct val="80000"/>
              </a:lnSpc>
            </a:pPr>
            <a:r>
              <a:rPr lang="kk-KZ" altLang="ru-RU" sz="2400" b="1" smtClean="0"/>
              <a:t>Устьицалар арқылы жапырақ, пен атмосфера арасындағы газ алмасу процесi жузеге асады, ол - су буын, С0</a:t>
            </a:r>
            <a:r>
              <a:rPr lang="kk-KZ" altLang="ru-RU" sz="2400" b="1" baseline="-25000" smtClean="0"/>
              <a:t>2 </a:t>
            </a:r>
            <a:r>
              <a:rPr lang="kk-KZ" altLang="ru-RU" sz="2400" b="1" smtClean="0"/>
              <a:t>жане 0</a:t>
            </a:r>
            <a:r>
              <a:rPr lang="kk-KZ" altLang="ru-RU" sz="2400" b="1" baseline="-25000" smtClean="0"/>
              <a:t>2  </a:t>
            </a:r>
            <a:r>
              <a:rPr lang="kk-KZ" altLang="ru-RU" sz="2400" b="1" smtClean="0"/>
              <a:t>өткiзетiне негiзгi жол. </a:t>
            </a:r>
          </a:p>
          <a:p>
            <a:pPr>
              <a:lnSpc>
                <a:spcPct val="80000"/>
              </a:lnSpc>
            </a:pPr>
            <a:endParaRPr lang="kk-KZ" altLang="ru-RU" sz="2400" b="1" smtClean="0"/>
          </a:p>
          <a:p>
            <a:pPr>
              <a:lnSpc>
                <a:spcPct val="80000"/>
              </a:lnSpc>
            </a:pPr>
            <a:r>
              <a:rPr lang="kk-KZ" altLang="ru-RU" sz="2400" b="1" smtClean="0"/>
              <a:t>Устьицалар жапырақтың eкi жағында да болуы мумкін; бiрақ, устьицалары жапырақтың, астынғы бeтiнде ғана болатын өciмдiк турлерi көптен кездеседi. Өciмдiктiң көлеңкедегi жапырақтарында жарық мол түceтiн жапырақтарға қарағанда устьицалар саны кeміpeк болады. </a:t>
            </a:r>
          </a:p>
          <a:p>
            <a:pPr>
              <a:lnSpc>
                <a:spcPct val="80000"/>
              </a:lnSpc>
            </a:pPr>
            <a:endParaRPr lang="kk-KZ" altLang="ru-RU" sz="2400" b="1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idx="1"/>
          </p:nvPr>
        </p:nvSpPr>
        <p:spPr>
          <a:xfrm>
            <a:off x="0" y="260350"/>
            <a:ext cx="8686800" cy="5865813"/>
          </a:xfrm>
        </p:spPr>
        <p:txBody>
          <a:bodyPr/>
          <a:lstStyle/>
          <a:p>
            <a:endParaRPr lang="ru-RU" altLang="ru-RU" smtClean="0"/>
          </a:p>
        </p:txBody>
      </p:sp>
      <p:sp>
        <p:nvSpPr>
          <p:cNvPr id="4099" name="AutoShape 5"/>
          <p:cNvSpPr>
            <a:spLocks noChangeArrowheads="1"/>
          </p:cNvSpPr>
          <p:nvPr/>
        </p:nvSpPr>
        <p:spPr bwMode="auto">
          <a:xfrm>
            <a:off x="3995738" y="2276475"/>
            <a:ext cx="720725" cy="863600"/>
          </a:xfrm>
          <a:prstGeom prst="flowChartProcess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kk-KZ" altLang="ru-RU" sz="2400" b="1">
                <a:solidFill>
                  <a:schemeClr val="accent2"/>
                </a:solidFill>
              </a:rPr>
              <a:t>Су</a:t>
            </a:r>
            <a:endParaRPr lang="ru-RU" altLang="ru-RU" sz="2400" b="1">
              <a:solidFill>
                <a:schemeClr val="accent2"/>
              </a:solidFill>
            </a:endParaRPr>
          </a:p>
        </p:txBody>
      </p:sp>
      <p:sp>
        <p:nvSpPr>
          <p:cNvPr id="4100" name="AutoShape 7"/>
          <p:cNvSpPr>
            <a:spLocks noChangeArrowheads="1"/>
          </p:cNvSpPr>
          <p:nvPr/>
        </p:nvSpPr>
        <p:spPr bwMode="auto">
          <a:xfrm>
            <a:off x="323850" y="1484313"/>
            <a:ext cx="2916238" cy="1728787"/>
          </a:xfrm>
          <a:prstGeom prst="flowChartAlternateProces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kk-KZ" altLang="ru-RU" sz="1400" b="1" i="1">
                <a:solidFill>
                  <a:srgbClr val="FF0000"/>
                </a:solidFill>
              </a:rPr>
              <a:t>Жылу сиымдылығының</a:t>
            </a:r>
            <a:r>
              <a:rPr lang="kk-KZ" altLang="ru-RU" sz="1400" b="1">
                <a:solidFill>
                  <a:srgbClr val="FF0000"/>
                </a:solidFill>
              </a:rPr>
              <a:t> </a:t>
            </a:r>
          </a:p>
          <a:p>
            <a:pPr algn="ctr" eaLnBrk="1" hangingPunct="1"/>
            <a:r>
              <a:rPr lang="ru-RU" altLang="ru-RU" sz="1400" b="1">
                <a:solidFill>
                  <a:srgbClr val="FF0000"/>
                </a:solidFill>
              </a:rPr>
              <a:t>Ж</a:t>
            </a:r>
            <a:r>
              <a:rPr lang="kk-KZ" altLang="ru-RU" sz="1400" b="1">
                <a:solidFill>
                  <a:srgbClr val="FF0000"/>
                </a:solidFill>
              </a:rPr>
              <a:t>ә</a:t>
            </a:r>
            <a:r>
              <a:rPr lang="ru-RU" altLang="ru-RU" sz="1400" b="1">
                <a:solidFill>
                  <a:srgbClr val="FF0000"/>
                </a:solidFill>
              </a:rPr>
              <a:t>не  </a:t>
            </a:r>
            <a:r>
              <a:rPr lang="ru-RU" altLang="ru-RU" sz="1400" b="1" i="1">
                <a:solidFill>
                  <a:srgbClr val="FF0000"/>
                </a:solidFill>
              </a:rPr>
              <a:t>меншiктi булану </a:t>
            </a:r>
          </a:p>
          <a:p>
            <a:pPr algn="ctr" eaLnBrk="1" hangingPunct="1"/>
            <a:r>
              <a:rPr lang="kk-KZ" altLang="ru-RU" sz="1400" b="1" i="1">
                <a:solidFill>
                  <a:srgbClr val="FF0000"/>
                </a:solidFill>
              </a:rPr>
              <a:t>жылылығының</a:t>
            </a:r>
            <a:r>
              <a:rPr lang="kk-KZ" altLang="ru-RU" sz="1400" b="1">
                <a:solidFill>
                  <a:srgbClr val="FF0000"/>
                </a:solidFill>
              </a:rPr>
              <a:t> ө</a:t>
            </a:r>
            <a:r>
              <a:rPr lang="ru-RU" altLang="ru-RU" sz="1400" b="1">
                <a:solidFill>
                  <a:srgbClr val="FF0000"/>
                </a:solidFill>
              </a:rPr>
              <a:t>те</a:t>
            </a:r>
          </a:p>
          <a:p>
            <a:pPr algn="ctr" eaLnBrk="1" hangingPunct="1"/>
            <a:r>
              <a:rPr lang="ru-RU" altLang="ru-RU" sz="1400" b="1">
                <a:solidFill>
                  <a:srgbClr val="FF0000"/>
                </a:solidFill>
              </a:rPr>
              <a:t> </a:t>
            </a:r>
            <a:r>
              <a:rPr lang="kk-KZ" altLang="ru-RU" sz="1400" b="1">
                <a:solidFill>
                  <a:srgbClr val="FF0000"/>
                </a:solidFill>
              </a:rPr>
              <a:t>жоғ</a:t>
            </a:r>
            <a:r>
              <a:rPr lang="ru-RU" altLang="ru-RU" sz="1400" b="1">
                <a:solidFill>
                  <a:srgbClr val="FF0000"/>
                </a:solidFill>
              </a:rPr>
              <a:t>а</a:t>
            </a:r>
            <a:r>
              <a:rPr lang="kk-KZ" altLang="ru-RU" sz="1400" b="1">
                <a:solidFill>
                  <a:srgbClr val="FF0000"/>
                </a:solidFill>
              </a:rPr>
              <a:t>рылығы</a:t>
            </a:r>
            <a:r>
              <a:rPr lang="ru-RU" altLang="ru-RU" sz="1400" b="1">
                <a:solidFill>
                  <a:srgbClr val="FF0000"/>
                </a:solidFill>
              </a:rPr>
              <a:t>на  байланысты </a:t>
            </a:r>
          </a:p>
          <a:p>
            <a:pPr algn="ctr" eaLnBrk="1" hangingPunct="1"/>
            <a:r>
              <a:rPr lang="ru-RU" altLang="ru-RU" sz="1400" b="1">
                <a:solidFill>
                  <a:srgbClr val="FF0000"/>
                </a:solidFill>
              </a:rPr>
              <a:t>су </a:t>
            </a:r>
            <a:r>
              <a:rPr lang="kk-KZ" altLang="ru-RU" sz="1400" b="1">
                <a:solidFill>
                  <a:srgbClr val="FF0000"/>
                </a:solidFill>
              </a:rPr>
              <a:t>ұ</a:t>
            </a:r>
            <a:r>
              <a:rPr lang="ru-RU" altLang="ru-RU" sz="1400" b="1">
                <a:solidFill>
                  <a:srgbClr val="FF0000"/>
                </a:solidFill>
              </a:rPr>
              <a:t>лпалар  температурасын</a:t>
            </a:r>
            <a:r>
              <a:rPr lang="kk-KZ" altLang="ru-RU" sz="1400" b="1">
                <a:solidFill>
                  <a:srgbClr val="FF0000"/>
                </a:solidFill>
              </a:rPr>
              <a:t>ың </a:t>
            </a:r>
            <a:br>
              <a:rPr lang="kk-KZ" altLang="ru-RU" sz="1400" b="1">
                <a:solidFill>
                  <a:srgbClr val="FF0000"/>
                </a:solidFill>
              </a:rPr>
            </a:br>
            <a:r>
              <a:rPr lang="kk-KZ" altLang="ru-RU" sz="1400" b="1">
                <a:solidFill>
                  <a:srgbClr val="FF0000"/>
                </a:solidFill>
              </a:rPr>
              <a:t>кенет  ө</a:t>
            </a:r>
            <a:r>
              <a:rPr lang="ru-RU" altLang="ru-RU" sz="1400" b="1">
                <a:solidFill>
                  <a:srgbClr val="FF0000"/>
                </a:solidFill>
              </a:rPr>
              <a:t>згеруiнен са</a:t>
            </a:r>
            <a:r>
              <a:rPr lang="kk-KZ" altLang="ru-RU" sz="1400" b="1">
                <a:solidFill>
                  <a:srgbClr val="FF0000"/>
                </a:solidFill>
              </a:rPr>
              <a:t>қ</a:t>
            </a:r>
            <a:r>
              <a:rPr lang="ru-RU" altLang="ru-RU" sz="1400" b="1">
                <a:solidFill>
                  <a:srgbClr val="FF0000"/>
                </a:solidFill>
              </a:rPr>
              <a:t>тайды</a:t>
            </a:r>
            <a:r>
              <a:rPr lang="ru-RU" altLang="ru-RU" b="1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4101" name="AutoShape 8"/>
          <p:cNvSpPr>
            <a:spLocks noChangeArrowheads="1"/>
          </p:cNvSpPr>
          <p:nvPr/>
        </p:nvSpPr>
        <p:spPr bwMode="auto">
          <a:xfrm>
            <a:off x="5292725" y="1916113"/>
            <a:ext cx="3313113" cy="1368425"/>
          </a:xfrm>
          <a:prstGeom prst="flowChartAlternateProces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kk-KZ" altLang="ru-RU" sz="1400" b="1">
                <a:solidFill>
                  <a:srgbClr val="FF0000"/>
                </a:solidFill>
              </a:rPr>
              <a:t>Жоғ</a:t>
            </a:r>
            <a:r>
              <a:rPr lang="ru-RU" altLang="ru-RU" sz="1400" b="1">
                <a:solidFill>
                  <a:srgbClr val="FF0000"/>
                </a:solidFill>
              </a:rPr>
              <a:t>ары сат</a:t>
            </a:r>
            <a:r>
              <a:rPr lang="kk-KZ" altLang="ru-RU" sz="1400" b="1">
                <a:solidFill>
                  <a:srgbClr val="FF0000"/>
                </a:solidFill>
              </a:rPr>
              <a:t>ыд</a:t>
            </a:r>
            <a:r>
              <a:rPr lang="ru-RU" altLang="ru-RU" sz="1400" b="1">
                <a:solidFill>
                  <a:srgbClr val="FF0000"/>
                </a:solidFill>
              </a:rPr>
              <a:t>а</a:t>
            </a:r>
            <a:r>
              <a:rPr lang="kk-KZ" altLang="ru-RU" sz="1400" b="1">
                <a:solidFill>
                  <a:srgbClr val="FF0000"/>
                </a:solidFill>
              </a:rPr>
              <a:t>ғы ө</a:t>
            </a:r>
            <a:r>
              <a:rPr lang="ru-RU" altLang="ru-RU" sz="1400" b="1">
                <a:solidFill>
                  <a:srgbClr val="FF0000"/>
                </a:solidFill>
              </a:rPr>
              <a:t>сiмдiктердегi </a:t>
            </a:r>
          </a:p>
          <a:p>
            <a:pPr algn="ctr" eaLnBrk="1" hangingPunct="1"/>
            <a:r>
              <a:rPr lang="ru-RU" altLang="ru-RU" sz="1400" b="1">
                <a:solidFill>
                  <a:srgbClr val="FF0000"/>
                </a:solidFill>
              </a:rPr>
              <a:t>ксилема ж</a:t>
            </a:r>
            <a:r>
              <a:rPr lang="kk-KZ" altLang="ru-RU" sz="1400" b="1">
                <a:solidFill>
                  <a:srgbClr val="FF0000"/>
                </a:solidFill>
              </a:rPr>
              <a:t>ә</a:t>
            </a:r>
            <a:r>
              <a:rPr lang="ru-RU" altLang="ru-RU" sz="1400" b="1">
                <a:solidFill>
                  <a:srgbClr val="FF0000"/>
                </a:solidFill>
              </a:rPr>
              <a:t>не флоэмада</a:t>
            </a:r>
            <a:r>
              <a:rPr lang="kk-KZ" altLang="ru-RU" sz="1400" b="1">
                <a:solidFill>
                  <a:srgbClr val="FF0000"/>
                </a:solidFill>
              </a:rPr>
              <a:t>ғы</a:t>
            </a:r>
          </a:p>
          <a:p>
            <a:pPr algn="ctr" eaLnBrk="1" hangingPunct="1"/>
            <a:r>
              <a:rPr lang="ru-RU" altLang="ru-RU" sz="1400" b="1" i="1">
                <a:solidFill>
                  <a:srgbClr val="FF0000"/>
                </a:solidFill>
              </a:rPr>
              <a:t>сuмпласт </a:t>
            </a:r>
            <a:r>
              <a:rPr lang="ru-RU" altLang="ru-RU" sz="1400" b="1">
                <a:solidFill>
                  <a:srgbClr val="FF0000"/>
                </a:solidFill>
              </a:rPr>
              <a:t>пен </a:t>
            </a:r>
            <a:r>
              <a:rPr lang="ru-RU" altLang="ru-RU" sz="1400" b="1" i="1">
                <a:solidFill>
                  <a:srgbClr val="FF0000"/>
                </a:solidFill>
              </a:rPr>
              <a:t>апопласт </a:t>
            </a:r>
            <a:r>
              <a:rPr lang="ru-RU" altLang="ru-RU" sz="1400" b="1">
                <a:solidFill>
                  <a:srgbClr val="FF0000"/>
                </a:solidFill>
              </a:rPr>
              <a:t>ар</a:t>
            </a:r>
            <a:r>
              <a:rPr lang="kk-KZ" altLang="ru-RU" sz="1400" b="1">
                <a:solidFill>
                  <a:srgbClr val="FF0000"/>
                </a:solidFill>
              </a:rPr>
              <a:t>қ</a:t>
            </a:r>
            <a:r>
              <a:rPr lang="ru-RU" altLang="ru-RU" sz="1400" b="1">
                <a:solidFill>
                  <a:srgbClr val="FF0000"/>
                </a:solidFill>
              </a:rPr>
              <a:t>ылы </a:t>
            </a:r>
          </a:p>
          <a:p>
            <a:pPr algn="ctr" eaLnBrk="1" hangingPunct="1"/>
            <a:r>
              <a:rPr lang="ru-RU" altLang="ru-RU" sz="1400" b="1">
                <a:solidFill>
                  <a:srgbClr val="FF0000"/>
                </a:solidFill>
              </a:rPr>
              <a:t>заттард</a:t>
            </a:r>
            <a:r>
              <a:rPr lang="kk-KZ" altLang="ru-RU" sz="1400" b="1">
                <a:solidFill>
                  <a:srgbClr val="FF0000"/>
                </a:solidFill>
              </a:rPr>
              <a:t>ың</a:t>
            </a:r>
            <a:r>
              <a:rPr lang="ru-RU" altLang="ru-RU" sz="1400" b="1">
                <a:solidFill>
                  <a:srgbClr val="FF0000"/>
                </a:solidFill>
              </a:rPr>
              <a:t> таралуын жузеге </a:t>
            </a:r>
          </a:p>
          <a:p>
            <a:pPr algn="ctr" eaLnBrk="1" hangingPunct="1"/>
            <a:r>
              <a:rPr lang="ru-RU" altLang="ru-RU" sz="1400" b="1">
                <a:solidFill>
                  <a:srgbClr val="FF0000"/>
                </a:solidFill>
              </a:rPr>
              <a:t>асыратын  тасымалдау</a:t>
            </a:r>
          </a:p>
          <a:p>
            <a:pPr algn="ctr" eaLnBrk="1" hangingPunct="1"/>
            <a:r>
              <a:rPr lang="ru-RU" altLang="ru-RU" sz="1400" b="1">
                <a:solidFill>
                  <a:srgbClr val="FF0000"/>
                </a:solidFill>
              </a:rPr>
              <a:t> жуйесiнi</a:t>
            </a:r>
            <a:r>
              <a:rPr lang="kk-KZ" altLang="ru-RU" sz="1400" b="1">
                <a:solidFill>
                  <a:srgbClr val="FF0000"/>
                </a:solidFill>
              </a:rPr>
              <a:t>ң</a:t>
            </a:r>
            <a:r>
              <a:rPr lang="ru-RU" altLang="ru-RU" sz="1400" b="1">
                <a:solidFill>
                  <a:srgbClr val="FF0000"/>
                </a:solidFill>
              </a:rPr>
              <a:t> негiзгi мушесi</a:t>
            </a:r>
            <a:r>
              <a:rPr lang="kk-KZ" altLang="ru-RU" sz="1400" b="1">
                <a:solidFill>
                  <a:srgbClr val="FF0000"/>
                </a:solidFill>
              </a:rPr>
              <a:t>.</a:t>
            </a:r>
            <a:endParaRPr lang="ru-RU" altLang="ru-RU" sz="1400" b="1">
              <a:solidFill>
                <a:srgbClr val="FF0000"/>
              </a:solidFill>
            </a:endParaRPr>
          </a:p>
        </p:txBody>
      </p:sp>
      <p:sp>
        <p:nvSpPr>
          <p:cNvPr id="4102" name="AutoShape 10"/>
          <p:cNvSpPr>
            <a:spLocks noChangeArrowheads="1"/>
          </p:cNvSpPr>
          <p:nvPr/>
        </p:nvSpPr>
        <p:spPr bwMode="auto">
          <a:xfrm>
            <a:off x="5219700" y="3500438"/>
            <a:ext cx="3384550" cy="720725"/>
          </a:xfrm>
          <a:prstGeom prst="flowChartAlternateProces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kk-KZ" altLang="ru-RU" sz="1400" b="1">
                <a:solidFill>
                  <a:srgbClr val="FF0000"/>
                </a:solidFill>
              </a:rPr>
              <a:t>Клеткадағы қурылымдық бөлiктердi </a:t>
            </a:r>
          </a:p>
          <a:p>
            <a:pPr algn="ctr" eaLnBrk="1" hangingPunct="1"/>
            <a:r>
              <a:rPr lang="kk-KZ" altLang="ru-RU" sz="1400" b="1">
                <a:solidFill>
                  <a:srgbClr val="FF0000"/>
                </a:solidFill>
              </a:rPr>
              <a:t>қалыптастыруға қатысады</a:t>
            </a:r>
            <a:r>
              <a:rPr lang="kk-KZ" altLang="ru-RU" sz="1400" b="1"/>
              <a:t>.</a:t>
            </a:r>
            <a:r>
              <a:rPr lang="kk-KZ" altLang="ru-RU"/>
              <a:t> </a:t>
            </a:r>
            <a:endParaRPr lang="ru-RU" altLang="ru-RU"/>
          </a:p>
        </p:txBody>
      </p:sp>
      <p:sp>
        <p:nvSpPr>
          <p:cNvPr id="4103" name="AutoShape 11"/>
          <p:cNvSpPr>
            <a:spLocks noChangeArrowheads="1"/>
          </p:cNvSpPr>
          <p:nvPr/>
        </p:nvSpPr>
        <p:spPr bwMode="auto">
          <a:xfrm>
            <a:off x="250825" y="3357563"/>
            <a:ext cx="3529013" cy="1511300"/>
          </a:xfrm>
          <a:prstGeom prst="flowChartAlternateProces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kk-KZ" altLang="ru-RU" sz="1400" b="1">
                <a:solidFill>
                  <a:srgbClr val="FF0000"/>
                </a:solidFill>
              </a:rPr>
              <a:t>Б</a:t>
            </a:r>
            <a:r>
              <a:rPr lang="ru-RU" altLang="ru-RU" sz="1400" b="1">
                <a:solidFill>
                  <a:srgbClr val="FF0000"/>
                </a:solidFill>
              </a:rPr>
              <a:t>иохимиялы</a:t>
            </a:r>
            <a:r>
              <a:rPr lang="kk-KZ" altLang="ru-RU" sz="1400" b="1">
                <a:solidFill>
                  <a:srgbClr val="FF0000"/>
                </a:solidFill>
              </a:rPr>
              <a:t>қ</a:t>
            </a:r>
            <a:r>
              <a:rPr lang="ru-RU" altLang="ru-RU" sz="1400" b="1">
                <a:solidFill>
                  <a:srgbClr val="FF0000"/>
                </a:solidFill>
              </a:rPr>
              <a:t> процестердi</a:t>
            </a:r>
            <a:r>
              <a:rPr lang="kk-KZ" altLang="ru-RU" sz="1400" b="1">
                <a:solidFill>
                  <a:srgbClr val="FF0000"/>
                </a:solidFill>
              </a:rPr>
              <a:t>ң</a:t>
            </a:r>
            <a:r>
              <a:rPr lang="ru-RU" altLang="ru-RU" sz="1400" b="1">
                <a:solidFill>
                  <a:srgbClr val="FF0000"/>
                </a:solidFill>
              </a:rPr>
              <a:t> тiкелей</a:t>
            </a:r>
          </a:p>
          <a:p>
            <a:pPr algn="ctr" eaLnBrk="1" hangingPunct="1"/>
            <a:r>
              <a:rPr lang="ru-RU" altLang="ru-RU" sz="1400" b="1">
                <a:solidFill>
                  <a:srgbClr val="FF0000"/>
                </a:solidFill>
              </a:rPr>
              <a:t> с</a:t>
            </a:r>
            <a:r>
              <a:rPr lang="kk-KZ" altLang="ru-RU" sz="1400" b="1">
                <a:solidFill>
                  <a:srgbClr val="FF0000"/>
                </a:solidFill>
              </a:rPr>
              <a:t>ың</a:t>
            </a:r>
            <a:r>
              <a:rPr lang="ru-RU" altLang="ru-RU" sz="1400" b="1">
                <a:solidFill>
                  <a:srgbClr val="FF0000"/>
                </a:solidFill>
              </a:rPr>
              <a:t>ары. Ол фотосинтез процесiнде</a:t>
            </a:r>
          </a:p>
          <a:p>
            <a:pPr algn="ctr" eaLnBrk="1" hangingPunct="1"/>
            <a:r>
              <a:rPr lang="ru-RU" altLang="ru-RU" sz="1400" b="1">
                <a:solidFill>
                  <a:srgbClr val="FF0000"/>
                </a:solidFill>
              </a:rPr>
              <a:t> </a:t>
            </a:r>
            <a:r>
              <a:rPr lang="ru-RU" altLang="ru-RU" sz="1400" b="1" i="1">
                <a:solidFill>
                  <a:srgbClr val="FF0000"/>
                </a:solidFill>
              </a:rPr>
              <a:t>электрондар доноры </a:t>
            </a:r>
            <a:r>
              <a:rPr lang="ru-RU" altLang="ru-RU" sz="1400" b="1">
                <a:solidFill>
                  <a:srgbClr val="FF0000"/>
                </a:solidFill>
              </a:rPr>
              <a:t>болса,</a:t>
            </a:r>
          </a:p>
          <a:p>
            <a:pPr algn="ctr" eaLnBrk="1" hangingPunct="1"/>
            <a:r>
              <a:rPr lang="ru-RU" altLang="ru-RU" sz="1400" b="1">
                <a:solidFill>
                  <a:srgbClr val="FF0000"/>
                </a:solidFill>
              </a:rPr>
              <a:t>тыныс алуда  </a:t>
            </a:r>
            <a:r>
              <a:rPr lang="ru-RU" altLang="ru-RU" sz="1400" b="1" i="1">
                <a:solidFill>
                  <a:srgbClr val="FF0000"/>
                </a:solidFill>
              </a:rPr>
              <a:t>тотығу</a:t>
            </a:r>
            <a:r>
              <a:rPr lang="ru-RU" altLang="ru-RU" sz="1400" b="1">
                <a:solidFill>
                  <a:srgbClr val="FF0000"/>
                </a:solidFill>
              </a:rPr>
              <a:t>- </a:t>
            </a:r>
          </a:p>
          <a:p>
            <a:pPr algn="ctr" eaLnBrk="1" hangingPunct="1"/>
            <a:r>
              <a:rPr lang="ru-RU" altLang="ru-RU" sz="1400" b="1" i="1">
                <a:solidFill>
                  <a:srgbClr val="FF0000"/>
                </a:solidFill>
              </a:rPr>
              <a:t>тот</a:t>
            </a:r>
            <a:r>
              <a:rPr lang="kk-KZ" altLang="ru-RU" sz="1400" b="1" i="1">
                <a:solidFill>
                  <a:srgbClr val="FF0000"/>
                </a:solidFill>
              </a:rPr>
              <a:t>ық</a:t>
            </a:r>
            <a:r>
              <a:rPr lang="ru-RU" altLang="ru-RU" sz="1400" b="1" i="1">
                <a:solidFill>
                  <a:srgbClr val="FF0000"/>
                </a:solidFill>
              </a:rPr>
              <a:t>сыздану </a:t>
            </a:r>
            <a:r>
              <a:rPr lang="ru-RU" altLang="ru-RU" sz="1400" b="1">
                <a:solidFill>
                  <a:srgbClr val="FF0000"/>
                </a:solidFill>
              </a:rPr>
              <a:t>реакцияларына</a:t>
            </a:r>
          </a:p>
          <a:p>
            <a:pPr algn="ctr" eaLnBrk="1" hangingPunct="1"/>
            <a:r>
              <a:rPr lang="ru-RU" altLang="ru-RU" sz="1400" b="1">
                <a:solidFill>
                  <a:srgbClr val="FF0000"/>
                </a:solidFill>
              </a:rPr>
              <a:t> </a:t>
            </a:r>
            <a:r>
              <a:rPr lang="kk-KZ" altLang="ru-RU" sz="1400" b="1">
                <a:solidFill>
                  <a:srgbClr val="FF0000"/>
                </a:solidFill>
              </a:rPr>
              <a:t>қ</a:t>
            </a:r>
            <a:r>
              <a:rPr lang="ru-RU" altLang="ru-RU" sz="1400" b="1">
                <a:solidFill>
                  <a:srgbClr val="FF0000"/>
                </a:solidFill>
              </a:rPr>
              <a:t>атысады.</a:t>
            </a:r>
            <a:r>
              <a:rPr lang="ru-RU" altLang="ru-RU" sz="140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104" name="AutoShape 12"/>
          <p:cNvSpPr>
            <a:spLocks noChangeArrowheads="1"/>
          </p:cNvSpPr>
          <p:nvPr/>
        </p:nvSpPr>
        <p:spPr bwMode="auto">
          <a:xfrm>
            <a:off x="5219700" y="4437063"/>
            <a:ext cx="3457575" cy="825500"/>
          </a:xfrm>
          <a:prstGeom prst="flowChartAlternateProces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kk-KZ" altLang="ru-RU" sz="1400" b="1">
                <a:solidFill>
                  <a:srgbClr val="FF0000"/>
                </a:solidFill>
              </a:rPr>
              <a:t>Белок молекулаларындағы су </a:t>
            </a:r>
          </a:p>
          <a:p>
            <a:pPr algn="ctr" eaLnBrk="1" hangingPunct="1"/>
            <a:r>
              <a:rPr lang="kk-KZ" altLang="ru-RU" sz="1400" b="1">
                <a:solidFill>
                  <a:srgbClr val="FF0000"/>
                </a:solidFill>
              </a:rPr>
              <a:t>олардың құрылысын анықтайды</a:t>
            </a:r>
            <a:r>
              <a:rPr lang="kk-KZ" altLang="ru-RU" sz="1400" b="1"/>
              <a:t>.</a:t>
            </a:r>
            <a:r>
              <a:rPr lang="kk-KZ" altLang="ru-RU" sz="1400"/>
              <a:t> </a:t>
            </a:r>
            <a:endParaRPr lang="ru-RU" altLang="ru-RU" sz="1400"/>
          </a:p>
        </p:txBody>
      </p:sp>
      <p:sp>
        <p:nvSpPr>
          <p:cNvPr id="4105" name="AutoShape 13"/>
          <p:cNvSpPr>
            <a:spLocks noChangeArrowheads="1"/>
          </p:cNvSpPr>
          <p:nvPr/>
        </p:nvSpPr>
        <p:spPr bwMode="auto">
          <a:xfrm>
            <a:off x="468313" y="5084763"/>
            <a:ext cx="2951162" cy="863600"/>
          </a:xfrm>
          <a:prstGeom prst="flowChartAlternateProces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kk-KZ" altLang="ru-RU" sz="1400" b="1">
                <a:solidFill>
                  <a:srgbClr val="FF0000"/>
                </a:solidFill>
              </a:rPr>
              <a:t>Жақсы амортизатор ретiнде</a:t>
            </a:r>
          </a:p>
          <a:p>
            <a:pPr algn="ctr" eaLnBrk="1" hangingPunct="1"/>
            <a:r>
              <a:rPr lang="kk-KZ" altLang="ru-RU" sz="1400" b="1">
                <a:solidFill>
                  <a:srgbClr val="FF0000"/>
                </a:solidFill>
              </a:rPr>
              <a:t> организмдердi механикалық</a:t>
            </a:r>
          </a:p>
          <a:p>
            <a:pPr algn="ctr" eaLnBrk="1" hangingPunct="1"/>
            <a:r>
              <a:rPr lang="kk-KZ" altLang="ru-RU" sz="1400" b="1">
                <a:solidFill>
                  <a:srgbClr val="FF0000"/>
                </a:solidFill>
              </a:rPr>
              <a:t> әсерлерден қорғайды</a:t>
            </a:r>
            <a:endParaRPr lang="ru-RU" altLang="ru-RU" sz="1400" b="1">
              <a:solidFill>
                <a:srgbClr val="FF0000"/>
              </a:solidFill>
            </a:endParaRPr>
          </a:p>
        </p:txBody>
      </p:sp>
      <p:sp>
        <p:nvSpPr>
          <p:cNvPr id="4106" name="AutoShape 14"/>
          <p:cNvSpPr>
            <a:spLocks noChangeArrowheads="1"/>
          </p:cNvSpPr>
          <p:nvPr/>
        </p:nvSpPr>
        <p:spPr bwMode="auto">
          <a:xfrm>
            <a:off x="3708400" y="5589588"/>
            <a:ext cx="4392613" cy="1042987"/>
          </a:xfrm>
          <a:prstGeom prst="flowChartAlternateProces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kk-KZ" altLang="ru-RU" sz="1400" b="1" i="1">
                <a:solidFill>
                  <a:srgbClr val="FF0000"/>
                </a:solidFill>
              </a:rPr>
              <a:t>Омос  </a:t>
            </a:r>
            <a:r>
              <a:rPr lang="kk-KZ" altLang="ru-RU" sz="1400" b="1">
                <a:solidFill>
                  <a:srgbClr val="FF0000"/>
                </a:solidFill>
              </a:rPr>
              <a:t>жане </a:t>
            </a:r>
            <a:r>
              <a:rPr lang="kk-KZ" altLang="ru-RU" sz="1400" b="1" i="1">
                <a:solidFill>
                  <a:srgbClr val="FF0000"/>
                </a:solidFill>
              </a:rPr>
              <a:t>тургор </a:t>
            </a:r>
            <a:r>
              <a:rPr lang="kk-KZ" altLang="ru-RU" sz="1400" b="1">
                <a:solidFill>
                  <a:srgbClr val="FF0000"/>
                </a:solidFill>
              </a:rPr>
              <a:t>қысымдарына </a:t>
            </a:r>
          </a:p>
          <a:p>
            <a:pPr algn="ctr" eaLnBrk="1" hangingPunct="1"/>
            <a:r>
              <a:rPr lang="kk-KZ" altLang="ru-RU" sz="1400" b="1">
                <a:solidFill>
                  <a:srgbClr val="FF0000"/>
                </a:solidFill>
              </a:rPr>
              <a:t>байланысты су өciмдiк клеткаларының, </a:t>
            </a:r>
          </a:p>
          <a:p>
            <a:pPr algn="ctr" eaLnBrk="1" hangingPunct="1"/>
            <a:r>
              <a:rPr lang="kk-KZ" altLang="ru-RU" sz="1400" b="1">
                <a:solidFill>
                  <a:srgbClr val="FF0000"/>
                </a:solidFill>
              </a:rPr>
              <a:t>ұлпаларының және мүшелерiнің </a:t>
            </a:r>
          </a:p>
          <a:p>
            <a:pPr algn="ctr" eaLnBrk="1" hangingPunct="1"/>
            <a:r>
              <a:rPr lang="kk-KZ" altLang="ru-RU" sz="1400" b="1">
                <a:solidFill>
                  <a:srgbClr val="FF0000"/>
                </a:solidFill>
              </a:rPr>
              <a:t>серпiмдiлiк күйiн қамтамасыз eтeдi.</a:t>
            </a:r>
            <a:endParaRPr lang="ru-RU" altLang="ru-RU" sz="1400" b="1">
              <a:solidFill>
                <a:srgbClr val="FF0000"/>
              </a:solidFill>
            </a:endParaRPr>
          </a:p>
        </p:txBody>
      </p:sp>
      <p:sp>
        <p:nvSpPr>
          <p:cNvPr id="4107" name="AutoShape 15"/>
          <p:cNvSpPr>
            <a:spLocks noChangeArrowheads="1"/>
          </p:cNvSpPr>
          <p:nvPr/>
        </p:nvSpPr>
        <p:spPr bwMode="auto">
          <a:xfrm>
            <a:off x="5364163" y="476250"/>
            <a:ext cx="3168650" cy="936625"/>
          </a:xfrm>
          <a:prstGeom prst="flowChartAlternateProces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400" b="1">
                <a:solidFill>
                  <a:srgbClr val="FF0000"/>
                </a:solidFill>
              </a:rPr>
              <a:t>Су к</a:t>
            </a:r>
            <a:r>
              <a:rPr lang="kk-KZ" altLang="ru-RU" sz="1400" b="1">
                <a:solidFill>
                  <a:srgbClr val="FF0000"/>
                </a:solidFill>
              </a:rPr>
              <a:t>ө</a:t>
            </a:r>
            <a:r>
              <a:rPr lang="ru-RU" altLang="ru-RU" sz="1400" b="1">
                <a:solidFill>
                  <a:srgbClr val="FF0000"/>
                </a:solidFill>
              </a:rPr>
              <a:t>птеген заттард</a:t>
            </a:r>
            <a:r>
              <a:rPr lang="kk-KZ" altLang="ru-RU" sz="1400" b="1">
                <a:solidFill>
                  <a:srgbClr val="FF0000"/>
                </a:solidFill>
              </a:rPr>
              <a:t>ың ыд</a:t>
            </a:r>
            <a:r>
              <a:rPr lang="ru-RU" altLang="ru-RU" sz="1400" b="1">
                <a:solidFill>
                  <a:srgbClr val="FF0000"/>
                </a:solidFill>
              </a:rPr>
              <a:t>ырау</a:t>
            </a:r>
          </a:p>
          <a:p>
            <a:pPr algn="ctr" eaLnBrk="1" hangingPunct="1"/>
            <a:r>
              <a:rPr lang="ru-RU" altLang="ru-RU" sz="1400" b="1">
                <a:solidFill>
                  <a:srgbClr val="FF0000"/>
                </a:solidFill>
              </a:rPr>
              <a:t> ж</a:t>
            </a:r>
            <a:r>
              <a:rPr lang="kk-KZ" altLang="ru-RU" sz="1400" b="1">
                <a:solidFill>
                  <a:srgbClr val="FF0000"/>
                </a:solidFill>
              </a:rPr>
              <a:t>ә</a:t>
            </a:r>
            <a:r>
              <a:rPr lang="ru-RU" altLang="ru-RU" sz="1400" b="1">
                <a:solidFill>
                  <a:srgbClr val="FF0000"/>
                </a:solidFill>
              </a:rPr>
              <a:t>не синтезделу процестерiне </a:t>
            </a:r>
          </a:p>
          <a:p>
            <a:pPr algn="ctr" eaLnBrk="1" hangingPunct="1"/>
            <a:r>
              <a:rPr lang="ru-RU" altLang="ru-RU" sz="1400" b="1">
                <a:solidFill>
                  <a:srgbClr val="FF0000"/>
                </a:solidFill>
              </a:rPr>
              <a:t> </a:t>
            </a:r>
            <a:r>
              <a:rPr lang="kk-KZ" altLang="ru-RU" sz="1400" b="1">
                <a:solidFill>
                  <a:srgbClr val="FF0000"/>
                </a:solidFill>
              </a:rPr>
              <a:t>қ</a:t>
            </a:r>
            <a:r>
              <a:rPr lang="ru-RU" altLang="ru-RU" sz="1400" b="1">
                <a:solidFill>
                  <a:srgbClr val="FF0000"/>
                </a:solidFill>
              </a:rPr>
              <a:t>ажет</a:t>
            </a:r>
          </a:p>
          <a:p>
            <a:pPr algn="ctr" eaLnBrk="1" hangingPunct="1"/>
            <a:endParaRPr lang="ru-RU" altLang="ru-RU" sz="1400" b="1">
              <a:solidFill>
                <a:srgbClr val="FF0000"/>
              </a:solidFill>
            </a:endParaRPr>
          </a:p>
        </p:txBody>
      </p:sp>
      <p:sp>
        <p:nvSpPr>
          <p:cNvPr id="4108" name="AutoShape 16"/>
          <p:cNvSpPr>
            <a:spLocks noChangeArrowheads="1"/>
          </p:cNvSpPr>
          <p:nvPr/>
        </p:nvSpPr>
        <p:spPr bwMode="auto">
          <a:xfrm>
            <a:off x="539750" y="404813"/>
            <a:ext cx="4032250" cy="865187"/>
          </a:xfrm>
          <a:prstGeom prst="flowChartAlternateProces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kk-KZ" altLang="ru-RU" sz="1400" b="1">
                <a:solidFill>
                  <a:srgbClr val="FF0000"/>
                </a:solidFill>
              </a:rPr>
              <a:t>Жақсы, күштi ерiткiш, байланысты </a:t>
            </a:r>
          </a:p>
          <a:p>
            <a:pPr algn="ctr" eaLnBrk="1" hangingPunct="1"/>
            <a:r>
              <a:rPr lang="kk-KZ" altLang="ru-RU" sz="1400" b="1">
                <a:solidFill>
                  <a:srgbClr val="FF0000"/>
                </a:solidFill>
              </a:rPr>
              <a:t>биохимиялық реакциялар </a:t>
            </a:r>
          </a:p>
          <a:p>
            <a:pPr algn="ctr" eaLnBrk="1" hangingPunct="1"/>
            <a:r>
              <a:rPr lang="kk-KZ" altLang="ru-RU" sz="1400" b="1">
                <a:solidFill>
                  <a:srgbClr val="FF0000"/>
                </a:solidFill>
              </a:rPr>
              <a:t>жузеге асатын негiзгi ортасы</a:t>
            </a:r>
            <a:endParaRPr lang="ru-RU" altLang="ru-RU" sz="1400" b="1">
              <a:solidFill>
                <a:srgbClr val="FF0000"/>
              </a:solidFill>
            </a:endParaRPr>
          </a:p>
          <a:p>
            <a:pPr algn="ctr" eaLnBrk="1" hangingPunct="1"/>
            <a:endParaRPr lang="ru-RU" altLang="ru-RU" sz="1400" b="1">
              <a:solidFill>
                <a:srgbClr val="FF0000"/>
              </a:solidFill>
            </a:endParaRPr>
          </a:p>
        </p:txBody>
      </p:sp>
      <p:sp>
        <p:nvSpPr>
          <p:cNvPr id="4109" name="Line 18"/>
          <p:cNvSpPr>
            <a:spLocks noChangeShapeType="1"/>
          </p:cNvSpPr>
          <p:nvPr/>
        </p:nvSpPr>
        <p:spPr bwMode="auto">
          <a:xfrm flipH="1" flipV="1">
            <a:off x="3635375" y="1268413"/>
            <a:ext cx="360363" cy="93662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10" name="Line 19"/>
          <p:cNvSpPr>
            <a:spLocks noChangeShapeType="1"/>
          </p:cNvSpPr>
          <p:nvPr/>
        </p:nvSpPr>
        <p:spPr bwMode="auto">
          <a:xfrm flipV="1">
            <a:off x="4500563" y="1412875"/>
            <a:ext cx="935037" cy="863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11" name="Line 20"/>
          <p:cNvSpPr>
            <a:spLocks noChangeShapeType="1"/>
          </p:cNvSpPr>
          <p:nvPr/>
        </p:nvSpPr>
        <p:spPr bwMode="auto">
          <a:xfrm>
            <a:off x="4787900" y="2708275"/>
            <a:ext cx="504825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12" name="Line 21"/>
          <p:cNvSpPr>
            <a:spLocks noChangeShapeType="1"/>
          </p:cNvSpPr>
          <p:nvPr/>
        </p:nvSpPr>
        <p:spPr bwMode="auto">
          <a:xfrm flipH="1" flipV="1">
            <a:off x="3203575" y="2420938"/>
            <a:ext cx="792163" cy="2159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13" name="Line 22"/>
          <p:cNvSpPr>
            <a:spLocks noChangeShapeType="1"/>
          </p:cNvSpPr>
          <p:nvPr/>
        </p:nvSpPr>
        <p:spPr bwMode="auto">
          <a:xfrm flipH="1">
            <a:off x="3779838" y="3141663"/>
            <a:ext cx="288925" cy="431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14" name="Line 23"/>
          <p:cNvSpPr>
            <a:spLocks noChangeShapeType="1"/>
          </p:cNvSpPr>
          <p:nvPr/>
        </p:nvSpPr>
        <p:spPr bwMode="auto">
          <a:xfrm>
            <a:off x="4787900" y="3213100"/>
            <a:ext cx="431800" cy="287338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15" name="Line 24"/>
          <p:cNvSpPr>
            <a:spLocks noChangeShapeType="1"/>
          </p:cNvSpPr>
          <p:nvPr/>
        </p:nvSpPr>
        <p:spPr bwMode="auto">
          <a:xfrm>
            <a:off x="4356100" y="3213100"/>
            <a:ext cx="0" cy="2376488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16" name="Line 25"/>
          <p:cNvSpPr>
            <a:spLocks noChangeShapeType="1"/>
          </p:cNvSpPr>
          <p:nvPr/>
        </p:nvSpPr>
        <p:spPr bwMode="auto">
          <a:xfrm flipH="1">
            <a:off x="3492500" y="3213100"/>
            <a:ext cx="792163" cy="2376488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17" name="Line 26"/>
          <p:cNvSpPr>
            <a:spLocks noChangeShapeType="1"/>
          </p:cNvSpPr>
          <p:nvPr/>
        </p:nvSpPr>
        <p:spPr bwMode="auto">
          <a:xfrm>
            <a:off x="4427538" y="3213100"/>
            <a:ext cx="792162" cy="1295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88913"/>
            <a:ext cx="8964612" cy="64087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kk-KZ" altLang="ru-RU" b="1" i="1" smtClean="0"/>
              <a:t>Куmикулалық транспирация - с</a:t>
            </a:r>
            <a:r>
              <a:rPr lang="kk-KZ" altLang="ru-RU" b="1" smtClean="0"/>
              <a:t>удың тiкелей жапырақ бетiнен булануы.</a:t>
            </a:r>
          </a:p>
          <a:p>
            <a:pPr>
              <a:lnSpc>
                <a:spcPct val="90000"/>
              </a:lnSpc>
              <a:buFontTx/>
              <a:buNone/>
            </a:pPr>
            <a:endParaRPr lang="kk-KZ" altLang="ru-RU" b="1" smtClean="0"/>
          </a:p>
          <a:p>
            <a:pPr>
              <a:lnSpc>
                <a:spcPct val="90000"/>
              </a:lnSpc>
            </a:pPr>
            <a:r>
              <a:rPr lang="kk-KZ" altLang="ru-RU" b="1" smtClean="0"/>
              <a:t> Устьицалар ашык, болған жағдайда судың кутикула арқылы булануы </a:t>
            </a:r>
            <a:r>
              <a:rPr lang="kk-KZ" altLang="ru-RU" b="1" i="1" smtClean="0"/>
              <a:t>жалпы mранспирациямен </a:t>
            </a:r>
            <a:r>
              <a:rPr lang="kk-KZ" altLang="ru-RU" b="1" smtClean="0"/>
              <a:t>салыстырғанда мардымсыз болады. </a:t>
            </a:r>
          </a:p>
          <a:p>
            <a:pPr>
              <a:lnSpc>
                <a:spcPct val="90000"/>
              </a:lnSpc>
            </a:pPr>
            <a:endParaRPr lang="kk-KZ" altLang="ru-RU" b="1" smtClean="0"/>
          </a:p>
          <a:p>
            <a:pPr>
              <a:lnSpc>
                <a:spcPct val="90000"/>
              </a:lnSpc>
            </a:pPr>
            <a:r>
              <a:rPr lang="kk-KZ" altLang="ru-RU" b="1" smtClean="0"/>
              <a:t>Бiрақ устьицалар жабық болса, мысалы қуаңшылықта, кутикулалық транспирация көптеген өсiмдiктердің су алмасу процесінде маңызды орын алады.</a:t>
            </a:r>
            <a:endParaRPr lang="ru-RU" altLang="ru-RU" b="1" smtClean="0"/>
          </a:p>
          <a:p>
            <a:pPr>
              <a:lnSpc>
                <a:spcPct val="90000"/>
              </a:lnSpc>
            </a:pPr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>
              <a:buFontTx/>
              <a:buNone/>
            </a:pPr>
            <a:r>
              <a:rPr lang="kk-KZ" altLang="ru-RU" sz="2400" b="1" smtClean="0"/>
              <a:t>Устьицалық транспирацияның реттелyi. </a:t>
            </a:r>
          </a:p>
          <a:p>
            <a:r>
              <a:rPr lang="kk-KZ" altLang="ru-RU" sz="2400" b="1" smtClean="0"/>
              <a:t>Гидроырықты устьицалар қимылы - - туйықтаушы клеткалардың өзiндегi өзгерiстерге байланысты қимылдар. </a:t>
            </a:r>
          </a:p>
          <a:p>
            <a:r>
              <a:rPr lang="kk-KZ" altLang="ru-RU" sz="2400" b="1" smtClean="0"/>
              <a:t>Гидроырықсыз устьицалар қимылы -устьицаны қоршаған басқа клеткалардағы өзгерiстерге байланысты қимылдар, ырықсызға жатады</a:t>
            </a:r>
            <a:r>
              <a:rPr lang="ru-RU" altLang="ru-RU" sz="2000" smtClean="0"/>
              <a:t> </a:t>
            </a:r>
          </a:p>
        </p:txBody>
      </p:sp>
      <p:sp>
        <p:nvSpPr>
          <p:cNvPr id="32771" name="Rectangle 4"/>
          <p:cNvSpPr>
            <a:spLocks noChangeArrowheads="1"/>
          </p:cNvSpPr>
          <p:nvPr/>
        </p:nvSpPr>
        <p:spPr bwMode="auto">
          <a:xfrm>
            <a:off x="0" y="3192463"/>
            <a:ext cx="914400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buFontTx/>
              <a:buAutoNum type="arabicPeriod"/>
            </a:pPr>
            <a:r>
              <a:rPr lang="kk-KZ" altLang="ru-RU" sz="3200" b="1" i="1"/>
              <a:t>Фотырықты ашылу - с</a:t>
            </a:r>
            <a:r>
              <a:rPr lang="kk-KZ" altLang="ru-RU" sz="3200" b="1"/>
              <a:t>у жеткiлiктi жағдайда жарық деңгейi үдеген сайын устьицалар кеңейiп, ашылуы.</a:t>
            </a:r>
            <a:r>
              <a:rPr lang="kk-KZ" altLang="ru-RU" sz="3200"/>
              <a:t> </a:t>
            </a:r>
          </a:p>
          <a:p>
            <a:pPr algn="just" eaLnBrk="1" hangingPunct="1"/>
            <a:r>
              <a:rPr lang="kk-KZ" altLang="ru-RU" sz="3200" b="1"/>
              <a:t>    Устьицалық клеткалардың эпидермис клеткаларына қарағанда хлоропластары көп болады</a:t>
            </a:r>
            <a:r>
              <a:rPr lang="kk-KZ" altLang="ru-RU" sz="3200" b="1" i="1"/>
              <a:t>).</a:t>
            </a:r>
          </a:p>
          <a:p>
            <a:pPr algn="just" eaLnBrk="1" hangingPunct="1"/>
            <a:endParaRPr lang="kk-KZ" altLang="ru-RU" sz="3200" b="1" i="1">
              <a:solidFill>
                <a:schemeClr val="bg1"/>
              </a:solidFill>
            </a:endParaRPr>
          </a:p>
          <a:p>
            <a:pPr algn="just" eaLnBrk="1" hangingPunct="1"/>
            <a:r>
              <a:rPr lang="kk-KZ" altLang="ru-RU" sz="3200" b="1" i="1">
                <a:solidFill>
                  <a:schemeClr val="bg1"/>
                </a:solidFill>
              </a:rPr>
              <a:t>   </a:t>
            </a:r>
            <a:endParaRPr lang="kk-KZ" altLang="ru-RU" sz="32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4525963"/>
          </a:xfrm>
        </p:spPr>
        <p:txBody>
          <a:bodyPr/>
          <a:lstStyle/>
          <a:p>
            <a:pPr algn="just">
              <a:spcBef>
                <a:spcPct val="0"/>
              </a:spcBef>
              <a:buFontTx/>
              <a:buNone/>
            </a:pPr>
            <a:r>
              <a:rPr lang="kk-KZ" altLang="ru-RU" b="1" smtClean="0">
                <a:solidFill>
                  <a:schemeClr val="bg1"/>
                </a:solidFill>
              </a:rPr>
              <a:t>  </a:t>
            </a:r>
            <a:r>
              <a:rPr lang="kk-KZ" altLang="ru-RU" sz="2400" b="1" smtClean="0"/>
              <a:t>Тұйықтаушы клеткалардағы фотосинтез процесi устьицалар қимылын реттеуге қатысады.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kk-KZ" altLang="ru-RU" sz="2400" b="1" smtClean="0"/>
          </a:p>
          <a:p>
            <a:pPr algn="just">
              <a:spcBef>
                <a:spcPct val="0"/>
              </a:spcBef>
              <a:buFontTx/>
              <a:buNone/>
            </a:pPr>
            <a:r>
              <a:rPr lang="kk-KZ" altLang="ru-RU" sz="2400" b="1" smtClean="0"/>
              <a:t>   Кемiрсулар синтезiнің кушеюi туйықтаушы клеткалардың сорғыштық күшiн ұлғайтып, оларға судың сіңуі жеделдеуiнен устьицалар ашылады.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kk-KZ" altLang="ru-RU" b="1" smtClean="0"/>
          </a:p>
          <a:p>
            <a:pPr algn="just">
              <a:spcBef>
                <a:spcPct val="0"/>
              </a:spcBef>
              <a:buFontTx/>
              <a:buNone/>
            </a:pPr>
            <a:endParaRPr lang="kk-KZ" altLang="ru-RU" b="1" smtClean="0">
              <a:solidFill>
                <a:schemeClr val="bg1"/>
              </a:solidFill>
            </a:endParaRPr>
          </a:p>
          <a:p>
            <a:endParaRPr lang="ru-RU" altLang="ru-RU" smtClean="0"/>
          </a:p>
        </p:txBody>
      </p:sp>
      <p:sp>
        <p:nvSpPr>
          <p:cNvPr id="33795" name="Rectangle 4"/>
          <p:cNvSpPr>
            <a:spLocks noChangeArrowheads="1"/>
          </p:cNvSpPr>
          <p:nvPr/>
        </p:nvSpPr>
        <p:spPr bwMode="auto">
          <a:xfrm>
            <a:off x="179388" y="3141663"/>
            <a:ext cx="9144000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/>
              <a:t>2. Устьицалар </a:t>
            </a:r>
            <a:r>
              <a:rPr lang="kk-KZ" altLang="ru-RU" sz="2800" b="1"/>
              <a:t>қ</a:t>
            </a:r>
            <a:r>
              <a:rPr lang="ru-RU" altLang="ru-RU" sz="2800" b="1"/>
              <a:t>имылы СО</a:t>
            </a:r>
            <a:r>
              <a:rPr lang="ru-RU" altLang="ru-RU" sz="2800" b="1" baseline="-25000"/>
              <a:t>2</a:t>
            </a:r>
            <a:r>
              <a:rPr lang="ru-RU" altLang="ru-RU" sz="2800" b="1"/>
              <a:t> мелшерi 0,03%-тен темендесе тұйыұ</a:t>
            </a:r>
            <a:r>
              <a:rPr lang="kk-KZ" altLang="ru-RU" sz="2800" b="1"/>
              <a:t>ық</a:t>
            </a:r>
            <a:r>
              <a:rPr lang="ru-RU" altLang="ru-RU" sz="2800" b="1"/>
              <a:t>таушы клеткалардың керiлуi </a:t>
            </a:r>
            <a:r>
              <a:rPr lang="kk-KZ" altLang="ru-RU" sz="2800" b="1"/>
              <a:t>ұ</a:t>
            </a:r>
            <a:r>
              <a:rPr lang="ru-RU" altLang="ru-RU" sz="2800" b="1"/>
              <a:t>л</a:t>
            </a:r>
            <a:r>
              <a:rPr lang="kk-KZ" altLang="ru-RU" sz="2800" b="1"/>
              <a:t>ғ</a:t>
            </a:r>
            <a:r>
              <a:rPr lang="ru-RU" altLang="ru-RU" sz="2800" b="1"/>
              <a:t>айып, устьицалар ашылады. </a:t>
            </a:r>
          </a:p>
          <a:p>
            <a:pPr eaLnBrk="1" hangingPunct="1"/>
            <a:endParaRPr lang="ru-RU" altLang="ru-RU" sz="2800" b="1"/>
          </a:p>
          <a:p>
            <a:pPr eaLnBrk="1" hangingPunct="1"/>
            <a:r>
              <a:rPr lang="ru-RU" altLang="ru-RU" sz="2800" b="1"/>
              <a:t>К</a:t>
            </a:r>
            <a:r>
              <a:rPr lang="kk-KZ" altLang="ru-RU" sz="2800" b="1"/>
              <a:t>ө</a:t>
            </a:r>
            <a:r>
              <a:rPr lang="ru-RU" altLang="ru-RU" sz="2800" b="1"/>
              <a:t>мiр</a:t>
            </a:r>
            <a:r>
              <a:rPr lang="kk-KZ" altLang="ru-RU" sz="2800" b="1"/>
              <a:t>қ</a:t>
            </a:r>
            <a:r>
              <a:rPr lang="ru-RU" altLang="ru-RU" sz="2800" b="1"/>
              <a:t>ыш</a:t>
            </a:r>
            <a:r>
              <a:rPr lang="kk-KZ" altLang="ru-RU" sz="2800" b="1"/>
              <a:t>қ</a:t>
            </a:r>
            <a:r>
              <a:rPr lang="ru-RU" altLang="ru-RU" sz="2800" b="1"/>
              <a:t>ыл газын</a:t>
            </a:r>
            <a:r>
              <a:rPr lang="kk-KZ" altLang="ru-RU" sz="2800" b="1"/>
              <a:t>ың</a:t>
            </a:r>
            <a:r>
              <a:rPr lang="ru-RU" altLang="ru-RU" sz="2800" b="1"/>
              <a:t> ауада</a:t>
            </a:r>
            <a:r>
              <a:rPr lang="kk-KZ" altLang="ru-RU" sz="2800" b="1"/>
              <a:t>ғ</a:t>
            </a:r>
            <a:r>
              <a:rPr lang="ru-RU" altLang="ru-RU" sz="2800" b="1"/>
              <a:t>ы де</a:t>
            </a:r>
            <a:r>
              <a:rPr lang="kk-KZ" altLang="ru-RU" sz="2800" b="1"/>
              <a:t>ңг</a:t>
            </a:r>
            <a:r>
              <a:rPr lang="ru-RU" altLang="ru-RU" sz="2800" b="1"/>
              <a:t>ейi к</a:t>
            </a:r>
            <a:r>
              <a:rPr lang="kk-KZ" altLang="ru-RU" sz="2800" b="1"/>
              <a:t>ө</a:t>
            </a:r>
            <a:r>
              <a:rPr lang="ru-RU" altLang="ru-RU" sz="2800" b="1"/>
              <a:t>бейсе де устьицалар жабылады.</a:t>
            </a:r>
            <a:r>
              <a:rPr lang="ru-RU" altLang="ru-RU" sz="2800"/>
              <a:t> </a:t>
            </a:r>
            <a:endParaRPr lang="kk-KZ" altLang="ru-RU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0"/>
            <a:ext cx="8229600" cy="6597650"/>
          </a:xfrm>
        </p:spPr>
        <p:txBody>
          <a:bodyPr/>
          <a:lstStyle/>
          <a:p>
            <a:r>
              <a:rPr lang="kk-KZ" altLang="ru-RU" sz="2400" b="1" smtClean="0"/>
              <a:t>Устьицалар қимылының және транспирацияның тәулiктiк құбылуы</a:t>
            </a:r>
            <a:r>
              <a:rPr lang="ru-RU" altLang="ru-RU" smtClean="0"/>
              <a:t> </a:t>
            </a:r>
          </a:p>
        </p:txBody>
      </p:sp>
      <p:sp>
        <p:nvSpPr>
          <p:cNvPr id="34819" name="Rectangle 4"/>
          <p:cNvSpPr>
            <a:spLocks noChangeArrowheads="1"/>
          </p:cNvSpPr>
          <p:nvPr/>
        </p:nvSpPr>
        <p:spPr bwMode="auto">
          <a:xfrm>
            <a:off x="539750" y="1011238"/>
            <a:ext cx="792003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kk-KZ" altLang="ru-RU" sz="2000" b="1"/>
              <a:t>Көпшiлiк турлердiң устьицалары таң атысымен ашылып, таңертеңгi сағаттарда өте кеңейген шеriне жетiп, талтускi caғаттарда бiраз тарылады да, кун батқан кезде жабылады.</a:t>
            </a:r>
          </a:p>
        </p:txBody>
      </p:sp>
      <p:pic>
        <p:nvPicPr>
          <p:cNvPr id="3482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276475"/>
            <a:ext cx="8191500" cy="334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Rectangle 6"/>
          <p:cNvSpPr>
            <a:spLocks noChangeArrowheads="1"/>
          </p:cNvSpPr>
          <p:nvPr/>
        </p:nvSpPr>
        <p:spPr bwMode="auto">
          <a:xfrm>
            <a:off x="250825" y="5876925"/>
            <a:ext cx="40862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kk-KZ" altLang="ru-RU" b="1"/>
              <a:t>Гидротұрақты </a:t>
            </a:r>
            <a:r>
              <a:rPr lang="ru-RU" altLang="ru-RU" b="1"/>
              <a:t>(гидростабильды) </a:t>
            </a:r>
            <a:r>
              <a:rPr lang="kk-KZ" altLang="ru-RU" b="1"/>
              <a:t> </a:t>
            </a:r>
          </a:p>
          <a:p>
            <a:pPr eaLnBrk="1" hangingPunct="1"/>
            <a:r>
              <a:rPr lang="kk-KZ" altLang="ru-RU" b="1"/>
              <a:t>түрлер</a:t>
            </a:r>
            <a:endParaRPr lang="ru-RU" altLang="ru-RU" b="1"/>
          </a:p>
        </p:txBody>
      </p:sp>
      <p:sp>
        <p:nvSpPr>
          <p:cNvPr id="34822" name="Rectangle 7"/>
          <p:cNvSpPr>
            <a:spLocks noChangeArrowheads="1"/>
          </p:cNvSpPr>
          <p:nvPr/>
        </p:nvSpPr>
        <p:spPr bwMode="auto">
          <a:xfrm>
            <a:off x="4859338" y="5876925"/>
            <a:ext cx="39925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kk-KZ" altLang="ru-RU" b="1"/>
              <a:t>Гидротұрақсыз (гидролабильды)</a:t>
            </a:r>
          </a:p>
          <a:p>
            <a:pPr eaLnBrk="1" hangingPunct="1"/>
            <a:r>
              <a:rPr lang="kk-KZ" altLang="ru-RU" b="1"/>
              <a:t>түрлер</a:t>
            </a:r>
            <a:r>
              <a:rPr lang="ru-RU" altLang="ru-RU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35843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404813"/>
            <a:ext cx="8820150" cy="5384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Содержимое 2"/>
          <p:cNvSpPr>
            <a:spLocks noGrp="1"/>
          </p:cNvSpPr>
          <p:nvPr>
            <p:ph sz="half" idx="1"/>
          </p:nvPr>
        </p:nvSpPr>
        <p:spPr>
          <a:xfrm>
            <a:off x="0" y="765175"/>
            <a:ext cx="4495800" cy="6092825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kk-KZ" sz="1800" b="1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Осмостық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белсенді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заттарға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қай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органелла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бай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протопластар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митохондриялар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3. вакуоль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хлоропластар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сферопластар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Клетканың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толық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тургесценттігі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қандай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жағдайда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байқалады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1. Тургор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қысымы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осмос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қысымымен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теңескенде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2. Осмос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қысымы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тургор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қысымынан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басым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болғанда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Клетканың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сорғыш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күші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жоғары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болғанда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4. Тургор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қысымы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сорғыш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күш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теңескенде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Судың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булануы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оның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сіңірілуінен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асқанда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dirty="0" smtClean="0"/>
          </a:p>
        </p:txBody>
      </p:sp>
      <p:sp>
        <p:nvSpPr>
          <p:cNvPr id="35843" name="Содержимое 3"/>
          <p:cNvSpPr>
            <a:spLocks noGrp="1"/>
          </p:cNvSpPr>
          <p:nvPr>
            <p:ph sz="half" idx="2"/>
          </p:nvPr>
        </p:nvSpPr>
        <p:spPr>
          <a:xfrm>
            <a:off x="4356100" y="671513"/>
            <a:ext cx="4464050" cy="6070600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1500" b="1" dirty="0" err="1" smtClean="0">
                <a:latin typeface="Times New Roman" pitchFamily="18" charset="0"/>
                <a:cs typeface="Times New Roman" pitchFamily="18" charset="0"/>
              </a:rPr>
              <a:t>Толық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err="1" smtClean="0">
                <a:latin typeface="Times New Roman" pitchFamily="18" charset="0"/>
                <a:cs typeface="Times New Roman" pitchFamily="18" charset="0"/>
              </a:rPr>
              <a:t>қаныққан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err="1" smtClean="0">
                <a:latin typeface="Times New Roman" pitchFamily="18" charset="0"/>
                <a:cs typeface="Times New Roman" pitchFamily="18" charset="0"/>
              </a:rPr>
              <a:t>клетканың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 су </a:t>
            </a:r>
            <a:r>
              <a:rPr lang="ru-RU" sz="1500" b="1" dirty="0" err="1" smtClean="0">
                <a:latin typeface="Times New Roman" pitchFamily="18" charset="0"/>
                <a:cs typeface="Times New Roman" pitchFamily="18" charset="0"/>
              </a:rPr>
              <a:t>сорғыш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err="1" smtClean="0">
                <a:latin typeface="Times New Roman" pitchFamily="18" charset="0"/>
                <a:cs typeface="Times New Roman" pitchFamily="18" charset="0"/>
              </a:rPr>
              <a:t>қабілеті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 неге          </a:t>
            </a:r>
            <a:r>
              <a:rPr lang="ru-RU" sz="1500" b="1" dirty="0" err="1" smtClean="0">
                <a:latin typeface="Times New Roman" pitchFamily="18" charset="0"/>
                <a:cs typeface="Times New Roman" pitchFamily="18" charset="0"/>
              </a:rPr>
              <a:t>тең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1.   </a:t>
            </a:r>
            <a:r>
              <a:rPr lang="en-US" sz="1500" b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=0, </a:t>
            </a:r>
            <a:r>
              <a:rPr lang="ru-RU" sz="1500" b="1" dirty="0" err="1" smtClean="0">
                <a:latin typeface="Times New Roman" pitchFamily="18" charset="0"/>
                <a:cs typeface="Times New Roman" pitchFamily="18" charset="0"/>
              </a:rPr>
              <a:t>себебі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 Р=Т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2.   </a:t>
            </a:r>
            <a:r>
              <a:rPr lang="en-US" sz="1500" b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=0,          Р&gt;</a:t>
            </a:r>
            <a:r>
              <a:rPr lang="en-US" sz="15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endParaRPr lang="ru-RU" sz="1500" b="1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3.   </a:t>
            </a:r>
            <a:r>
              <a:rPr lang="en-US" sz="1500" b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=0,          </a:t>
            </a:r>
            <a:r>
              <a:rPr lang="en-US" sz="1500" b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15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endParaRPr lang="ru-RU" sz="1500" b="1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en-US" sz="1500" b="1" dirty="0" smtClean="0">
                <a:latin typeface="Times New Roman" pitchFamily="18" charset="0"/>
                <a:cs typeface="Times New Roman" pitchFamily="18" charset="0"/>
              </a:rPr>
              <a:t>4.   S&gt;0,          P=T</a:t>
            </a:r>
            <a:endParaRPr lang="ru-RU" sz="1500" b="1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en-US" sz="1500" b="1" dirty="0" smtClean="0">
                <a:latin typeface="Times New Roman" pitchFamily="18" charset="0"/>
                <a:cs typeface="Times New Roman" pitchFamily="18" charset="0"/>
              </a:rPr>
              <a:t>5.   S&lt;0,          P=T</a:t>
            </a:r>
            <a:endParaRPr lang="ru-RU" sz="1500" b="1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en-US" sz="1500" b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5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1500" b="1" dirty="0" err="1" smtClean="0">
                <a:latin typeface="Times New Roman" pitchFamily="18" charset="0"/>
                <a:cs typeface="Times New Roman" pitchFamily="18" charset="0"/>
              </a:rPr>
              <a:t>сорғыш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err="1" smtClean="0">
                <a:latin typeface="Times New Roman" pitchFamily="18" charset="0"/>
                <a:cs typeface="Times New Roman" pitchFamily="18" charset="0"/>
              </a:rPr>
              <a:t>күш</a:t>
            </a:r>
            <a:endParaRPr lang="ru-RU" sz="1500" b="1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Р-</a:t>
            </a:r>
            <a:r>
              <a:rPr lang="ru-RU" sz="1500" b="1" dirty="0" err="1" smtClean="0">
                <a:latin typeface="Times New Roman" pitchFamily="18" charset="0"/>
                <a:cs typeface="Times New Roman" pitchFamily="18" charset="0"/>
              </a:rPr>
              <a:t>осмостық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err="1" smtClean="0">
                <a:latin typeface="Times New Roman" pitchFamily="18" charset="0"/>
                <a:cs typeface="Times New Roman" pitchFamily="18" charset="0"/>
              </a:rPr>
              <a:t>қысым</a:t>
            </a:r>
            <a:endParaRPr lang="ru-RU" sz="1500" b="1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Т-тургор </a:t>
            </a:r>
            <a:r>
              <a:rPr lang="ru-RU" sz="1500" b="1" dirty="0" err="1" smtClean="0">
                <a:latin typeface="Times New Roman" pitchFamily="18" charset="0"/>
                <a:cs typeface="Times New Roman" pitchFamily="18" charset="0"/>
              </a:rPr>
              <a:t>қысымы</a:t>
            </a:r>
            <a:endParaRPr lang="ru-RU" sz="1500" b="1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kk-KZ" sz="1500" b="1" dirty="0" smtClean="0"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en-US" sz="1500" b="1" dirty="0" err="1" smtClean="0">
                <a:latin typeface="Times New Roman" pitchFamily="18" charset="0"/>
                <a:cs typeface="Times New Roman" pitchFamily="18" charset="0"/>
              </a:rPr>
              <a:t>Солған</a:t>
            </a:r>
            <a:r>
              <a:rPr lang="en-US" sz="1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dirty="0" err="1" smtClean="0">
                <a:latin typeface="Times New Roman" pitchFamily="18" charset="0"/>
                <a:cs typeface="Times New Roman" pitchFamily="18" charset="0"/>
              </a:rPr>
              <a:t>өсімдікегі</a:t>
            </a:r>
            <a:r>
              <a:rPr lang="en-US" sz="1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dirty="0" err="1" smtClean="0">
                <a:latin typeface="Times New Roman" pitchFamily="18" charset="0"/>
                <a:cs typeface="Times New Roman" pitchFamily="18" charset="0"/>
              </a:rPr>
              <a:t>тургор</a:t>
            </a:r>
            <a:r>
              <a:rPr lang="en-US" sz="1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dirty="0" err="1" smtClean="0">
                <a:latin typeface="Times New Roman" pitchFamily="18" charset="0"/>
                <a:cs typeface="Times New Roman" pitchFamily="18" charset="0"/>
              </a:rPr>
              <a:t>қысымы</a:t>
            </a:r>
            <a:r>
              <a:rPr lang="en-US" sz="1500" b="1" dirty="0" smtClean="0">
                <a:latin typeface="Times New Roman" pitchFamily="18" charset="0"/>
                <a:cs typeface="Times New Roman" pitchFamily="18" charset="0"/>
              </a:rPr>
              <a:t> (Т) </a:t>
            </a:r>
            <a:r>
              <a:rPr lang="en-US" sz="1500" b="1" dirty="0" err="1" smtClean="0">
                <a:latin typeface="Times New Roman" pitchFamily="18" charset="0"/>
                <a:cs typeface="Times New Roman" pitchFamily="18" charset="0"/>
              </a:rPr>
              <a:t>қандай</a:t>
            </a:r>
            <a:r>
              <a:rPr lang="en-US" sz="1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1500" b="1" dirty="0" err="1" smtClean="0">
                <a:latin typeface="Times New Roman" pitchFamily="18" charset="0"/>
                <a:cs typeface="Times New Roman" pitchFamily="18" charset="0"/>
              </a:rPr>
              <a:t>көрсеткішке</a:t>
            </a:r>
            <a:r>
              <a:rPr lang="en-US" sz="15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500" b="1" dirty="0" err="1" smtClean="0">
                <a:latin typeface="Times New Roman" pitchFamily="18" charset="0"/>
                <a:cs typeface="Times New Roman" pitchFamily="18" charset="0"/>
              </a:rPr>
              <a:t>ие</a:t>
            </a:r>
            <a:r>
              <a:rPr lang="en-US" sz="15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1500" b="1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Tx/>
              <a:buAutoNum type="arabicPeriod"/>
              <a:defRPr/>
            </a:pPr>
            <a:r>
              <a:rPr lang="en-US" sz="1500" b="1" dirty="0" smtClean="0">
                <a:latin typeface="Times New Roman" pitchFamily="18" charset="0"/>
                <a:cs typeface="Times New Roman" pitchFamily="18" charset="0"/>
              </a:rPr>
              <a:t>Т 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1500" b="1" dirty="0" smtClean="0">
                <a:latin typeface="Times New Roman" pitchFamily="18" charset="0"/>
                <a:cs typeface="Times New Roman" pitchFamily="18" charset="0"/>
              </a:rPr>
              <a:t> 0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            4.Т = 1</a:t>
            </a:r>
          </a:p>
          <a:p>
            <a:pPr fontAlgn="auto">
              <a:spcAft>
                <a:spcPts val="0"/>
              </a:spcAft>
              <a:buFontTx/>
              <a:buAutoNum type="arabicPeriod"/>
              <a:defRPr/>
            </a:pPr>
            <a:r>
              <a:rPr lang="en-US" sz="1500" b="1" dirty="0" smtClean="0">
                <a:latin typeface="Times New Roman" pitchFamily="18" charset="0"/>
                <a:cs typeface="Times New Roman" pitchFamily="18" charset="0"/>
              </a:rPr>
              <a:t>Т &lt; 0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            5.Т = 2</a:t>
            </a:r>
          </a:p>
          <a:p>
            <a:pPr fontAlgn="auto">
              <a:spcAft>
                <a:spcPts val="0"/>
              </a:spcAft>
              <a:buFontTx/>
              <a:buAutoNum type="arabicPeriod" startAt="3"/>
              <a:defRPr/>
            </a:pPr>
            <a:r>
              <a:rPr lang="en-US" sz="1500" b="1" dirty="0" smtClean="0">
                <a:latin typeface="Times New Roman" pitchFamily="18" charset="0"/>
                <a:cs typeface="Times New Roman" pitchFamily="18" charset="0"/>
              </a:rPr>
              <a:t>Т &gt;0</a:t>
            </a:r>
            <a:endParaRPr lang="ru-RU" sz="1500" b="1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5.Су </a:t>
            </a:r>
            <a:r>
              <a:rPr lang="ru-RU" sz="1500" b="1" dirty="0" err="1" smtClean="0">
                <a:latin typeface="Times New Roman" pitchFamily="18" charset="0"/>
                <a:cs typeface="Times New Roman" pitchFamily="18" charset="0"/>
              </a:rPr>
              <a:t>тапшылығы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err="1" smtClean="0">
                <a:latin typeface="Times New Roman" pitchFamily="18" charset="0"/>
                <a:cs typeface="Times New Roman" pitchFamily="18" charset="0"/>
              </a:rPr>
              <a:t>қашан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err="1" smtClean="0">
                <a:latin typeface="Times New Roman" pitchFamily="18" charset="0"/>
                <a:cs typeface="Times New Roman" pitchFamily="18" charset="0"/>
              </a:rPr>
              <a:t>пайда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err="1" smtClean="0">
                <a:latin typeface="Times New Roman" pitchFamily="18" charset="0"/>
                <a:cs typeface="Times New Roman" pitchFamily="18" charset="0"/>
              </a:rPr>
              <a:t>болады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1.Судың </a:t>
            </a:r>
            <a:r>
              <a:rPr lang="ru-RU" sz="1500" b="1" dirty="0" err="1" smtClean="0">
                <a:latin typeface="Times New Roman" pitchFamily="18" charset="0"/>
                <a:cs typeface="Times New Roman" pitchFamily="18" charset="0"/>
              </a:rPr>
              <a:t>булануы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err="1" smtClean="0">
                <a:latin typeface="Times New Roman" pitchFamily="18" charset="0"/>
                <a:cs typeface="Times New Roman" pitchFamily="18" charset="0"/>
              </a:rPr>
              <a:t>оның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err="1" smtClean="0">
                <a:latin typeface="Times New Roman" pitchFamily="18" charset="0"/>
                <a:cs typeface="Times New Roman" pitchFamily="18" charset="0"/>
              </a:rPr>
              <a:t>сіңірілуінен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err="1" smtClean="0">
                <a:latin typeface="Times New Roman" pitchFamily="18" charset="0"/>
                <a:cs typeface="Times New Roman" pitchFamily="18" charset="0"/>
              </a:rPr>
              <a:t>артық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err="1" smtClean="0">
                <a:latin typeface="Times New Roman" pitchFamily="18" charset="0"/>
                <a:cs typeface="Times New Roman" pitchFamily="18" charset="0"/>
              </a:rPr>
              <a:t>болғанда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2.Судың </a:t>
            </a:r>
            <a:r>
              <a:rPr lang="ru-RU" sz="1500" b="1" dirty="0" err="1" smtClean="0">
                <a:latin typeface="Times New Roman" pitchFamily="18" charset="0"/>
                <a:cs typeface="Times New Roman" pitchFamily="18" charset="0"/>
              </a:rPr>
              <a:t>сіңірілуі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500" b="1" dirty="0" err="1" smtClean="0">
                <a:latin typeface="Times New Roman" pitchFamily="18" charset="0"/>
                <a:cs typeface="Times New Roman" pitchFamily="18" charset="0"/>
              </a:rPr>
              <a:t>оның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err="1" smtClean="0">
                <a:latin typeface="Times New Roman" pitchFamily="18" charset="0"/>
                <a:cs typeface="Times New Roman" pitchFamily="18" charset="0"/>
              </a:rPr>
              <a:t>булануынан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err="1" smtClean="0">
                <a:latin typeface="Times New Roman" pitchFamily="18" charset="0"/>
                <a:cs typeface="Times New Roman" pitchFamily="18" charset="0"/>
              </a:rPr>
              <a:t>артық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err="1" smtClean="0">
                <a:latin typeface="Times New Roman" pitchFamily="18" charset="0"/>
                <a:cs typeface="Times New Roman" pitchFamily="18" charset="0"/>
              </a:rPr>
              <a:t>болғанда</a:t>
            </a:r>
            <a:endParaRPr lang="ru-RU" sz="15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1500" b="1" dirty="0" err="1" smtClean="0">
                <a:latin typeface="Times New Roman" pitchFamily="18" charset="0"/>
                <a:cs typeface="Times New Roman" pitchFamily="18" charset="0"/>
              </a:rPr>
              <a:t>Судың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err="1" smtClean="0">
                <a:latin typeface="Times New Roman" pitchFamily="18" charset="0"/>
                <a:cs typeface="Times New Roman" pitchFamily="18" charset="0"/>
              </a:rPr>
              <a:t>булануы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1500" b="1" dirty="0" err="1" smtClean="0">
                <a:latin typeface="Times New Roman" pitchFamily="18" charset="0"/>
                <a:cs typeface="Times New Roman" pitchFamily="18" charset="0"/>
              </a:rPr>
              <a:t>сіңіріліуі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1500" b="1" dirty="0" err="1" smtClean="0">
                <a:latin typeface="Times New Roman" pitchFamily="18" charset="0"/>
                <a:cs typeface="Times New Roman" pitchFamily="18" charset="0"/>
              </a:rPr>
              <a:t>тен</a:t>
            </a:r>
            <a:endParaRPr lang="ru-RU" sz="15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1500" b="1" dirty="0" err="1" smtClean="0">
                <a:latin typeface="Times New Roman" pitchFamily="18" charset="0"/>
                <a:cs typeface="Times New Roman" pitchFamily="18" charset="0"/>
              </a:rPr>
              <a:t>Ауа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500" b="1" dirty="0" err="1" smtClean="0">
                <a:latin typeface="Times New Roman" pitchFamily="18" charset="0"/>
                <a:cs typeface="Times New Roman" pitchFamily="18" charset="0"/>
              </a:rPr>
              <a:t>ылғалдығы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1500" b="1" dirty="0" err="1" smtClean="0">
                <a:latin typeface="Times New Roman" pitchFamily="18" charset="0"/>
                <a:cs typeface="Times New Roman" pitchFamily="18" charset="0"/>
              </a:rPr>
              <a:t>топырақ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err="1" smtClean="0">
                <a:latin typeface="Times New Roman" pitchFamily="18" charset="0"/>
                <a:cs typeface="Times New Roman" pitchFamily="18" charset="0"/>
              </a:rPr>
              <a:t>ылғалдығы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err="1" smtClean="0">
                <a:latin typeface="Times New Roman" pitchFamily="18" charset="0"/>
                <a:cs typeface="Times New Roman" pitchFamily="18" charset="0"/>
              </a:rPr>
              <a:t>жоғары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r>
              <a:rPr lang="en-US" sz="1500" b="1" dirty="0" err="1" smtClean="0">
                <a:latin typeface="Times New Roman" pitchFamily="18" charset="0"/>
                <a:cs typeface="Times New Roman" pitchFamily="18" charset="0"/>
              </a:rPr>
              <a:t>кезде</a:t>
            </a:r>
            <a:endParaRPr lang="ru-RU" sz="1500" b="1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Tx/>
              <a:buNone/>
              <a:defRPr/>
            </a:pPr>
            <a:endParaRPr lang="ru-RU" sz="1400" b="1" dirty="0" smtClean="0"/>
          </a:p>
        </p:txBody>
      </p:sp>
      <p:sp>
        <p:nvSpPr>
          <p:cNvPr id="36868" name="TextBox 1"/>
          <p:cNvSpPr txBox="1">
            <a:spLocks noChangeArrowheads="1"/>
          </p:cNvSpPr>
          <p:nvPr/>
        </p:nvSpPr>
        <p:spPr bwMode="auto">
          <a:xfrm>
            <a:off x="2051050" y="122238"/>
            <a:ext cx="46085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kk-KZ" altLang="ru-RU" sz="2800" i="1"/>
              <a:t>Бақылау тест</a:t>
            </a:r>
            <a:endParaRPr lang="ru-RU" altLang="ru-RU" sz="2800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ъект 3"/>
          <p:cNvSpPr>
            <a:spLocks noGrp="1"/>
          </p:cNvSpPr>
          <p:nvPr>
            <p:ph sz="half" idx="1"/>
          </p:nvPr>
        </p:nvSpPr>
        <p:spPr>
          <a:xfrm>
            <a:off x="611188" y="1600200"/>
            <a:ext cx="8075612" cy="4525963"/>
          </a:xfrm>
        </p:spPr>
        <p:txBody>
          <a:bodyPr/>
          <a:lstStyle/>
          <a:p>
            <a:pPr marL="0" indent="0" algn="ctr">
              <a:buFontTx/>
              <a:buNone/>
            </a:pPr>
            <a:endParaRPr lang="kk-KZ" altLang="ru-RU" sz="4000" smtClean="0">
              <a:solidFill>
                <a:srgbClr val="FF0000"/>
              </a:solidFill>
            </a:endParaRPr>
          </a:p>
          <a:p>
            <a:pPr marL="0" indent="0" algn="ctr">
              <a:buFontTx/>
              <a:buNone/>
            </a:pPr>
            <a:endParaRPr lang="kk-KZ" altLang="ru-RU" sz="4000" smtClean="0">
              <a:solidFill>
                <a:srgbClr val="FF0000"/>
              </a:solidFill>
            </a:endParaRPr>
          </a:p>
          <a:p>
            <a:pPr marL="0" indent="0" algn="ctr">
              <a:buFontTx/>
              <a:buNone/>
            </a:pPr>
            <a:r>
              <a:rPr lang="kk-KZ" altLang="ru-RU" sz="4000" smtClean="0"/>
              <a:t>Назарлаңызға рахмет!</a:t>
            </a:r>
            <a:endParaRPr lang="ru-RU" altLang="ru-RU" sz="4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0" y="0"/>
            <a:ext cx="9144000" cy="895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kk-KZ" altLang="ru-RU" sz="2400" b="1">
                <a:solidFill>
                  <a:schemeClr val="bg1"/>
                </a:solidFill>
              </a:rPr>
              <a:t> </a:t>
            </a:r>
            <a:r>
              <a:rPr lang="kk-KZ" altLang="ru-RU" sz="2400" b="1"/>
              <a:t>Судың осмостық ciңyi. </a:t>
            </a:r>
          </a:p>
          <a:p>
            <a:pPr eaLnBrk="1" hangingPunct="1"/>
            <a:r>
              <a:rPr lang="kk-KZ" altLang="ru-RU" sz="2400" b="1"/>
              <a:t> ІРІГУ</a:t>
            </a:r>
            <a:r>
              <a:rPr lang="kk-KZ" altLang="ru-RU" sz="2400" b="1" i="1"/>
              <a:t> (ДИФФУЗИЯ)</a:t>
            </a:r>
            <a:r>
              <a:rPr lang="kk-KZ" altLang="ru-RU" sz="2400" i="1"/>
              <a:t> </a:t>
            </a:r>
            <a:r>
              <a:rPr lang="en-US" altLang="ru-RU" sz="2400" b="1" i="1"/>
              <a:t>-</a:t>
            </a:r>
            <a:r>
              <a:rPr lang="en-US" altLang="ru-RU" sz="2400" b="1"/>
              <a:t> </a:t>
            </a:r>
            <a:r>
              <a:rPr lang="kk-KZ" altLang="ru-RU" sz="2400" b="1"/>
              <a:t>кез келген ортадағы заттар бөлiктерiнiң бiр орынынан баск,а орындарға үздiксiз қозғалып араласуы. </a:t>
            </a:r>
          </a:p>
          <a:p>
            <a:pPr eaLnBrk="1" hangingPunct="1"/>
            <a:r>
              <a:rPr lang="kk-KZ" altLang="ru-RU" sz="2400" b="1"/>
              <a:t>ОСМОС - ерiткiштің өзiнен жартылай өткiзгiш мембрана арқылы бөлiнген epiтiндiгe өтуі.     Осы құбылысты бiрiншi рет француз физиологы Г.Дютроше 1826 ж. жасанды осмометр арқылы зерттедi. </a:t>
            </a:r>
          </a:p>
          <a:p>
            <a:pPr eaLnBrk="1" hangingPunct="1"/>
            <a:r>
              <a:rPr lang="kk-KZ" altLang="ru-RU" sz="2400" b="1"/>
              <a:t> В.Пфеффер - осмометрдiң жетiлiңкiреген түрін ұсынды. </a:t>
            </a:r>
          </a:p>
          <a:p>
            <a:pPr eaLnBrk="1" hangingPunct="1"/>
            <a:r>
              <a:rPr lang="kk-KZ" altLang="ru-RU" sz="2400" b="1"/>
              <a:t>Осмометр </a:t>
            </a:r>
          </a:p>
          <a:p>
            <a:pPr eaLnBrk="1" hangingPunct="1"/>
            <a:r>
              <a:rPr lang="kk-KZ" altLang="ru-RU" b="1"/>
              <a:t>                                                                   </a:t>
            </a:r>
            <a:r>
              <a:rPr lang="kk-KZ" altLang="ru-RU" sz="2400" b="1"/>
              <a:t>Жартылай өткiзгiш мембрана                   </a:t>
            </a:r>
          </a:p>
          <a:p>
            <a:pPr eaLnBrk="1" hangingPunct="1"/>
            <a:r>
              <a:rPr lang="kk-KZ" altLang="ru-RU" sz="2400" b="1"/>
              <a:t>                                                арқылы судың ерсiлi-қарсылы  </a:t>
            </a:r>
          </a:p>
          <a:p>
            <a:pPr eaLnBrk="1" hangingPunct="1"/>
            <a:r>
              <a:rPr lang="kk-KZ" altLang="ru-RU" sz="2400" b="1"/>
              <a:t>                                                 жылжуы да теңеседi. Бул  </a:t>
            </a:r>
          </a:p>
          <a:p>
            <a:pPr eaLnBrk="1" hangingPunct="1"/>
            <a:r>
              <a:rPr lang="kk-KZ" altLang="ru-RU" sz="2400" b="1"/>
              <a:t>                                                жағайдағы </a:t>
            </a:r>
            <a:r>
              <a:rPr lang="kk-KZ" altLang="ru-RU" sz="2400" b="1" i="1"/>
              <a:t>гuдростатuқ.алық    </a:t>
            </a:r>
          </a:p>
          <a:p>
            <a:pPr eaLnBrk="1" hangingPunct="1"/>
            <a:r>
              <a:rPr lang="kk-KZ" altLang="ru-RU" sz="2400" b="1" i="1"/>
              <a:t>                                               қысым </a:t>
            </a:r>
            <a:r>
              <a:rPr lang="kk-KZ" altLang="ru-RU" sz="2400" b="1"/>
              <a:t>Р </a:t>
            </a:r>
            <a:r>
              <a:rPr lang="kk-KZ" altLang="ru-RU" sz="2400" b="1" i="1"/>
              <a:t>потенцuалдық осмос       </a:t>
            </a:r>
          </a:p>
          <a:p>
            <a:pPr eaLnBrk="1" hangingPunct="1"/>
            <a:r>
              <a:rPr lang="kk-KZ" altLang="ru-RU" sz="2400" b="1" i="1"/>
              <a:t>                                               қысымына </a:t>
            </a:r>
            <a:r>
              <a:rPr lang="kk-KZ" altLang="ru-RU" sz="2400" b="1"/>
              <a:t>тең болады.</a:t>
            </a:r>
          </a:p>
          <a:p>
            <a:pPr eaLnBrk="1" hangingPunct="1"/>
            <a:r>
              <a:rPr lang="kk-KZ" altLang="ru-RU" sz="2400" b="1"/>
              <a:t>         </a:t>
            </a:r>
          </a:p>
          <a:p>
            <a:pPr eaLnBrk="1" hangingPunct="1"/>
            <a:endParaRPr lang="kk-KZ" altLang="ru-RU" sz="2400" b="1">
              <a:solidFill>
                <a:schemeClr val="bg1"/>
              </a:solidFill>
            </a:endParaRPr>
          </a:p>
          <a:p>
            <a:pPr eaLnBrk="1" hangingPunct="1"/>
            <a:endParaRPr lang="kk-KZ" altLang="ru-RU" b="1">
              <a:solidFill>
                <a:schemeClr val="bg1"/>
              </a:solidFill>
            </a:endParaRPr>
          </a:p>
          <a:p>
            <a:pPr eaLnBrk="1" hangingPunct="1"/>
            <a:endParaRPr lang="kk-KZ" altLang="ru-RU" b="1">
              <a:solidFill>
                <a:schemeClr val="bg1"/>
              </a:solidFill>
            </a:endParaRPr>
          </a:p>
          <a:p>
            <a:pPr eaLnBrk="1" hangingPunct="1"/>
            <a:endParaRPr lang="kk-KZ" altLang="ru-RU" b="1">
              <a:solidFill>
                <a:schemeClr val="bg1"/>
              </a:solidFill>
            </a:endParaRPr>
          </a:p>
          <a:p>
            <a:pPr eaLnBrk="1" hangingPunct="1"/>
            <a:endParaRPr lang="kk-KZ" altLang="ru-RU" b="1">
              <a:solidFill>
                <a:schemeClr val="bg1"/>
              </a:solidFill>
            </a:endParaRPr>
          </a:p>
          <a:p>
            <a:pPr eaLnBrk="1" hangingPunct="1"/>
            <a:endParaRPr lang="kk-KZ" altLang="ru-RU" b="1">
              <a:solidFill>
                <a:schemeClr val="bg1"/>
              </a:solidFill>
            </a:endParaRPr>
          </a:p>
          <a:p>
            <a:pPr eaLnBrk="1" hangingPunct="1"/>
            <a:endParaRPr lang="kk-KZ" altLang="ru-RU" b="1">
              <a:solidFill>
                <a:schemeClr val="bg1"/>
              </a:solidFill>
            </a:endParaRPr>
          </a:p>
          <a:p>
            <a:pPr eaLnBrk="1" hangingPunct="1"/>
            <a:endParaRPr lang="kk-KZ" altLang="ru-RU" b="1">
              <a:solidFill>
                <a:schemeClr val="bg1"/>
              </a:solidFill>
            </a:endParaRPr>
          </a:p>
          <a:p>
            <a:pPr eaLnBrk="1" hangingPunct="1"/>
            <a:endParaRPr lang="kk-KZ" altLang="ru-RU" b="1">
              <a:solidFill>
                <a:schemeClr val="bg1"/>
              </a:solidFill>
            </a:endParaRPr>
          </a:p>
        </p:txBody>
      </p:sp>
      <p:pic>
        <p:nvPicPr>
          <p:cNvPr id="5123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44938"/>
            <a:ext cx="3924300" cy="291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540875" cy="666908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kk-KZ" altLang="ru-RU" sz="2800" b="1" smtClean="0"/>
              <a:t>Кез келген организмнің тiршiлiк әрекеттерi қалыптагыдай жузеге асуы ушiн сыртқы ортадан жеткiлiктi мелшерде судың eнyi қажет.</a:t>
            </a:r>
          </a:p>
          <a:p>
            <a:pPr>
              <a:lnSpc>
                <a:spcPct val="80000"/>
              </a:lnSpc>
            </a:pPr>
            <a:endParaRPr lang="kk-KZ" altLang="ru-RU" sz="2800" b="1" smtClean="0"/>
          </a:p>
          <a:p>
            <a:pPr>
              <a:lnSpc>
                <a:spcPct val="80000"/>
              </a:lnSpc>
            </a:pPr>
            <a:r>
              <a:rPr lang="kk-KZ" altLang="ru-RU" sz="2800" b="1" smtClean="0"/>
              <a:t>Өciмдiк клеткасына судың eнyiнe биоколлоидтардың бөрту, гидраттану куштерi әсер етедi. Ол  қасиет тұқымдарды суға малғанда байқалады. Бiрақ тipi клеткаға судың eнyi негiзiнен осмостық кушке байланысты болады.</a:t>
            </a:r>
          </a:p>
          <a:p>
            <a:pPr>
              <a:lnSpc>
                <a:spcPct val="80000"/>
              </a:lnSpc>
            </a:pPr>
            <a:r>
              <a:rPr lang="kk-KZ" altLang="ru-RU" sz="2800" b="1" smtClean="0"/>
              <a:t>Жартылай еткiзгiш мембрана арқылы судың ерсiлi-қарсылы жылжуы да теңеседi. Бул жағайдағы </a:t>
            </a:r>
            <a:r>
              <a:rPr lang="kk-KZ" altLang="ru-RU" sz="2800" b="1" i="1" smtClean="0"/>
              <a:t>гuдростатuкалық қысым </a:t>
            </a:r>
            <a:r>
              <a:rPr lang="kk-KZ" altLang="ru-RU" sz="2800" b="1" smtClean="0"/>
              <a:t>Р </a:t>
            </a:r>
            <a:r>
              <a:rPr lang="kk-KZ" altLang="ru-RU" sz="2800" b="1" i="1" smtClean="0"/>
              <a:t>потенцuалдық осмос қысымына </a:t>
            </a:r>
            <a:r>
              <a:rPr lang="kk-KZ" altLang="ru-RU" sz="2800" b="1" smtClean="0"/>
              <a:t>тең болады.</a:t>
            </a:r>
          </a:p>
          <a:p>
            <a:pPr algn="ctr">
              <a:lnSpc>
                <a:spcPct val="80000"/>
              </a:lnSpc>
            </a:pPr>
            <a:r>
              <a:rPr lang="ru-RU" altLang="ru-RU" sz="4000" b="1" i="1" smtClean="0">
                <a:latin typeface="Times New Roman" panose="02020603050405020304" pitchFamily="18" charset="0"/>
              </a:rPr>
              <a:t>Р=π*</a:t>
            </a:r>
          </a:p>
          <a:p>
            <a:pPr>
              <a:lnSpc>
                <a:spcPct val="80000"/>
              </a:lnSpc>
            </a:pPr>
            <a:r>
              <a:rPr lang="ru-RU" altLang="ru-RU" sz="2800" b="1" smtClean="0">
                <a:latin typeface="Times New Roman" panose="02020603050405020304" pitchFamily="18" charset="0"/>
              </a:rPr>
              <a:t>Ерітінділерде  </a:t>
            </a:r>
            <a:r>
              <a:rPr lang="ru-RU" altLang="ru-RU" sz="2800" b="1" i="1" smtClean="0">
                <a:latin typeface="Times New Roman" panose="02020603050405020304" pitchFamily="18" charset="0"/>
              </a:rPr>
              <a:t>осмостық қысым тұрақты температурада еріген заттың концентрациясымен /көлемінің бірлігіндегі санымен/ белгіленеді.</a:t>
            </a:r>
            <a:endParaRPr lang="ru-RU" altLang="ru-RU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0"/>
            <a:ext cx="5410200" cy="2763838"/>
          </a:xfrm>
        </p:spPr>
      </p:pic>
      <p:pic>
        <p:nvPicPr>
          <p:cNvPr id="717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924175"/>
            <a:ext cx="5616575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Rectangle 7"/>
          <p:cNvSpPr>
            <a:spLocks noChangeArrowheads="1"/>
          </p:cNvSpPr>
          <p:nvPr/>
        </p:nvSpPr>
        <p:spPr bwMode="auto">
          <a:xfrm>
            <a:off x="6011863" y="0"/>
            <a:ext cx="2862262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kk-KZ" altLang="ko-KR" sz="2400" b="1"/>
              <a:t>S= π -Р     </a:t>
            </a:r>
          </a:p>
          <a:p>
            <a:pPr eaLnBrk="1" hangingPunct="1"/>
            <a:r>
              <a:rPr lang="kk-KZ" altLang="ko-KR" sz="2400" b="1"/>
              <a:t>S - cу сорғыш күші </a:t>
            </a:r>
          </a:p>
          <a:p>
            <a:pPr eaLnBrk="1" hangingPunct="1"/>
            <a:r>
              <a:rPr lang="kk-KZ" altLang="ko-KR" sz="2400" b="1"/>
              <a:t>π  - осмостық қысымы</a:t>
            </a:r>
          </a:p>
          <a:p>
            <a:pPr eaLnBrk="1" hangingPunct="1"/>
            <a:r>
              <a:rPr lang="kk-KZ" altLang="ko-KR" sz="2400" b="1"/>
              <a:t>Р - тургор қысымы</a:t>
            </a:r>
          </a:p>
          <a:p>
            <a:pPr eaLnBrk="1" hangingPunct="1"/>
            <a:r>
              <a:rPr lang="kk-KZ" altLang="ko-KR" sz="2400" b="1"/>
              <a:t>S=0</a:t>
            </a:r>
            <a:r>
              <a:rPr lang="ru-RU" altLang="ko-KR" sz="2400" b="1"/>
              <a:t> , </a:t>
            </a:r>
            <a:r>
              <a:rPr lang="kk-KZ" altLang="ko-KR" sz="2400" b="1"/>
              <a:t>π </a:t>
            </a:r>
            <a:r>
              <a:rPr lang="ru-RU" altLang="ko-KR" sz="2400" b="1"/>
              <a:t>=</a:t>
            </a:r>
            <a:r>
              <a:rPr lang="kk-KZ" altLang="ko-KR" sz="2400" b="1"/>
              <a:t>Р </a:t>
            </a:r>
          </a:p>
        </p:txBody>
      </p:sp>
      <p:sp>
        <p:nvSpPr>
          <p:cNvPr id="7173" name="Rectangle 8"/>
          <p:cNvSpPr>
            <a:spLocks noChangeArrowheads="1"/>
          </p:cNvSpPr>
          <p:nvPr/>
        </p:nvSpPr>
        <p:spPr bwMode="auto">
          <a:xfrm>
            <a:off x="6084888" y="3644900"/>
            <a:ext cx="30591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b="1"/>
              <a:t>π – осмос </a:t>
            </a:r>
            <a:r>
              <a:rPr lang="kk-KZ" altLang="ru-RU" sz="2000" b="1"/>
              <a:t>қ</a:t>
            </a:r>
            <a:r>
              <a:rPr lang="ru-RU" altLang="ru-RU" sz="2000" b="1"/>
              <a:t>ысым</a:t>
            </a:r>
            <a:r>
              <a:rPr lang="kk-KZ" altLang="ru-RU" sz="2000" b="1"/>
              <a:t>ы</a:t>
            </a:r>
            <a:endParaRPr lang="ru-RU" altLang="ru-RU" sz="2000" b="1"/>
          </a:p>
          <a:p>
            <a:pPr eaLnBrk="1" hangingPunct="1"/>
            <a:r>
              <a:rPr lang="kk-KZ" altLang="ru-RU" sz="2000" b="1"/>
              <a:t>Р – тургор қысымы</a:t>
            </a:r>
            <a:endParaRPr lang="ru-RU" altLang="ru-RU" sz="2000" b="1"/>
          </a:p>
        </p:txBody>
      </p:sp>
      <p:pic>
        <p:nvPicPr>
          <p:cNvPr id="717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0"/>
            <a:ext cx="5410200" cy="276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0"/>
            <a:ext cx="8893175" cy="6524625"/>
          </a:xfrm>
        </p:spPr>
        <p:txBody>
          <a:bodyPr/>
          <a:lstStyle/>
          <a:p>
            <a:r>
              <a:rPr lang="kk-KZ" altLang="ru-RU" b="1" smtClean="0"/>
              <a:t>Вант-Гофф - осмостық заңшылықтар Бойль-Мариоттың газдың заңдылықтарына сәйкес. Ол </a:t>
            </a:r>
            <a:r>
              <a:rPr lang="kk-KZ" altLang="ru-RU" b="1" i="1" smtClean="0"/>
              <a:t>потенциалдық қысымды</a:t>
            </a:r>
            <a:r>
              <a:rPr lang="kk-KZ" altLang="ru-RU" b="1" smtClean="0"/>
              <a:t> есептеу үшiн тeңдeyдi ұсынды:</a:t>
            </a:r>
          </a:p>
          <a:p>
            <a:r>
              <a:rPr lang="el-GR" altLang="ru-RU" b="1" smtClean="0"/>
              <a:t>π</a:t>
            </a:r>
            <a:r>
              <a:rPr lang="kk-KZ" altLang="ru-RU" b="1" smtClean="0"/>
              <a:t> = і.CRT,</a:t>
            </a:r>
          </a:p>
          <a:p>
            <a:r>
              <a:rPr lang="kk-KZ" altLang="ru-RU" b="1" smtClean="0"/>
              <a:t>с- ерітіндінің мольдік концентрациясы, </a:t>
            </a:r>
          </a:p>
          <a:p>
            <a:r>
              <a:rPr lang="kk-KZ" altLang="ru-RU" b="1" smtClean="0"/>
              <a:t>Т - температура, </a:t>
            </a:r>
          </a:p>
          <a:p>
            <a:r>
              <a:rPr lang="kk-KZ" altLang="ru-RU" b="1" smtClean="0"/>
              <a:t>R - газ турақтысы, </a:t>
            </a:r>
          </a:p>
          <a:p>
            <a:r>
              <a:rPr lang="kk-KZ" altLang="ru-RU" b="1" smtClean="0"/>
              <a:t>І - изотоникалық коэффициент</a:t>
            </a:r>
          </a:p>
          <a:p>
            <a:endParaRPr lang="kk-KZ" altLang="ru-RU" b="1" smtClean="0"/>
          </a:p>
          <a:p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0"/>
            <a:ext cx="8893175" cy="6858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2800" b="1" i="1" smtClean="0">
                <a:latin typeface="Times New Roman" panose="02020603050405020304" pitchFamily="18" charset="0"/>
              </a:rPr>
              <a:t>Потенциалдық қысым</a:t>
            </a:r>
            <a:r>
              <a:rPr lang="ru-RU" altLang="ru-RU" sz="2800" b="1" smtClean="0">
                <a:latin typeface="Times New Roman" panose="02020603050405020304" pitchFamily="18" charset="0"/>
              </a:rPr>
              <a:t>  Паскаль деген өлшеммен өлшенеді.</a:t>
            </a:r>
          </a:p>
          <a:p>
            <a:pPr>
              <a:lnSpc>
                <a:spcPct val="80000"/>
              </a:lnSpc>
            </a:pPr>
            <a:r>
              <a:rPr lang="ru-RU" altLang="ru-RU" sz="2800" b="1" smtClean="0">
                <a:latin typeface="Times New Roman" panose="02020603050405020304" pitchFamily="18" charset="0"/>
              </a:rPr>
              <a:t>Ол ерітіндігін максималды мүмкін қысымымен  немесе ерітіндінің  максимальды  су соратын  қабылетімен белгіленеді.</a:t>
            </a:r>
          </a:p>
          <a:p>
            <a:pPr>
              <a:lnSpc>
                <a:spcPct val="80000"/>
              </a:lnSpc>
            </a:pPr>
            <a:endParaRPr lang="ru-RU" altLang="ru-RU" sz="2800" b="1" smtClean="0"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ru-RU" altLang="ru-RU" sz="2800" b="1" smtClean="0">
                <a:latin typeface="Times New Roman" panose="02020603050405020304" pitchFamily="18" charset="0"/>
              </a:rPr>
              <a:t>Заттың молекулаларының энергия деңгейі, оның диффузиясының жылдамдылығы, заттың  </a:t>
            </a:r>
            <a:r>
              <a:rPr lang="ru-RU" altLang="ru-RU" sz="2800" b="1" i="1" smtClean="0">
                <a:latin typeface="Times New Roman" panose="02020603050405020304" pitchFamily="18" charset="0"/>
              </a:rPr>
              <a:t>химиялық потенциалы деп атайды </a:t>
            </a:r>
            <a:r>
              <a:rPr lang="ru-RU" altLang="ru-RU" sz="2800" b="1" smtClean="0">
                <a:latin typeface="Times New Roman" panose="02020603050405020304" pitchFamily="18" charset="0"/>
              </a:rPr>
              <a:t>(ψ). </a:t>
            </a:r>
          </a:p>
          <a:p>
            <a:pPr>
              <a:lnSpc>
                <a:spcPct val="80000"/>
              </a:lnSpc>
            </a:pPr>
            <a:endParaRPr lang="ru-RU" altLang="ru-RU" sz="2800" b="1" smtClean="0"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ru-RU" altLang="ru-RU" sz="2800" b="1" i="1" smtClean="0">
                <a:latin typeface="Times New Roman" panose="02020603050405020304" pitchFamily="18" charset="0"/>
              </a:rPr>
              <a:t>Судың химиялық потенциалы су потенциалы</a:t>
            </a:r>
            <a:r>
              <a:rPr lang="ru-RU" altLang="ru-RU" sz="2800" b="1" smtClean="0">
                <a:latin typeface="Times New Roman" panose="02020603050405020304" pitchFamily="18" charset="0"/>
              </a:rPr>
              <a:t> (ψ</a:t>
            </a:r>
            <a:r>
              <a:rPr lang="ru-RU" altLang="ru-RU" sz="2800" b="1" baseline="-25000" smtClean="0">
                <a:latin typeface="Times New Roman" panose="02020603050405020304" pitchFamily="18" charset="0"/>
              </a:rPr>
              <a:t>Н2О</a:t>
            </a:r>
            <a:r>
              <a:rPr lang="ru-RU" altLang="ru-RU" sz="2800" b="1" smtClean="0">
                <a:latin typeface="Times New Roman" panose="02020603050405020304" pitchFamily="18" charset="0"/>
              </a:rPr>
              <a:t>) деп аталады. Ол судың диффузияланатын, буланатын, сорылатын  қабілетін көрсетеді, Паскальмен өлшенеді.</a:t>
            </a:r>
          </a:p>
          <a:p>
            <a:pPr>
              <a:lnSpc>
                <a:spcPct val="80000"/>
              </a:lnSpc>
            </a:pPr>
            <a:endParaRPr lang="ru-RU" altLang="ru-RU" sz="2800" b="1" smtClean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endParaRPr lang="ru-RU" altLang="ru-RU" sz="2400" b="1" i="1" smtClean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ru-RU" altLang="ru-RU" sz="2400" b="1" smtClean="0">
                <a:solidFill>
                  <a:schemeClr val="bg1"/>
                </a:solidFill>
                <a:latin typeface="Times New Roman" panose="02020603050405020304" pitchFamily="18" charset="0"/>
              </a:rPr>
              <a:t>.</a:t>
            </a:r>
            <a:endParaRPr lang="ru-RU" altLang="ru-RU" sz="240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260350"/>
            <a:ext cx="8507412" cy="5865813"/>
          </a:xfrm>
        </p:spPr>
        <p:txBody>
          <a:bodyPr/>
          <a:lstStyle/>
          <a:p>
            <a:r>
              <a:rPr lang="ru-RU" altLang="ru-RU" b="1" smtClean="0">
                <a:latin typeface="Times New Roman" panose="02020603050405020304" pitchFamily="18" charset="0"/>
              </a:rPr>
              <a:t>Ең жоғары судың потенциалы</a:t>
            </a:r>
            <a:r>
              <a:rPr lang="ru-RU" altLang="ru-RU" b="1" i="1" smtClean="0">
                <a:latin typeface="Times New Roman" panose="02020603050405020304" pitchFamily="18" charset="0"/>
              </a:rPr>
              <a:t> – химиялы таза таза судың </a:t>
            </a:r>
            <a:r>
              <a:rPr lang="ru-RU" altLang="ru-RU" b="1" smtClean="0">
                <a:latin typeface="Times New Roman" panose="02020603050405020304" pitchFamily="18" charset="0"/>
              </a:rPr>
              <a:t>потенциалы.</a:t>
            </a:r>
            <a:r>
              <a:rPr lang="ru-RU" altLang="ru-RU" b="1" i="1" smtClean="0">
                <a:latin typeface="Times New Roman" panose="02020603050405020304" pitchFamily="18" charset="0"/>
              </a:rPr>
              <a:t> </a:t>
            </a:r>
            <a:r>
              <a:rPr lang="ru-RU" altLang="ru-RU" b="1" smtClean="0">
                <a:latin typeface="Times New Roman" panose="02020603050405020304" pitchFamily="18" charset="0"/>
              </a:rPr>
              <a:t>Ол</a:t>
            </a:r>
            <a:r>
              <a:rPr lang="ru-RU" altLang="ru-RU" b="1" i="1" smtClean="0">
                <a:latin typeface="Times New Roman" panose="02020603050405020304" pitchFamily="18" charset="0"/>
              </a:rPr>
              <a:t> </a:t>
            </a:r>
            <a:r>
              <a:rPr lang="ru-RU" altLang="ru-RU" b="1" smtClean="0">
                <a:latin typeface="Times New Roman" panose="02020603050405020304" pitchFamily="18" charset="0"/>
              </a:rPr>
              <a:t> 0 –ге тең</a:t>
            </a:r>
          </a:p>
          <a:p>
            <a:r>
              <a:rPr lang="ru-RU" altLang="ru-RU" b="1" smtClean="0">
                <a:latin typeface="Times New Roman" panose="02020603050405020304" pitchFamily="18" charset="0"/>
              </a:rPr>
              <a:t>Сондықтан әр бір ерітіндінің және биологиялық  сұйықтықтардың су потенциалы теріс  мәнінде.</a:t>
            </a:r>
          </a:p>
          <a:p>
            <a:r>
              <a:rPr lang="kk-KZ" altLang="ru-RU" b="1" smtClean="0">
                <a:latin typeface="Times New Roman" panose="02020603050405020304" pitchFamily="18" charset="0"/>
              </a:rPr>
              <a:t> Су потенциалына  </a:t>
            </a:r>
            <a:r>
              <a:rPr lang="kk-KZ" altLang="ru-RU" b="1" i="1" smtClean="0">
                <a:latin typeface="Times New Roman" panose="02020603050405020304" pitchFamily="18" charset="0"/>
              </a:rPr>
              <a:t>осмостық потенциал</a:t>
            </a:r>
            <a:r>
              <a:rPr lang="kk-KZ" altLang="ru-RU" b="1" smtClean="0">
                <a:latin typeface="Times New Roman" panose="02020603050405020304" pitchFamily="18" charset="0"/>
              </a:rPr>
              <a:t> </a:t>
            </a:r>
            <a:r>
              <a:rPr lang="ru-RU" altLang="ru-RU" b="1" smtClean="0">
                <a:latin typeface="Times New Roman" panose="02020603050405020304" pitchFamily="18" charset="0"/>
              </a:rPr>
              <a:t>ψ</a:t>
            </a:r>
            <a:r>
              <a:rPr lang="ru-RU" altLang="ru-RU" b="1" baseline="-25000" smtClean="0">
                <a:latin typeface="Times New Roman" panose="02020603050405020304" pitchFamily="18" charset="0"/>
              </a:rPr>
              <a:t>π </a:t>
            </a:r>
            <a:r>
              <a:rPr lang="ru-RU" altLang="ru-RU" b="1" smtClean="0">
                <a:latin typeface="Times New Roman" panose="02020603050405020304" pitchFamily="18" charset="0"/>
              </a:rPr>
              <a:t>және </a:t>
            </a:r>
            <a:r>
              <a:rPr lang="ru-RU" altLang="ru-RU" b="1" i="1" smtClean="0">
                <a:latin typeface="Times New Roman" panose="02020603050405020304" pitchFamily="18" charset="0"/>
              </a:rPr>
              <a:t>гидростатикалық қысымымен байланысты потенциал</a:t>
            </a:r>
            <a:r>
              <a:rPr lang="ru-RU" altLang="ru-RU" b="1" smtClean="0">
                <a:latin typeface="Times New Roman" panose="02020603050405020304" pitchFamily="18" charset="0"/>
              </a:rPr>
              <a:t> </a:t>
            </a:r>
            <a:r>
              <a:rPr lang="ru-RU" altLang="ru-RU" b="1" i="1" smtClean="0">
                <a:latin typeface="Times New Roman" panose="02020603050405020304" pitchFamily="18" charset="0"/>
              </a:rPr>
              <a:t>ψ</a:t>
            </a:r>
            <a:r>
              <a:rPr lang="ru-RU" altLang="ru-RU" b="1" i="1" baseline="-25000" smtClean="0">
                <a:latin typeface="Times New Roman" panose="02020603050405020304" pitchFamily="18" charset="0"/>
              </a:rPr>
              <a:t>р</a:t>
            </a:r>
          </a:p>
          <a:p>
            <a:r>
              <a:rPr lang="ru-RU" altLang="ru-RU" b="1" smtClean="0">
                <a:latin typeface="Times New Roman" panose="02020603050405020304" pitchFamily="18" charset="0"/>
              </a:rPr>
              <a:t>кіреді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602</TotalTime>
  <Words>1808</Words>
  <Application>Microsoft Office PowerPoint</Application>
  <PresentationFormat>Экран (4:3)</PresentationFormat>
  <Paragraphs>256</Paragraphs>
  <Slides>36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1" baseType="lpstr">
      <vt:lpstr>Arial</vt:lpstr>
      <vt:lpstr>Calibri</vt:lpstr>
      <vt:lpstr>Times New Roman</vt:lpstr>
      <vt:lpstr>Malgun Gothic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Өсімдік клетка – осмостық жүйе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Домашний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Азамат</dc:creator>
  <cp:lastModifiedBy>User</cp:lastModifiedBy>
  <cp:revision>59</cp:revision>
  <dcterms:created xsi:type="dcterms:W3CDTF">2009-01-17T11:16:03Z</dcterms:created>
  <dcterms:modified xsi:type="dcterms:W3CDTF">2022-11-07T13:57:59Z</dcterms:modified>
</cp:coreProperties>
</file>